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7" r:id="rId2"/>
    <p:sldId id="283" r:id="rId3"/>
    <p:sldId id="386" r:id="rId4"/>
    <p:sldId id="387" r:id="rId5"/>
    <p:sldId id="388" r:id="rId6"/>
    <p:sldId id="389" r:id="rId7"/>
    <p:sldId id="372" r:id="rId8"/>
    <p:sldId id="284" r:id="rId9"/>
    <p:sldId id="296" r:id="rId10"/>
    <p:sldId id="259" r:id="rId11"/>
    <p:sldId id="297" r:id="rId12"/>
    <p:sldId id="256" r:id="rId13"/>
    <p:sldId id="257" r:id="rId14"/>
    <p:sldId id="258" r:id="rId15"/>
    <p:sldId id="267" r:id="rId16"/>
    <p:sldId id="304" r:id="rId17"/>
    <p:sldId id="305" r:id="rId18"/>
    <p:sldId id="303" r:id="rId19"/>
    <p:sldId id="300" r:id="rId20"/>
    <p:sldId id="301" r:id="rId21"/>
    <p:sldId id="315" r:id="rId22"/>
    <p:sldId id="316" r:id="rId23"/>
    <p:sldId id="317" r:id="rId24"/>
    <p:sldId id="333" r:id="rId25"/>
    <p:sldId id="334" r:id="rId26"/>
    <p:sldId id="336" r:id="rId27"/>
    <p:sldId id="337" r:id="rId28"/>
    <p:sldId id="313" r:id="rId29"/>
    <p:sldId id="314" r:id="rId30"/>
    <p:sldId id="371" r:id="rId31"/>
    <p:sldId id="268" r:id="rId32"/>
    <p:sldId id="357" r:id="rId33"/>
    <p:sldId id="390" r:id="rId34"/>
    <p:sldId id="373" r:id="rId35"/>
    <p:sldId id="384" r:id="rId36"/>
    <p:sldId id="358" r:id="rId37"/>
    <p:sldId id="359" r:id="rId38"/>
    <p:sldId id="361" r:id="rId39"/>
    <p:sldId id="364" r:id="rId40"/>
    <p:sldId id="365" r:id="rId41"/>
    <p:sldId id="366" r:id="rId42"/>
    <p:sldId id="374" r:id="rId43"/>
    <p:sldId id="375" r:id="rId44"/>
    <p:sldId id="376" r:id="rId45"/>
    <p:sldId id="377" r:id="rId46"/>
    <p:sldId id="378" r:id="rId47"/>
    <p:sldId id="379" r:id="rId48"/>
    <p:sldId id="380" r:id="rId49"/>
    <p:sldId id="381" r:id="rId50"/>
    <p:sldId id="382" r:id="rId51"/>
    <p:sldId id="383" r:id="rId52"/>
    <p:sldId id="385" r:id="rId53"/>
    <p:sldId id="271" r:id="rId54"/>
    <p:sldId id="272" r:id="rId55"/>
    <p:sldId id="391" r:id="rId56"/>
    <p:sldId id="273" r:id="rId57"/>
    <p:sldId id="274" r:id="rId58"/>
    <p:sldId id="275" r:id="rId59"/>
    <p:sldId id="276" r:id="rId60"/>
    <p:sldId id="370" r:id="rId6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2"/>
    <p:restoredTop sz="94665"/>
  </p:normalViewPr>
  <p:slideViewPr>
    <p:cSldViewPr snapToGrid="0">
      <p:cViewPr varScale="1">
        <p:scale>
          <a:sx n="106" d="100"/>
          <a:sy n="106" d="100"/>
        </p:scale>
        <p:origin x="1336" y="48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8D04C-DD07-D144-8116-2FCFB499E2B0}" type="datetimeFigureOut">
              <a:rPr lang="it-IT" smtClean="0"/>
              <a:t>28/01/26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BBD3-8504-AB49-97B5-36034D525EF2}" type="slidenum">
              <a:rPr lang="it-IT" smtClean="0"/>
              <a:t>‹N›</a:t>
            </a:fld>
            <a:endParaRPr lang="it-IT"/>
          </a:p>
        </p:txBody>
      </p:sp>
    </p:spTree>
    <p:extLst>
      <p:ext uri="{BB962C8B-B14F-4D97-AF65-F5344CB8AC3E}">
        <p14:creationId xmlns:p14="http://schemas.microsoft.com/office/powerpoint/2010/main" val="127938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a:lstStyle/>
          <a:p>
            <a:fld id="{529DD1F2-1DE4-A44A-91B4-D93AF2A95D45}" type="slidenum">
              <a:rPr lang="it-IT" smtClean="0">
                <a:latin typeface="Arial" pitchFamily="-99" charset="0"/>
                <a:ea typeface="ＭＳ Ｐゴシック" pitchFamily="-99" charset="-128"/>
                <a:cs typeface="ＭＳ Ｐゴシック" pitchFamily="-99" charset="-128"/>
              </a:rPr>
              <a:pPr/>
              <a:t>2</a:t>
            </a:fld>
            <a:endParaRPr lang="it-IT">
              <a:latin typeface="Arial" pitchFamily="-99" charset="0"/>
              <a:ea typeface="ＭＳ Ｐゴシック" pitchFamily="-99" charset="-128"/>
              <a:cs typeface="ＭＳ Ｐゴシック" pitchFamily="-99" charset="-128"/>
            </a:endParaRPr>
          </a:p>
        </p:txBody>
      </p:sp>
      <p:sp>
        <p:nvSpPr>
          <p:cNvPr id="4198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1027"/>
          <p:cNvSpPr>
            <a:spLocks noGrp="1" noChangeArrowheads="1"/>
          </p:cNvSpPr>
          <p:nvPr>
            <p:ph type="body" idx="1"/>
          </p:nvPr>
        </p:nvSpPr>
        <p:spPr bwMode="auto">
          <a:noFill/>
        </p:spPr>
        <p:txBody>
          <a:bodyPr/>
          <a:lstStyle/>
          <a:p>
            <a:pPr eaLnBrk="1" hangingPunct="1">
              <a:spcBef>
                <a:spcPct val="0"/>
              </a:spcBef>
            </a:pPr>
            <a:endParaRPr lang="it-IT" dirty="0">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30113B28-8768-9343-A2CB-EA56E2342BED}" type="slidenum">
              <a:rPr lang="it-IT" smtClean="0">
                <a:latin typeface="Arial" pitchFamily="-99" charset="0"/>
                <a:ea typeface="ＭＳ Ｐゴシック" pitchFamily="-99" charset="-128"/>
                <a:cs typeface="ＭＳ Ｐゴシック" pitchFamily="-99" charset="-128"/>
              </a:rPr>
              <a:pPr/>
              <a:t>19</a:t>
            </a:fld>
            <a:endParaRPr lang="it-IT">
              <a:latin typeface="Arial" pitchFamily="-99" charset="0"/>
              <a:ea typeface="ＭＳ Ｐゴシック" pitchFamily="-99" charset="-128"/>
              <a:cs typeface="ＭＳ Ｐゴシック" pitchFamily="-99" charset="-128"/>
            </a:endParaRPr>
          </a:p>
        </p:txBody>
      </p:sp>
      <p:sp>
        <p:nvSpPr>
          <p:cNvPr id="6963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769C6A9B-461A-0944-BE8F-EFC7D63521B4}" type="slidenum">
              <a:rPr lang="it-IT" smtClean="0">
                <a:latin typeface="Arial" pitchFamily="-99" charset="0"/>
                <a:ea typeface="ＭＳ Ｐゴシック" pitchFamily="-99" charset="-128"/>
                <a:cs typeface="ＭＳ Ｐゴシック" pitchFamily="-99" charset="-128"/>
              </a:rPr>
              <a:pPr/>
              <a:t>20</a:t>
            </a:fld>
            <a:endParaRPr lang="it-IT">
              <a:latin typeface="Arial" pitchFamily="-99" charset="0"/>
              <a:ea typeface="ＭＳ Ｐゴシック" pitchFamily="-99" charset="-128"/>
              <a:cs typeface="ＭＳ Ｐゴシック" pitchFamily="-99" charset="-128"/>
            </a:endParaRPr>
          </a:p>
        </p:txBody>
      </p:sp>
      <p:sp>
        <p:nvSpPr>
          <p:cNvPr id="7168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a:lstStyle/>
          <a:p>
            <a:fld id="{0B8DEE74-0F25-F54B-8F5C-6583AD807B23}" type="slidenum">
              <a:rPr lang="it-IT" smtClean="0">
                <a:latin typeface="Arial" pitchFamily="-99" charset="0"/>
                <a:ea typeface="ＭＳ Ｐゴシック" pitchFamily="-99" charset="-128"/>
                <a:cs typeface="ＭＳ Ｐゴシック" pitchFamily="-99" charset="-128"/>
              </a:rPr>
              <a:pPr/>
              <a:t>21</a:t>
            </a:fld>
            <a:endParaRPr lang="it-IT">
              <a:latin typeface="Arial" pitchFamily="-99" charset="0"/>
              <a:ea typeface="ＭＳ Ｐゴシック" pitchFamily="-99" charset="-128"/>
              <a:cs typeface="ＭＳ Ｐゴシック" pitchFamily="-99" charset="-128"/>
            </a:endParaRPr>
          </a:p>
        </p:txBody>
      </p:sp>
      <p:sp>
        <p:nvSpPr>
          <p:cNvPr id="993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a:lstStyle/>
          <a:p>
            <a:fld id="{37048CF2-D236-A448-8C0F-45B69554B3B8}" type="slidenum">
              <a:rPr lang="it-IT" smtClean="0">
                <a:latin typeface="Arial" pitchFamily="-99" charset="0"/>
                <a:ea typeface="ＭＳ Ｐゴシック" pitchFamily="-99" charset="-128"/>
                <a:cs typeface="ＭＳ Ｐゴシック" pitchFamily="-99" charset="-128"/>
              </a:rPr>
              <a:pPr/>
              <a:t>22</a:t>
            </a:fld>
            <a:endParaRPr lang="it-IT">
              <a:latin typeface="Arial" pitchFamily="-99" charset="0"/>
              <a:ea typeface="ＭＳ Ｐゴシック" pitchFamily="-99" charset="-128"/>
              <a:cs typeface="ＭＳ Ｐゴシック" pitchFamily="-99" charset="-128"/>
            </a:endParaRPr>
          </a:p>
        </p:txBody>
      </p:sp>
      <p:sp>
        <p:nvSpPr>
          <p:cNvPr id="10137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013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a:lstStyle/>
          <a:p>
            <a:fld id="{279119AA-8B66-7742-B15A-F45FBD076F9F}" type="slidenum">
              <a:rPr lang="it-IT" smtClean="0">
                <a:latin typeface="Arial" pitchFamily="-99" charset="0"/>
                <a:ea typeface="ＭＳ Ｐゴシック" pitchFamily="-99" charset="-128"/>
                <a:cs typeface="ＭＳ Ｐゴシック" pitchFamily="-99" charset="-128"/>
              </a:rPr>
              <a:pPr/>
              <a:t>23</a:t>
            </a:fld>
            <a:endParaRPr lang="it-IT">
              <a:latin typeface="Arial" pitchFamily="-99" charset="0"/>
              <a:ea typeface="ＭＳ Ｐゴシック" pitchFamily="-99" charset="-128"/>
              <a:cs typeface="ＭＳ Ｐゴシック" pitchFamily="-99" charset="-128"/>
            </a:endParaRPr>
          </a:p>
        </p:txBody>
      </p:sp>
      <p:sp>
        <p:nvSpPr>
          <p:cNvPr id="10342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a:lstStyle/>
          <a:p>
            <a:fld id="{2FAD32BF-23FC-244A-B1CA-9E9CE02229FE}" type="slidenum">
              <a:rPr lang="it-IT" smtClean="0">
                <a:latin typeface="Arial" pitchFamily="-99" charset="0"/>
                <a:ea typeface="ＭＳ Ｐゴシック" pitchFamily="-99" charset="-128"/>
                <a:cs typeface="ＭＳ Ｐゴシック" pitchFamily="-99" charset="-128"/>
              </a:rPr>
              <a:pPr/>
              <a:t>24</a:t>
            </a:fld>
            <a:endParaRPr lang="it-IT">
              <a:latin typeface="Arial" pitchFamily="-99" charset="0"/>
              <a:ea typeface="ＭＳ Ｐゴシック" pitchFamily="-99" charset="-128"/>
              <a:cs typeface="ＭＳ Ｐゴシック" pitchFamily="-99" charset="-128"/>
            </a:endParaRPr>
          </a:p>
        </p:txBody>
      </p:sp>
      <p:sp>
        <p:nvSpPr>
          <p:cNvPr id="1341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41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a:lstStyle/>
          <a:p>
            <a:fld id="{B445182C-7BE6-7545-94B3-7E369B4C8DD3}" type="slidenum">
              <a:rPr lang="it-IT" smtClean="0">
                <a:latin typeface="Arial" pitchFamily="-99" charset="0"/>
                <a:ea typeface="ＭＳ Ｐゴシック" pitchFamily="-99" charset="-128"/>
                <a:cs typeface="ＭＳ Ｐゴシック" pitchFamily="-99" charset="-128"/>
              </a:rPr>
              <a:pPr/>
              <a:t>25</a:t>
            </a:fld>
            <a:endParaRPr lang="it-IT">
              <a:latin typeface="Arial" pitchFamily="-99" charset="0"/>
              <a:ea typeface="ＭＳ Ｐゴシック" pitchFamily="-99" charset="-128"/>
              <a:cs typeface="ＭＳ Ｐゴシック" pitchFamily="-99" charset="-128"/>
            </a:endParaRPr>
          </a:p>
        </p:txBody>
      </p:sp>
      <p:sp>
        <p:nvSpPr>
          <p:cNvPr id="13619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619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a:lstStyle/>
          <a:p>
            <a:fld id="{B7A72FF0-8D40-3B48-9F78-57A8B5FD2C8C}" type="slidenum">
              <a:rPr lang="it-IT" smtClean="0">
                <a:latin typeface="Arial" pitchFamily="-99" charset="0"/>
                <a:ea typeface="ＭＳ Ｐゴシック" pitchFamily="-99" charset="-128"/>
                <a:cs typeface="ＭＳ Ｐゴシック" pitchFamily="-99" charset="-128"/>
              </a:rPr>
              <a:pPr/>
              <a:t>26</a:t>
            </a:fld>
            <a:endParaRPr lang="it-IT">
              <a:latin typeface="Arial" pitchFamily="-99" charset="0"/>
              <a:ea typeface="ＭＳ Ｐゴシック" pitchFamily="-99" charset="-128"/>
              <a:cs typeface="ＭＳ Ｐゴシック" pitchFamily="-99" charset="-128"/>
            </a:endParaRPr>
          </a:p>
        </p:txBody>
      </p:sp>
      <p:sp>
        <p:nvSpPr>
          <p:cNvPr id="1392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926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10B9BE71-04BB-3A4E-9A38-6EB3ACC058E6}" type="slidenum">
              <a:rPr lang="it-IT" smtClean="0">
                <a:latin typeface="Arial" pitchFamily="-99" charset="0"/>
                <a:ea typeface="ＭＳ Ｐゴシック" pitchFamily="-99" charset="-128"/>
                <a:cs typeface="ＭＳ Ｐゴシック" pitchFamily="-99" charset="-128"/>
              </a:rPr>
              <a:pPr/>
              <a:t>28</a:t>
            </a:fld>
            <a:endParaRPr lang="it-IT">
              <a:latin typeface="Arial" pitchFamily="-99" charset="0"/>
              <a:ea typeface="ＭＳ Ｐゴシック" pitchFamily="-99" charset="-128"/>
              <a:cs typeface="ＭＳ Ｐゴシック" pitchFamily="-99" charset="-128"/>
            </a:endParaRPr>
          </a:p>
        </p:txBody>
      </p:sp>
      <p:sp>
        <p:nvSpPr>
          <p:cNvPr id="952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132085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8F83A21D-B5BE-1947-972B-3F87E7D5FEC7}" type="slidenum">
              <a:rPr lang="it-IT" smtClean="0">
                <a:latin typeface="Arial" pitchFamily="-99" charset="0"/>
                <a:ea typeface="ＭＳ Ｐゴシック" pitchFamily="-99" charset="-128"/>
                <a:cs typeface="ＭＳ Ｐゴシック" pitchFamily="-99" charset="-128"/>
              </a:rPr>
              <a:pPr/>
              <a:t>29</a:t>
            </a:fld>
            <a:endParaRPr lang="it-IT">
              <a:latin typeface="Arial" pitchFamily="-99" charset="0"/>
              <a:ea typeface="ＭＳ Ｐゴシック" pitchFamily="-99" charset="-128"/>
              <a:cs typeface="ＭＳ Ｐゴシック" pitchFamily="-99" charset="-128"/>
            </a:endParaRPr>
          </a:p>
        </p:txBody>
      </p:sp>
      <p:sp>
        <p:nvSpPr>
          <p:cNvPr id="9728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65545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63CDD-E7D6-D5E0-1B2E-64B9E0BD4168}"/>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25F48F31-851E-2518-8939-6E7FEA03380E}"/>
              </a:ext>
            </a:extLst>
          </p:cNvPr>
          <p:cNvSpPr>
            <a:spLocks noGrp="1" noChangeArrowheads="1"/>
          </p:cNvSpPr>
          <p:nvPr>
            <p:ph type="sldNum" sz="quarter" idx="5"/>
          </p:nvPr>
        </p:nvSpPr>
        <p:spPr bwMode="auto">
          <a:noFill/>
          <a:ln>
            <a:miter lim="800000"/>
            <a:headEnd/>
            <a:tailEnd/>
          </a:ln>
        </p:spPr>
        <p:txBody>
          <a:bodyPr/>
          <a:lstStyle/>
          <a:p>
            <a:fld id="{30113B28-8768-9343-A2CB-EA56E2342BED}" type="slidenum">
              <a:rPr lang="it-IT" smtClean="0">
                <a:latin typeface="Arial" pitchFamily="-99" charset="0"/>
                <a:ea typeface="ＭＳ Ｐゴシック" pitchFamily="-99" charset="-128"/>
                <a:cs typeface="ＭＳ Ｐゴシック" pitchFamily="-99" charset="-128"/>
              </a:rPr>
              <a:pPr/>
              <a:t>3</a:t>
            </a:fld>
            <a:endParaRPr lang="it-IT">
              <a:latin typeface="Arial" pitchFamily="-99" charset="0"/>
              <a:ea typeface="ＭＳ Ｐゴシック" pitchFamily="-99" charset="-128"/>
              <a:cs typeface="ＭＳ Ｐゴシック" pitchFamily="-99" charset="-128"/>
            </a:endParaRPr>
          </a:p>
        </p:txBody>
      </p:sp>
      <p:sp>
        <p:nvSpPr>
          <p:cNvPr id="69635" name="Rectangle 1026">
            <a:extLst>
              <a:ext uri="{FF2B5EF4-FFF2-40B4-BE49-F238E27FC236}">
                <a16:creationId xmlns:a16="http://schemas.microsoft.com/office/drawing/2014/main" id="{C61A0B71-19EB-8ED6-9B28-A185BDE3467A}"/>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1027">
            <a:extLst>
              <a:ext uri="{FF2B5EF4-FFF2-40B4-BE49-F238E27FC236}">
                <a16:creationId xmlns:a16="http://schemas.microsoft.com/office/drawing/2014/main" id="{C4F08CCB-73FD-44D1-B5E3-EDFCF058C60C}"/>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88417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ln>
            <a:miter lim="800000"/>
            <a:headEnd/>
            <a:tailEnd/>
          </a:ln>
        </p:spPr>
        <p:txBody>
          <a:bodyPr/>
          <a:lstStyle/>
          <a:p>
            <a:fld id="{DFA5FB36-7EA8-9A46-8CB5-38A56C496F47}" type="slidenum">
              <a:rPr lang="it-IT" smtClean="0">
                <a:latin typeface="Arial" pitchFamily="-99" charset="0"/>
                <a:ea typeface="ＭＳ Ｐゴシック" pitchFamily="-99" charset="-128"/>
                <a:cs typeface="ＭＳ Ｐゴシック" pitchFamily="-99" charset="-128"/>
              </a:rPr>
              <a:pPr/>
              <a:t>30</a:t>
            </a:fld>
            <a:endParaRPr lang="it-IT">
              <a:latin typeface="Arial" pitchFamily="-99" charset="0"/>
              <a:ea typeface="ＭＳ Ｐゴシック" pitchFamily="-99" charset="-128"/>
              <a:cs typeface="ＭＳ Ｐゴシック" pitchFamily="-99" charset="-128"/>
            </a:endParaRPr>
          </a:p>
        </p:txBody>
      </p:sp>
      <p:sp>
        <p:nvSpPr>
          <p:cNvPr id="317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33F4-E56D-CAD4-F931-983C4BEC10DD}"/>
            </a:ext>
          </a:extLst>
        </p:cNvPr>
        <p:cNvGrpSpPr/>
        <p:nvPr/>
      </p:nvGrpSpPr>
      <p:grpSpPr>
        <a:xfrm>
          <a:off x="0" y="0"/>
          <a:ext cx="0" cy="0"/>
          <a:chOff x="0" y="0"/>
          <a:chExt cx="0" cy="0"/>
        </a:xfrm>
      </p:grpSpPr>
      <p:sp>
        <p:nvSpPr>
          <p:cNvPr id="181250" name="Rectangle 7">
            <a:extLst>
              <a:ext uri="{FF2B5EF4-FFF2-40B4-BE49-F238E27FC236}">
                <a16:creationId xmlns:a16="http://schemas.microsoft.com/office/drawing/2014/main" id="{660F38A3-6F97-AF79-059B-029C935B94C6}"/>
              </a:ext>
            </a:extLst>
          </p:cNvPr>
          <p:cNvSpPr>
            <a:spLocks noGrp="1" noChangeArrowheads="1"/>
          </p:cNvSpPr>
          <p:nvPr>
            <p:ph type="sldNum" sz="quarter" idx="5"/>
          </p:nvPr>
        </p:nvSpPr>
        <p:spPr bwMode="auto">
          <a:noFill/>
          <a:ln>
            <a:miter lim="800000"/>
            <a:headEnd/>
            <a:tailEnd/>
          </a:ln>
        </p:spPr>
        <p:txBody>
          <a:bodyPr/>
          <a:lstStyle/>
          <a:p>
            <a:fld id="{DDEE9771-7AF7-944F-95FA-9383DAC9731D}" type="slidenum">
              <a:rPr lang="it-IT" smtClean="0">
                <a:latin typeface="Arial" pitchFamily="-99" charset="0"/>
                <a:ea typeface="ＭＳ Ｐゴシック" pitchFamily="-99" charset="-128"/>
                <a:cs typeface="ＭＳ Ｐゴシック" pitchFamily="-99" charset="-128"/>
              </a:rPr>
              <a:pPr/>
              <a:t>33</a:t>
            </a:fld>
            <a:endParaRPr lang="it-IT">
              <a:latin typeface="Arial" pitchFamily="-99" charset="0"/>
              <a:ea typeface="ＭＳ Ｐゴシック" pitchFamily="-99" charset="-128"/>
              <a:cs typeface="ＭＳ Ｐゴシック" pitchFamily="-99" charset="-128"/>
            </a:endParaRPr>
          </a:p>
        </p:txBody>
      </p:sp>
      <p:sp>
        <p:nvSpPr>
          <p:cNvPr id="181251" name="Rectangle 1026">
            <a:extLst>
              <a:ext uri="{FF2B5EF4-FFF2-40B4-BE49-F238E27FC236}">
                <a16:creationId xmlns:a16="http://schemas.microsoft.com/office/drawing/2014/main" id="{47BAE835-8100-786C-B69E-0876B32624AF}"/>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181252" name="Rectangle 1027">
            <a:extLst>
              <a:ext uri="{FF2B5EF4-FFF2-40B4-BE49-F238E27FC236}">
                <a16:creationId xmlns:a16="http://schemas.microsoft.com/office/drawing/2014/main" id="{3497080A-B2D1-3FB3-38A1-A1B27B050713}"/>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967259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84D15-B12D-6091-14B6-2A970243470F}"/>
            </a:ext>
          </a:extLst>
        </p:cNvPr>
        <p:cNvGrpSpPr/>
        <p:nvPr/>
      </p:nvGrpSpPr>
      <p:grpSpPr>
        <a:xfrm>
          <a:off x="0" y="0"/>
          <a:ext cx="0" cy="0"/>
          <a:chOff x="0" y="0"/>
          <a:chExt cx="0" cy="0"/>
        </a:xfrm>
      </p:grpSpPr>
      <p:sp>
        <p:nvSpPr>
          <p:cNvPr id="181250" name="Rectangle 7">
            <a:extLst>
              <a:ext uri="{FF2B5EF4-FFF2-40B4-BE49-F238E27FC236}">
                <a16:creationId xmlns:a16="http://schemas.microsoft.com/office/drawing/2014/main" id="{906CD7B0-19B0-5793-1183-7A92E15EF047}"/>
              </a:ext>
            </a:extLst>
          </p:cNvPr>
          <p:cNvSpPr>
            <a:spLocks noGrp="1" noChangeArrowheads="1"/>
          </p:cNvSpPr>
          <p:nvPr>
            <p:ph type="sldNum" sz="quarter" idx="5"/>
          </p:nvPr>
        </p:nvSpPr>
        <p:spPr bwMode="auto">
          <a:noFill/>
          <a:ln>
            <a:miter lim="800000"/>
            <a:headEnd/>
            <a:tailEnd/>
          </a:ln>
        </p:spPr>
        <p:txBody>
          <a:bodyPr/>
          <a:lstStyle/>
          <a:p>
            <a:fld id="{DDEE9771-7AF7-944F-95FA-9383DAC9731D}" type="slidenum">
              <a:rPr lang="it-IT" smtClean="0">
                <a:latin typeface="Arial" pitchFamily="-99" charset="0"/>
                <a:ea typeface="ＭＳ Ｐゴシック" pitchFamily="-99" charset="-128"/>
                <a:cs typeface="ＭＳ Ｐゴシック" pitchFamily="-99" charset="-128"/>
              </a:rPr>
              <a:pPr/>
              <a:t>34</a:t>
            </a:fld>
            <a:endParaRPr lang="it-IT">
              <a:latin typeface="Arial" pitchFamily="-99" charset="0"/>
              <a:ea typeface="ＭＳ Ｐゴシック" pitchFamily="-99" charset="-128"/>
              <a:cs typeface="ＭＳ Ｐゴシック" pitchFamily="-99" charset="-128"/>
            </a:endParaRPr>
          </a:p>
        </p:txBody>
      </p:sp>
      <p:sp>
        <p:nvSpPr>
          <p:cNvPr id="181251" name="Rectangle 1026">
            <a:extLst>
              <a:ext uri="{FF2B5EF4-FFF2-40B4-BE49-F238E27FC236}">
                <a16:creationId xmlns:a16="http://schemas.microsoft.com/office/drawing/2014/main" id="{D6FC6A3B-3E90-3D44-E840-3F42B154F1D9}"/>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181252" name="Rectangle 1027">
            <a:extLst>
              <a:ext uri="{FF2B5EF4-FFF2-40B4-BE49-F238E27FC236}">
                <a16:creationId xmlns:a16="http://schemas.microsoft.com/office/drawing/2014/main" id="{33A387BD-448D-16DF-A8BB-E4A8A47AFBF9}"/>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555204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C7B41-FC39-74F9-7F62-1588695CA5AC}"/>
            </a:ext>
          </a:extLst>
        </p:cNvPr>
        <p:cNvGrpSpPr/>
        <p:nvPr/>
      </p:nvGrpSpPr>
      <p:grpSpPr>
        <a:xfrm>
          <a:off x="0" y="0"/>
          <a:ext cx="0" cy="0"/>
          <a:chOff x="0" y="0"/>
          <a:chExt cx="0" cy="0"/>
        </a:xfrm>
      </p:grpSpPr>
      <p:sp>
        <p:nvSpPr>
          <p:cNvPr id="181250" name="Rectangle 7">
            <a:extLst>
              <a:ext uri="{FF2B5EF4-FFF2-40B4-BE49-F238E27FC236}">
                <a16:creationId xmlns:a16="http://schemas.microsoft.com/office/drawing/2014/main" id="{7FB424A3-E32E-B815-97F9-A611C45062AE}"/>
              </a:ext>
            </a:extLst>
          </p:cNvPr>
          <p:cNvSpPr>
            <a:spLocks noGrp="1" noChangeArrowheads="1"/>
          </p:cNvSpPr>
          <p:nvPr>
            <p:ph type="sldNum" sz="quarter" idx="5"/>
          </p:nvPr>
        </p:nvSpPr>
        <p:spPr bwMode="auto">
          <a:noFill/>
          <a:ln>
            <a:miter lim="800000"/>
            <a:headEnd/>
            <a:tailEnd/>
          </a:ln>
        </p:spPr>
        <p:txBody>
          <a:bodyPr/>
          <a:lstStyle/>
          <a:p>
            <a:fld id="{DDEE9771-7AF7-944F-95FA-9383DAC9731D}" type="slidenum">
              <a:rPr lang="it-IT" smtClean="0">
                <a:latin typeface="Arial" pitchFamily="-99" charset="0"/>
                <a:ea typeface="ＭＳ Ｐゴシック" pitchFamily="-99" charset="-128"/>
                <a:cs typeface="ＭＳ Ｐゴシック" pitchFamily="-99" charset="-128"/>
              </a:rPr>
              <a:pPr/>
              <a:t>35</a:t>
            </a:fld>
            <a:endParaRPr lang="it-IT">
              <a:latin typeface="Arial" pitchFamily="-99" charset="0"/>
              <a:ea typeface="ＭＳ Ｐゴシック" pitchFamily="-99" charset="-128"/>
              <a:cs typeface="ＭＳ Ｐゴシック" pitchFamily="-99" charset="-128"/>
            </a:endParaRPr>
          </a:p>
        </p:txBody>
      </p:sp>
      <p:sp>
        <p:nvSpPr>
          <p:cNvPr id="181251" name="Rectangle 1026">
            <a:extLst>
              <a:ext uri="{FF2B5EF4-FFF2-40B4-BE49-F238E27FC236}">
                <a16:creationId xmlns:a16="http://schemas.microsoft.com/office/drawing/2014/main" id="{0FFC2EAA-4445-BE7C-0044-3DF5BC3B6ADE}"/>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181252" name="Rectangle 1027">
            <a:extLst>
              <a:ext uri="{FF2B5EF4-FFF2-40B4-BE49-F238E27FC236}">
                <a16:creationId xmlns:a16="http://schemas.microsoft.com/office/drawing/2014/main" id="{16A6448D-CBE2-CEE0-1410-67D10BFAF8E0}"/>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213680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ln>
            <a:miter lim="800000"/>
            <a:headEnd/>
            <a:tailEnd/>
          </a:ln>
        </p:spPr>
        <p:txBody>
          <a:bodyPr/>
          <a:lstStyle/>
          <a:p>
            <a:fld id="{0A6AB5F7-8F8E-2949-A942-6D60541F94CA}" type="slidenum">
              <a:rPr lang="it-IT" smtClean="0">
                <a:latin typeface="Arial" pitchFamily="-99" charset="0"/>
                <a:ea typeface="ＭＳ Ｐゴシック" pitchFamily="-99" charset="-128"/>
                <a:cs typeface="ＭＳ Ｐゴシック" pitchFamily="-99" charset="-128"/>
              </a:rPr>
              <a:pPr/>
              <a:t>36</a:t>
            </a:fld>
            <a:endParaRPr lang="it-IT">
              <a:latin typeface="Arial" pitchFamily="-99" charset="0"/>
              <a:ea typeface="ＭＳ Ｐゴシック" pitchFamily="-99" charset="-128"/>
              <a:cs typeface="ＭＳ Ｐゴシック" pitchFamily="-99" charset="-128"/>
            </a:endParaRPr>
          </a:p>
        </p:txBody>
      </p:sp>
      <p:sp>
        <p:nvSpPr>
          <p:cNvPr id="18432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ln>
            <a:miter lim="800000"/>
            <a:headEnd/>
            <a:tailEnd/>
          </a:ln>
        </p:spPr>
        <p:txBody>
          <a:bodyPr/>
          <a:lstStyle/>
          <a:p>
            <a:fld id="{6AD7D54F-B7A1-5A40-B225-4F1DB9BB3146}" type="slidenum">
              <a:rPr lang="it-IT" smtClean="0">
                <a:latin typeface="Arial" pitchFamily="-99" charset="0"/>
                <a:ea typeface="ＭＳ Ｐゴシック" pitchFamily="-99" charset="-128"/>
                <a:cs typeface="ＭＳ Ｐゴシック" pitchFamily="-99" charset="-128"/>
              </a:rPr>
              <a:pPr/>
              <a:t>38</a:t>
            </a:fld>
            <a:endParaRPr lang="it-IT">
              <a:latin typeface="Arial" pitchFamily="-99" charset="0"/>
              <a:ea typeface="ＭＳ Ｐゴシック" pitchFamily="-99" charset="-128"/>
              <a:cs typeface="ＭＳ Ｐゴシック" pitchFamily="-99" charset="-128"/>
            </a:endParaRPr>
          </a:p>
        </p:txBody>
      </p:sp>
      <p:sp>
        <p:nvSpPr>
          <p:cNvPr id="18944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89444"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ln>
            <a:miter lim="800000"/>
            <a:headEnd/>
            <a:tailEnd/>
          </a:ln>
        </p:spPr>
        <p:txBody>
          <a:bodyPr/>
          <a:lstStyle/>
          <a:p>
            <a:fld id="{C2E93690-C566-D141-9D67-D26A20CE79F4}" type="slidenum">
              <a:rPr lang="it-IT" smtClean="0">
                <a:latin typeface="Arial" pitchFamily="-99" charset="0"/>
                <a:ea typeface="ＭＳ Ｐゴシック" pitchFamily="-99" charset="-128"/>
                <a:cs typeface="ＭＳ Ｐゴシック" pitchFamily="-99" charset="-128"/>
              </a:rPr>
              <a:pPr/>
              <a:t>39</a:t>
            </a:fld>
            <a:endParaRPr lang="it-IT">
              <a:latin typeface="Arial" pitchFamily="-99" charset="0"/>
              <a:ea typeface="ＭＳ Ｐゴシック" pitchFamily="-99" charset="-128"/>
              <a:cs typeface="ＭＳ Ｐゴシック" pitchFamily="-99" charset="-128"/>
            </a:endParaRPr>
          </a:p>
        </p:txBody>
      </p:sp>
      <p:sp>
        <p:nvSpPr>
          <p:cNvPr id="19456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94564"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ln>
            <a:miter lim="800000"/>
            <a:headEnd/>
            <a:tailEnd/>
          </a:ln>
        </p:spPr>
        <p:txBody>
          <a:bodyPr/>
          <a:lstStyle/>
          <a:p>
            <a:fld id="{9DC06076-C7C5-F647-B70B-62CBC7F3CB01}" type="slidenum">
              <a:rPr lang="it-IT" smtClean="0">
                <a:latin typeface="Arial" pitchFamily="-99" charset="0"/>
                <a:ea typeface="ＭＳ Ｐゴシック" pitchFamily="-99" charset="-128"/>
                <a:cs typeface="ＭＳ Ｐゴシック" pitchFamily="-99" charset="-128"/>
              </a:rPr>
              <a:pPr/>
              <a:t>40</a:t>
            </a:fld>
            <a:endParaRPr lang="it-IT">
              <a:latin typeface="Arial" pitchFamily="-99" charset="0"/>
              <a:ea typeface="ＭＳ Ｐゴシック" pitchFamily="-99" charset="-128"/>
              <a:cs typeface="ＭＳ Ｐゴシック" pitchFamily="-99" charset="-128"/>
            </a:endParaRPr>
          </a:p>
        </p:txBody>
      </p:sp>
      <p:sp>
        <p:nvSpPr>
          <p:cNvPr id="196611"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96612" name="Rectangle 1027"/>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F560-F62B-1D67-EC1D-21ECEA5C0B5A}"/>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3F3660D2-3894-276A-0E96-86CB93637293}"/>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42</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DF346985-5575-BC0D-9134-3B01596EC54E}"/>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D3D055FE-EB18-0B84-29D8-FDF0DF14D621}"/>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40275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5379C-1D2B-5420-1CC3-68C0F18FE45B}"/>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72B3103E-C508-D96E-A9E3-F94661F157AB}"/>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43</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861EA9F7-5308-A65C-113D-758228EBBD45}"/>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397D2456-7B81-31B7-CB5A-92F572B58E28}"/>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48937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41BCA-2204-D640-59AF-60FCA4AD97EC}"/>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3170738A-39F9-D2C8-AC1F-D3BFC0A24117}"/>
              </a:ext>
            </a:extLst>
          </p:cNvPr>
          <p:cNvSpPr>
            <a:spLocks noGrp="1" noChangeArrowheads="1"/>
          </p:cNvSpPr>
          <p:nvPr>
            <p:ph type="sldNum" sz="quarter" idx="5"/>
          </p:nvPr>
        </p:nvSpPr>
        <p:spPr bwMode="auto">
          <a:noFill/>
          <a:ln>
            <a:miter lim="800000"/>
            <a:headEnd/>
            <a:tailEnd/>
          </a:ln>
        </p:spPr>
        <p:txBody>
          <a:bodyPr/>
          <a:lstStyle/>
          <a:p>
            <a:fld id="{30113B28-8768-9343-A2CB-EA56E2342BED}" type="slidenum">
              <a:rPr lang="it-IT" smtClean="0">
                <a:latin typeface="Arial" pitchFamily="-99" charset="0"/>
                <a:ea typeface="ＭＳ Ｐゴシック" pitchFamily="-99" charset="-128"/>
                <a:cs typeface="ＭＳ Ｐゴシック" pitchFamily="-99" charset="-128"/>
              </a:rPr>
              <a:pPr/>
              <a:t>4</a:t>
            </a:fld>
            <a:endParaRPr lang="it-IT">
              <a:latin typeface="Arial" pitchFamily="-99" charset="0"/>
              <a:ea typeface="ＭＳ Ｐゴシック" pitchFamily="-99" charset="-128"/>
              <a:cs typeface="ＭＳ Ｐゴシック" pitchFamily="-99" charset="-128"/>
            </a:endParaRPr>
          </a:p>
        </p:txBody>
      </p:sp>
      <p:sp>
        <p:nvSpPr>
          <p:cNvPr id="69635" name="Rectangle 1026">
            <a:extLst>
              <a:ext uri="{FF2B5EF4-FFF2-40B4-BE49-F238E27FC236}">
                <a16:creationId xmlns:a16="http://schemas.microsoft.com/office/drawing/2014/main" id="{9297F7FB-2AF6-9264-E58C-44E39827368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1027">
            <a:extLst>
              <a:ext uri="{FF2B5EF4-FFF2-40B4-BE49-F238E27FC236}">
                <a16:creationId xmlns:a16="http://schemas.microsoft.com/office/drawing/2014/main" id="{2796C8D0-D2BE-091F-C3CD-770A6DE38471}"/>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431241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7B35-982A-39D6-9BB0-405460DB6F92}"/>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83BF8517-EF51-A6E5-22CB-37E8FB6B6FB9}"/>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44</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8490A18C-EB6A-C158-4C74-F19A438D6EC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78F406A6-E96F-7355-97CD-6F6C13D641D6}"/>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04004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62A8-0BE5-FAC6-61B1-B628FDFDFFD0}"/>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6D30EEE3-E9A1-2813-0284-0F878010791D}"/>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45</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80C72A0E-3434-43B4-7C89-6832096C721E}"/>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B5400FEB-DB98-317D-E5DB-F7759E9075F0}"/>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9461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7E21-AE59-3C9D-DF2E-0DB7E5CF8A64}"/>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D81711A2-AA4E-CAE7-400C-A12C9D0BFF5C}"/>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46</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FA44DD38-E841-75CF-77C2-E78F3831C74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2EAB3A93-6737-5B7F-2A49-56DCB03E4676}"/>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593529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72A2B-69C0-18BF-6198-6D5F4C857087}"/>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C3920464-9213-885F-F6B5-97A4DEF46279}"/>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47</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6BDFE596-240B-8A1E-759D-608FFF8DB092}"/>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D0F155D7-9BD9-D1AB-FD04-C7064F5D69B1}"/>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1973058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1CDC5-3BD1-232F-956C-3BBDCAB3E683}"/>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8CEFDA26-ED48-9C39-5301-631CCC6F8A4E}"/>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48</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3EAC7D15-0806-EC27-A89B-BE6BAADB2E10}"/>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9488708F-D114-40DB-D6E3-4619EC95ED24}"/>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93529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10B3B-AA61-1F4D-72CA-5087D1ECF1A3}"/>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BF136618-62E0-845B-BA04-CD15987CF5BA}"/>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49</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D017BC50-DD41-EDFC-82B0-8D97F87DDB0B}"/>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3EA9C738-C2D4-7D89-BB51-EBED1CA013E1}"/>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1862928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2DD99-A1B5-EB72-1D93-8B21B8CC2589}"/>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D5D66AD0-C8D0-0F49-9C2D-9254117A6705}"/>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50</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3F1CB19E-07FE-2468-F665-EB285D5D1686}"/>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F52AF6C7-D079-5C58-2DB7-EF144CC5A76C}"/>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2521464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9A3F8-3EC3-519E-4B9F-9ED74DC217A2}"/>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5E5FA2E2-4979-1468-50CD-52059476A938}"/>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51</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D89DDFC3-6865-727C-F389-DB164D7AABD7}"/>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52809F66-05E3-D757-8001-4CC2AE628BD6}"/>
              </a:ext>
            </a:extLst>
          </p:cNvPr>
          <p:cNvSpPr>
            <a:spLocks noGrp="1" noChangeArrowheads="1"/>
          </p:cNvSpPr>
          <p:nvPr>
            <p:ph type="body" idx="1"/>
          </p:nvPr>
        </p:nvSpPr>
        <p:spPr bwMode="auto">
          <a:noFill/>
        </p:spPr>
        <p:txBody>
          <a:bodyPr/>
          <a:lstStyle/>
          <a:p>
            <a:pPr eaLnBrk="1" hangingPunct="1">
              <a:spcBef>
                <a:spcPct val="0"/>
              </a:spcBef>
            </a:pPr>
            <a:endParaRPr lang="it-IT" dirty="0">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2626146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1C8D-A152-742F-28D2-1D64D2C759E3}"/>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08EBB125-C49F-3FBA-1361-383D12A4C44F}"/>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52</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8EC45EB3-6533-B3DE-F075-FE458D8298FF}"/>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3964802D-84F4-B13A-C19F-8887B96EABE1}"/>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434383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509C-4CFA-E5BB-B55B-FBB4D8F8074E}"/>
            </a:ext>
          </a:extLst>
        </p:cNvPr>
        <p:cNvGrpSpPr/>
        <p:nvPr/>
      </p:nvGrpSpPr>
      <p:grpSpPr>
        <a:xfrm>
          <a:off x="0" y="0"/>
          <a:ext cx="0" cy="0"/>
          <a:chOff x="0" y="0"/>
          <a:chExt cx="0" cy="0"/>
        </a:xfrm>
      </p:grpSpPr>
      <p:sp>
        <p:nvSpPr>
          <p:cNvPr id="201730" name="Rectangle 7">
            <a:extLst>
              <a:ext uri="{FF2B5EF4-FFF2-40B4-BE49-F238E27FC236}">
                <a16:creationId xmlns:a16="http://schemas.microsoft.com/office/drawing/2014/main" id="{5CB5950F-C03E-CAFC-CB77-E98B7DB33D0F}"/>
              </a:ext>
            </a:extLst>
          </p:cNvPr>
          <p:cNvSpPr>
            <a:spLocks noGrp="1" noChangeArrowheads="1"/>
          </p:cNvSpPr>
          <p:nvPr>
            <p:ph type="sldNum" sz="quarter" idx="5"/>
          </p:nvPr>
        </p:nvSpPr>
        <p:spPr bwMode="auto">
          <a:noFill/>
          <a:ln>
            <a:miter lim="800000"/>
            <a:headEnd/>
            <a:tailEnd/>
          </a:ln>
        </p:spPr>
        <p:txBody>
          <a:bodyPr/>
          <a:lstStyle/>
          <a:p>
            <a:fld id="{1170EC53-F6FD-B644-BB24-75A2BAA5C18D}" type="slidenum">
              <a:rPr lang="it-IT" smtClean="0">
                <a:latin typeface="Arial" pitchFamily="-99" charset="0"/>
                <a:ea typeface="ＭＳ Ｐゴシック" pitchFamily="-99" charset="-128"/>
                <a:cs typeface="ＭＳ Ｐゴシック" pitchFamily="-99" charset="-128"/>
              </a:rPr>
              <a:pPr/>
              <a:t>55</a:t>
            </a:fld>
            <a:endParaRPr lang="it-IT">
              <a:latin typeface="Arial" pitchFamily="-99" charset="0"/>
              <a:ea typeface="ＭＳ Ｐゴシック" pitchFamily="-99" charset="-128"/>
              <a:cs typeface="ＭＳ Ｐゴシック" pitchFamily="-99" charset="-128"/>
            </a:endParaRPr>
          </a:p>
        </p:txBody>
      </p:sp>
      <p:sp>
        <p:nvSpPr>
          <p:cNvPr id="201731" name="Rectangle 1026">
            <a:extLst>
              <a:ext uri="{FF2B5EF4-FFF2-40B4-BE49-F238E27FC236}">
                <a16:creationId xmlns:a16="http://schemas.microsoft.com/office/drawing/2014/main" id="{DE98B0CD-C003-69E7-108B-DF9CB1363B1A}"/>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1027">
            <a:extLst>
              <a:ext uri="{FF2B5EF4-FFF2-40B4-BE49-F238E27FC236}">
                <a16:creationId xmlns:a16="http://schemas.microsoft.com/office/drawing/2014/main" id="{C578439A-82B1-9713-A1B3-92E4CE6B5EB3}"/>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97527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4C0AC-7FA7-864F-EBB8-B4D89AB25C39}"/>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57933E41-02C3-28FC-1E2E-FFA93986605C}"/>
              </a:ext>
            </a:extLst>
          </p:cNvPr>
          <p:cNvSpPr>
            <a:spLocks noGrp="1" noChangeArrowheads="1"/>
          </p:cNvSpPr>
          <p:nvPr>
            <p:ph type="sldNum" sz="quarter" idx="5"/>
          </p:nvPr>
        </p:nvSpPr>
        <p:spPr bwMode="auto">
          <a:noFill/>
          <a:ln>
            <a:miter lim="800000"/>
            <a:headEnd/>
            <a:tailEnd/>
          </a:ln>
        </p:spPr>
        <p:txBody>
          <a:bodyPr/>
          <a:lstStyle/>
          <a:p>
            <a:fld id="{30113B28-8768-9343-A2CB-EA56E2342BED}" type="slidenum">
              <a:rPr lang="it-IT" smtClean="0">
                <a:latin typeface="Arial" pitchFamily="-99" charset="0"/>
                <a:ea typeface="ＭＳ Ｐゴシック" pitchFamily="-99" charset="-128"/>
                <a:cs typeface="ＭＳ Ｐゴシック" pitchFamily="-99" charset="-128"/>
              </a:rPr>
              <a:pPr/>
              <a:t>5</a:t>
            </a:fld>
            <a:endParaRPr lang="it-IT">
              <a:latin typeface="Arial" pitchFamily="-99" charset="0"/>
              <a:ea typeface="ＭＳ Ｐゴシック" pitchFamily="-99" charset="-128"/>
              <a:cs typeface="ＭＳ Ｐゴシック" pitchFamily="-99" charset="-128"/>
            </a:endParaRPr>
          </a:p>
        </p:txBody>
      </p:sp>
      <p:sp>
        <p:nvSpPr>
          <p:cNvPr id="69635" name="Rectangle 1026">
            <a:extLst>
              <a:ext uri="{FF2B5EF4-FFF2-40B4-BE49-F238E27FC236}">
                <a16:creationId xmlns:a16="http://schemas.microsoft.com/office/drawing/2014/main" id="{7E0C2F4F-F5C1-B651-935B-EAE878C74430}"/>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1027">
            <a:extLst>
              <a:ext uri="{FF2B5EF4-FFF2-40B4-BE49-F238E27FC236}">
                <a16:creationId xmlns:a16="http://schemas.microsoft.com/office/drawing/2014/main" id="{08FBF6BA-2F22-75A2-4DD4-F4A8B383E95A}"/>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360965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bwMode="auto">
          <a:noFill/>
          <a:ln>
            <a:miter lim="800000"/>
            <a:headEnd/>
            <a:tailEnd/>
          </a:ln>
        </p:spPr>
        <p:txBody>
          <a:bodyPr/>
          <a:lstStyle/>
          <a:p>
            <a:fld id="{AF5DA4B4-644D-3D4D-B69A-05AC4F7D30AD}" type="slidenum">
              <a:rPr lang="it-IT" smtClean="0">
                <a:latin typeface="Arial" pitchFamily="-99" charset="0"/>
                <a:ea typeface="ＭＳ Ｐゴシック" pitchFamily="-99" charset="-128"/>
                <a:cs typeface="ＭＳ Ｐゴシック" pitchFamily="-99" charset="-128"/>
              </a:rPr>
              <a:pPr/>
              <a:t>60</a:t>
            </a:fld>
            <a:endParaRPr lang="it-IT">
              <a:latin typeface="Arial" pitchFamily="-99" charset="0"/>
              <a:ea typeface="ＭＳ Ｐゴシック" pitchFamily="-99" charset="-128"/>
              <a:cs typeface="ＭＳ Ｐゴシック" pitchFamily="-99" charset="-128"/>
            </a:endParaRPr>
          </a:p>
        </p:txBody>
      </p:sp>
      <p:sp>
        <p:nvSpPr>
          <p:cNvPr id="304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4132" name="Rectangle 3"/>
          <p:cNvSpPr>
            <a:spLocks noGrp="1" noChangeArrowheads="1"/>
          </p:cNvSpPr>
          <p:nvPr>
            <p:ph type="body" idx="1"/>
          </p:nvPr>
        </p:nvSpPr>
        <p:spPr bwMode="auto">
          <a:noFill/>
        </p:spPr>
        <p:txBody>
          <a:bodyPr/>
          <a:lstStyle/>
          <a:p>
            <a:pPr eaLnBrk="1" hangingPunct="1">
              <a:spcBef>
                <a:spcPct val="0"/>
              </a:spcBef>
            </a:pPr>
            <a:endParaRPr lang="it-IT" dirty="0">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287AD-27CB-CD4E-4AB0-D8EE948C3FEA}"/>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788D4303-DD0A-AFB5-1F7F-1B6FFD52723A}"/>
              </a:ext>
            </a:extLst>
          </p:cNvPr>
          <p:cNvSpPr>
            <a:spLocks noGrp="1" noChangeArrowheads="1"/>
          </p:cNvSpPr>
          <p:nvPr>
            <p:ph type="sldNum" sz="quarter" idx="5"/>
          </p:nvPr>
        </p:nvSpPr>
        <p:spPr bwMode="auto">
          <a:noFill/>
          <a:ln>
            <a:miter lim="800000"/>
            <a:headEnd/>
            <a:tailEnd/>
          </a:ln>
        </p:spPr>
        <p:txBody>
          <a:bodyPr/>
          <a:lstStyle/>
          <a:p>
            <a:fld id="{30113B28-8768-9343-A2CB-EA56E2342BED}" type="slidenum">
              <a:rPr lang="it-IT" smtClean="0">
                <a:latin typeface="Arial" pitchFamily="-99" charset="0"/>
                <a:ea typeface="ＭＳ Ｐゴシック" pitchFamily="-99" charset="-128"/>
                <a:cs typeface="ＭＳ Ｐゴシック" pitchFamily="-99" charset="-128"/>
              </a:rPr>
              <a:pPr/>
              <a:t>6</a:t>
            </a:fld>
            <a:endParaRPr lang="it-IT">
              <a:latin typeface="Arial" pitchFamily="-99" charset="0"/>
              <a:ea typeface="ＭＳ Ｐゴシック" pitchFamily="-99" charset="-128"/>
              <a:cs typeface="ＭＳ Ｐゴシック" pitchFamily="-99" charset="-128"/>
            </a:endParaRPr>
          </a:p>
        </p:txBody>
      </p:sp>
      <p:sp>
        <p:nvSpPr>
          <p:cNvPr id="69635" name="Rectangle 1026">
            <a:extLst>
              <a:ext uri="{FF2B5EF4-FFF2-40B4-BE49-F238E27FC236}">
                <a16:creationId xmlns:a16="http://schemas.microsoft.com/office/drawing/2014/main" id="{2B7FE119-653F-5A35-7CF5-A24EE79AE5AD}"/>
              </a:ext>
            </a:extLst>
          </p:cNvPr>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1027">
            <a:extLst>
              <a:ext uri="{FF2B5EF4-FFF2-40B4-BE49-F238E27FC236}">
                <a16:creationId xmlns:a16="http://schemas.microsoft.com/office/drawing/2014/main" id="{BF26A974-FE75-DD5D-5DE4-43B4FBB9DC95}"/>
              </a:ext>
            </a:extLst>
          </p:cNvPr>
          <p:cNvSpPr>
            <a:spLocks noGrp="1" noChangeArrowheads="1"/>
          </p:cNvSpPr>
          <p:nvPr>
            <p:ph type="body" idx="1"/>
          </p:nvPr>
        </p:nvSpPr>
        <p:spPr bwMode="auto">
          <a:noFill/>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664107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a:lstStyle/>
          <a:p>
            <a:fld id="{668E0B39-1FA1-F14E-A1BC-B9574E43F74D}" type="slidenum">
              <a:rPr lang="it-IT" smtClean="0">
                <a:latin typeface="Arial" pitchFamily="-99" charset="0"/>
                <a:ea typeface="ＭＳ Ｐゴシック" pitchFamily="-99" charset="-128"/>
                <a:cs typeface="ＭＳ Ｐゴシック" pitchFamily="-99" charset="-128"/>
              </a:rPr>
              <a:pPr/>
              <a:t>9</a:t>
            </a:fld>
            <a:endParaRPr lang="it-IT">
              <a:latin typeface="Arial" pitchFamily="-99" charset="0"/>
              <a:ea typeface="ＭＳ Ｐゴシック" pitchFamily="-99" charset="-128"/>
              <a:cs typeface="ＭＳ Ｐゴシック" pitchFamily="-99" charset="-128"/>
            </a:endParaRPr>
          </a:p>
        </p:txBody>
      </p:sp>
      <p:sp>
        <p:nvSpPr>
          <p:cNvPr id="645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a:lstStyle/>
          <a:p>
            <a:fld id="{07CA1E17-A300-D34F-9C70-0A3D15F8F372}" type="slidenum">
              <a:rPr lang="it-IT" smtClean="0">
                <a:latin typeface="Arial" pitchFamily="-99" charset="0"/>
                <a:ea typeface="ＭＳ Ｐゴシック" pitchFamily="-99" charset="-128"/>
                <a:cs typeface="ＭＳ Ｐゴシック" pitchFamily="-99" charset="-128"/>
              </a:rPr>
              <a:pPr/>
              <a:t>16</a:t>
            </a:fld>
            <a:endParaRPr lang="it-IT">
              <a:latin typeface="Arial" pitchFamily="-99" charset="0"/>
              <a:ea typeface="ＭＳ Ｐゴシック" pitchFamily="-99" charset="-128"/>
              <a:cs typeface="ＭＳ Ｐゴシック" pitchFamily="-99" charset="-128"/>
            </a:endParaRPr>
          </a:p>
        </p:txBody>
      </p:sp>
      <p:sp>
        <p:nvSpPr>
          <p:cNvPr id="768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680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a:lstStyle/>
          <a:p>
            <a:fld id="{E5913C7D-D40D-B348-B1E3-C8FE9FC19730}" type="slidenum">
              <a:rPr lang="it-IT" smtClean="0">
                <a:latin typeface="Arial" pitchFamily="-99" charset="0"/>
                <a:ea typeface="ＭＳ Ｐゴシック" pitchFamily="-99" charset="-128"/>
                <a:cs typeface="ＭＳ Ｐゴシック" pitchFamily="-99" charset="-128"/>
              </a:rPr>
              <a:pPr/>
              <a:t>17</a:t>
            </a:fld>
            <a:endParaRPr lang="it-IT">
              <a:latin typeface="Arial" pitchFamily="-99" charset="0"/>
              <a:ea typeface="ＭＳ Ｐゴシック" pitchFamily="-99" charset="-128"/>
              <a:cs typeface="ＭＳ Ｐゴシック" pitchFamily="-99" charset="-128"/>
            </a:endParaRPr>
          </a:p>
        </p:txBody>
      </p:sp>
      <p:sp>
        <p:nvSpPr>
          <p:cNvPr id="7885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88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a:lstStyle/>
          <a:p>
            <a:fld id="{10BC067A-C375-FF4B-827F-6E4BFD9B4250}" type="slidenum">
              <a:rPr lang="it-IT" smtClean="0">
                <a:latin typeface="Arial" pitchFamily="-99" charset="0"/>
                <a:ea typeface="ＭＳ Ｐゴシック" pitchFamily="-99" charset="-128"/>
                <a:cs typeface="ＭＳ Ｐゴシック" pitchFamily="-99" charset="-128"/>
              </a:rPr>
              <a:pPr/>
              <a:t>18</a:t>
            </a:fld>
            <a:endParaRPr lang="it-IT">
              <a:latin typeface="Arial" pitchFamily="-99" charset="0"/>
              <a:ea typeface="ＭＳ Ｐゴシック" pitchFamily="-99" charset="-128"/>
              <a:cs typeface="ＭＳ Ｐゴシック" pitchFamily="-99" charset="-128"/>
            </a:endParaRPr>
          </a:p>
        </p:txBody>
      </p:sp>
      <p:sp>
        <p:nvSpPr>
          <p:cNvPr id="7475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475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it-IT">
              <a:latin typeface="Arial" pitchFamily="-99" charset="0"/>
              <a:ea typeface="ＭＳ Ｐゴシック" pitchFamily="-99" charset="-128"/>
              <a:cs typeface="ＭＳ Ｐゴシック" pitchFamily="-9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B8D067-1846-0988-F3AD-3E14552A58C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F7CC5BC-5C05-A62E-11EB-6D84EAAE5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2C2F0C2-A584-EDFE-B81A-7455E2F9CFFF}"/>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5" name="Segnaposto piè di pagina 4">
            <a:extLst>
              <a:ext uri="{FF2B5EF4-FFF2-40B4-BE49-F238E27FC236}">
                <a16:creationId xmlns:a16="http://schemas.microsoft.com/office/drawing/2014/main" id="{B469A8DD-466D-9EF3-A579-64DD6BE80BB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911CE7-05FB-A033-C5BC-C47AEBE85CD8}"/>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3064829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BCF9C5-C81F-427E-E362-C050FFA0D92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DAE61E-8551-0851-C60F-88E3AFB2F9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39DE82-C047-9A02-BF63-06CA689B817E}"/>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5" name="Segnaposto piè di pagina 4">
            <a:extLst>
              <a:ext uri="{FF2B5EF4-FFF2-40B4-BE49-F238E27FC236}">
                <a16:creationId xmlns:a16="http://schemas.microsoft.com/office/drawing/2014/main" id="{36984E89-9821-D1A3-F945-18FDF15784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F666E0-207F-A378-7E21-198252AE6A4F}"/>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345438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8234237-CF1C-083A-9E44-BB799FD72F9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84DF344-936F-21C0-D097-434547E522E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D0A7C3-1599-8C57-C428-7709AF99C396}"/>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5" name="Segnaposto piè di pagina 4">
            <a:extLst>
              <a:ext uri="{FF2B5EF4-FFF2-40B4-BE49-F238E27FC236}">
                <a16:creationId xmlns:a16="http://schemas.microsoft.com/office/drawing/2014/main" id="{82068698-5766-42F3-08C1-68CE45EEBD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E9C6DA-6E09-B5D4-1E27-4A9D15205CC4}"/>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62133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836E91-EE50-1B72-B449-CB3CE6CE8C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CE6EB3B-837F-BB9F-ADED-2FFFBF6BC4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9F5F569-7D6F-F304-0730-0CB6AD438500}"/>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5" name="Segnaposto piè di pagina 4">
            <a:extLst>
              <a:ext uri="{FF2B5EF4-FFF2-40B4-BE49-F238E27FC236}">
                <a16:creationId xmlns:a16="http://schemas.microsoft.com/office/drawing/2014/main" id="{45697F4F-116D-5AF5-8E03-98F368F44A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E60FF9E-22A2-7AAF-9D0E-2E2694E2FB54}"/>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390278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782D55-4367-63F4-2052-9B7002CFEBD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0FB5202-3DCA-23B9-643E-FD756D8918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E002B07-CF64-EE5D-3CE3-1E9F56B98B21}"/>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5" name="Segnaposto piè di pagina 4">
            <a:extLst>
              <a:ext uri="{FF2B5EF4-FFF2-40B4-BE49-F238E27FC236}">
                <a16:creationId xmlns:a16="http://schemas.microsoft.com/office/drawing/2014/main" id="{01DCA027-904A-FF05-41ED-88EC51DBFAD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175E09D-EB17-1A5F-0651-AABD08B3A09D}"/>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22702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654A0B-C7C5-92FB-B1A8-DEE57EA79CC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7165632-C009-4EF7-DEF1-628C2178E70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D6B82AF-43B9-FF8E-57E9-4F9BEB01B20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5EEE07-DF4D-EF31-EF87-9C9561B2F30F}"/>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6" name="Segnaposto piè di pagina 5">
            <a:extLst>
              <a:ext uri="{FF2B5EF4-FFF2-40B4-BE49-F238E27FC236}">
                <a16:creationId xmlns:a16="http://schemas.microsoft.com/office/drawing/2014/main" id="{F8F96A44-352F-DFA2-0948-D48F89CB0E4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6705CE9-9C3E-287C-801E-36C56D9780CC}"/>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397481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88F77E-981F-6607-209A-164C3C10AA3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9E696D0-0AF8-EFDA-0785-FFFA32DE0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D1F76EE-37B2-5E68-6E34-5C8EDEB6EF8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A9A5964-0DB9-D1CC-8C97-1E6526B56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C50C98F-B635-1F45-CEAD-45335136FF6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96ADE7E-17F7-546D-9244-7D915E676D09}"/>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8" name="Segnaposto piè di pagina 7">
            <a:extLst>
              <a:ext uri="{FF2B5EF4-FFF2-40B4-BE49-F238E27FC236}">
                <a16:creationId xmlns:a16="http://schemas.microsoft.com/office/drawing/2014/main" id="{5A9B3C5A-69D4-A916-692A-9273CBF0F68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3BFCFD6-8558-7C42-9673-B642DB7F3063}"/>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82254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40ADCB-8869-6AB1-4855-AC4846283FD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3143695-144C-99A2-4618-5F6594B9340E}"/>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4" name="Segnaposto piè di pagina 3">
            <a:extLst>
              <a:ext uri="{FF2B5EF4-FFF2-40B4-BE49-F238E27FC236}">
                <a16:creationId xmlns:a16="http://schemas.microsoft.com/office/drawing/2014/main" id="{3ACD2147-ACA3-6C52-BD8A-3ACF82DEBE3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414E61C-3E27-7308-F56C-CCF7C73AE033}"/>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364593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8D7AF58-626B-A588-7626-9231F254B491}"/>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3" name="Segnaposto piè di pagina 2">
            <a:extLst>
              <a:ext uri="{FF2B5EF4-FFF2-40B4-BE49-F238E27FC236}">
                <a16:creationId xmlns:a16="http://schemas.microsoft.com/office/drawing/2014/main" id="{8968F62E-6AA0-B5DE-C658-671B31CE95E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C5683D-82FD-972F-79DE-3B035EEE0FA3}"/>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268484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6721B7-3417-ABC5-9BF5-40D19EC6AA0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C60EB1-8532-9155-67F4-719D526D9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D2BFCB2-5101-F470-5376-ADF00A54A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D7FCE38-E01E-680F-6023-0DCF6BD20827}"/>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6" name="Segnaposto piè di pagina 5">
            <a:extLst>
              <a:ext uri="{FF2B5EF4-FFF2-40B4-BE49-F238E27FC236}">
                <a16:creationId xmlns:a16="http://schemas.microsoft.com/office/drawing/2014/main" id="{635FF845-C51C-5350-B268-F9B459D9941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C9F385F-F25A-3C55-57BA-883C2D7F611C}"/>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515767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E6A4E2-B9AA-C780-5BDE-7A570A03954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FE3060C-989D-66AE-58BA-B8BF17B157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11C4770-A5A8-2476-41DB-DA169DB0B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035C484-84B4-2499-5543-23DB047437C3}"/>
              </a:ext>
            </a:extLst>
          </p:cNvPr>
          <p:cNvSpPr>
            <a:spLocks noGrp="1"/>
          </p:cNvSpPr>
          <p:nvPr>
            <p:ph type="dt" sz="half" idx="10"/>
          </p:nvPr>
        </p:nvSpPr>
        <p:spPr/>
        <p:txBody>
          <a:bodyPr/>
          <a:lstStyle/>
          <a:p>
            <a:fld id="{5F463AEA-B9FA-514C-9A8F-8A7F4444A263}" type="datetimeFigureOut">
              <a:rPr lang="it-IT" smtClean="0"/>
              <a:t>28/01/26</a:t>
            </a:fld>
            <a:endParaRPr lang="it-IT"/>
          </a:p>
        </p:txBody>
      </p:sp>
      <p:sp>
        <p:nvSpPr>
          <p:cNvPr id="6" name="Segnaposto piè di pagina 5">
            <a:extLst>
              <a:ext uri="{FF2B5EF4-FFF2-40B4-BE49-F238E27FC236}">
                <a16:creationId xmlns:a16="http://schemas.microsoft.com/office/drawing/2014/main" id="{89A609F2-2420-2247-561E-DF3A42C26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AACB94D-ACF6-E4FA-06B4-F5A513AFA640}"/>
              </a:ext>
            </a:extLst>
          </p:cNvPr>
          <p:cNvSpPr>
            <a:spLocks noGrp="1"/>
          </p:cNvSpPr>
          <p:nvPr>
            <p:ph type="sldNum" sz="quarter" idx="12"/>
          </p:nvPr>
        </p:nvSpPr>
        <p:spPr/>
        <p:txBody>
          <a:bodyPr/>
          <a:lstStyle/>
          <a:p>
            <a:fld id="{A237CBF2-0562-964E-9AEC-1F8A11F03E4C}" type="slidenum">
              <a:rPr lang="it-IT" smtClean="0"/>
              <a:t>‹N›</a:t>
            </a:fld>
            <a:endParaRPr lang="it-IT"/>
          </a:p>
        </p:txBody>
      </p:sp>
    </p:spTree>
    <p:extLst>
      <p:ext uri="{BB962C8B-B14F-4D97-AF65-F5344CB8AC3E}">
        <p14:creationId xmlns:p14="http://schemas.microsoft.com/office/powerpoint/2010/main" val="402225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1E13756-D29C-9C2B-E7C9-0AA9C1157C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D1A7C60-D118-797E-AEC8-7FF3B5927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B51201-924C-33A2-A54F-4D30C2FF9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463AEA-B9FA-514C-9A8F-8A7F4444A263}" type="datetimeFigureOut">
              <a:rPr lang="it-IT" smtClean="0"/>
              <a:t>28/01/26</a:t>
            </a:fld>
            <a:endParaRPr lang="it-IT"/>
          </a:p>
        </p:txBody>
      </p:sp>
      <p:sp>
        <p:nvSpPr>
          <p:cNvPr id="5" name="Segnaposto piè di pagina 4">
            <a:extLst>
              <a:ext uri="{FF2B5EF4-FFF2-40B4-BE49-F238E27FC236}">
                <a16:creationId xmlns:a16="http://schemas.microsoft.com/office/drawing/2014/main" id="{824C2E9D-3957-830E-60A4-4FF4A02DD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20D6D1A3-190A-36EA-AC93-56AC4BDEC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37CBF2-0562-964E-9AEC-1F8A11F03E4C}" type="slidenum">
              <a:rPr lang="it-IT" smtClean="0"/>
              <a:t>‹N›</a:t>
            </a:fld>
            <a:endParaRPr lang="it-IT"/>
          </a:p>
        </p:txBody>
      </p:sp>
    </p:spTree>
    <p:extLst>
      <p:ext uri="{BB962C8B-B14F-4D97-AF65-F5344CB8AC3E}">
        <p14:creationId xmlns:p14="http://schemas.microsoft.com/office/powerpoint/2010/main" val="2778875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Users/silvanotagliagambe/Library/Group%20Containers/UBF8T346G9.ms/WebArchiveCopyPasteTempFiles/com.microsoft.Word/percorso_quantistico.jp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ages.png"/>
          <p:cNvPicPr>
            <a:picLocks noChangeAspect="1"/>
          </p:cNvPicPr>
          <p:nvPr/>
        </p:nvPicPr>
        <p:blipFill>
          <a:blip r:embed="rId2"/>
          <a:stretch>
            <a:fillRect/>
          </a:stretch>
        </p:blipFill>
        <p:spPr>
          <a:xfrm>
            <a:off x="1997643" y="2128297"/>
            <a:ext cx="3543300" cy="2286000"/>
          </a:xfrm>
          <a:prstGeom prst="rect">
            <a:avLst/>
          </a:prstGeom>
        </p:spPr>
      </p:pic>
      <p:pic>
        <p:nvPicPr>
          <p:cNvPr id="3" name="Immagine 2" descr="images.jpeg"/>
          <p:cNvPicPr>
            <a:picLocks noChangeAspect="1"/>
          </p:cNvPicPr>
          <p:nvPr/>
        </p:nvPicPr>
        <p:blipFill>
          <a:blip r:embed="rId3"/>
          <a:stretch>
            <a:fillRect/>
          </a:stretch>
        </p:blipFill>
        <p:spPr>
          <a:xfrm>
            <a:off x="7056096" y="2498572"/>
            <a:ext cx="3048000" cy="2032000"/>
          </a:xfrm>
          <a:prstGeom prst="rect">
            <a:avLst/>
          </a:prstGeom>
        </p:spPr>
      </p:pic>
      <p:sp>
        <p:nvSpPr>
          <p:cNvPr id="4" name="CasellaDiTesto 3"/>
          <p:cNvSpPr txBox="1"/>
          <p:nvPr/>
        </p:nvSpPr>
        <p:spPr>
          <a:xfrm>
            <a:off x="1524001" y="286216"/>
            <a:ext cx="9144000" cy="1754326"/>
          </a:xfrm>
          <a:prstGeom prst="rect">
            <a:avLst/>
          </a:prstGeom>
          <a:noFill/>
        </p:spPr>
        <p:txBody>
          <a:bodyPr wrap="square" rtlCol="0">
            <a:spAutoFit/>
          </a:bodyPr>
          <a:lstStyle/>
          <a:p>
            <a:pPr algn="ctr"/>
            <a:r>
              <a:rPr lang="it-IT" sz="3600" b="1" dirty="0">
                <a:latin typeface="Arial"/>
              </a:rPr>
              <a:t>M. Kundera: «</a:t>
            </a:r>
            <a:r>
              <a:rPr lang="it-IT" sz="3600" b="1" i="1" dirty="0">
                <a:latin typeface="Arial"/>
              </a:rPr>
              <a:t>The </a:t>
            </a:r>
            <a:r>
              <a:rPr lang="it-IT" sz="3600" b="1" i="1" dirty="0" err="1">
                <a:latin typeface="Arial"/>
              </a:rPr>
              <a:t>greater</a:t>
            </a:r>
            <a:r>
              <a:rPr lang="it-IT" sz="3600" b="1" i="1" dirty="0">
                <a:latin typeface="Arial"/>
              </a:rPr>
              <a:t> the </a:t>
            </a:r>
            <a:r>
              <a:rPr lang="it-IT" sz="3600" b="1" i="1" dirty="0" err="1">
                <a:latin typeface="Arial"/>
              </a:rPr>
              <a:t>ambiguity</a:t>
            </a:r>
            <a:r>
              <a:rPr lang="it-IT" sz="3600" b="1" i="1" dirty="0">
                <a:latin typeface="Arial"/>
              </a:rPr>
              <a:t>, the </a:t>
            </a:r>
            <a:r>
              <a:rPr lang="it-IT" sz="3600" b="1" i="1" dirty="0" err="1">
                <a:latin typeface="Arial"/>
              </a:rPr>
              <a:t>greater</a:t>
            </a:r>
            <a:r>
              <a:rPr lang="it-IT" sz="3600" b="1" i="1" dirty="0">
                <a:latin typeface="Arial"/>
              </a:rPr>
              <a:t> the </a:t>
            </a:r>
            <a:r>
              <a:rPr lang="it-IT" sz="3600" b="1" i="1" dirty="0" err="1">
                <a:latin typeface="Arial"/>
              </a:rPr>
              <a:t>pleasure</a:t>
            </a:r>
            <a:r>
              <a:rPr lang="it-IT" sz="3600" b="1" i="1" dirty="0">
                <a:latin typeface="Arial"/>
              </a:rPr>
              <a:t>». </a:t>
            </a:r>
            <a:r>
              <a:rPr lang="it-IT" sz="3600" b="1" dirty="0">
                <a:latin typeface="Arial"/>
              </a:rPr>
              <a:t>Lo strano mondo della Meccanica quantistica </a:t>
            </a:r>
          </a:p>
        </p:txBody>
      </p:sp>
      <p:sp>
        <p:nvSpPr>
          <p:cNvPr id="6" name="CasellaDiTesto 5"/>
          <p:cNvSpPr txBox="1"/>
          <p:nvPr/>
        </p:nvSpPr>
        <p:spPr>
          <a:xfrm>
            <a:off x="1524002" y="5943600"/>
            <a:ext cx="9144001" cy="707886"/>
          </a:xfrm>
          <a:prstGeom prst="rect">
            <a:avLst/>
          </a:prstGeom>
          <a:noFill/>
        </p:spPr>
        <p:txBody>
          <a:bodyPr wrap="square" rtlCol="0">
            <a:spAutoFit/>
          </a:bodyPr>
          <a:lstStyle/>
          <a:p>
            <a:pPr algn="ctr"/>
            <a:r>
              <a:rPr lang="it-IT" sz="2000" b="1" dirty="0">
                <a:latin typeface="Arial"/>
              </a:rPr>
              <a:t>SILVANO TAGLIAGAMBE</a:t>
            </a:r>
          </a:p>
          <a:p>
            <a:pPr algn="ctr"/>
            <a:r>
              <a:rPr lang="it-IT" sz="2000" b="1" dirty="0">
                <a:latin typeface="Arial"/>
              </a:rPr>
              <a:t> </a:t>
            </a:r>
            <a:r>
              <a:rPr lang="it-IT" sz="2000" b="1" cap="all" dirty="0">
                <a:latin typeface="Arial"/>
              </a:rPr>
              <a:t>Università di Milano-Bicocca </a:t>
            </a:r>
            <a:r>
              <a:rPr lang="it-IT" sz="2000" b="1" cap="all" dirty="0" err="1">
                <a:latin typeface="Arial"/>
              </a:rPr>
              <a:t>lunedi</a:t>
            </a:r>
            <a:r>
              <a:rPr lang="it-IT" sz="2000" b="1" cap="all" dirty="0">
                <a:latin typeface="Arial"/>
              </a:rPr>
              <a:t> 2 febbraio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40.jpg"/>
          <p:cNvPicPr>
            <a:picLocks noChangeAspect="1"/>
          </p:cNvPicPr>
          <p:nvPr/>
        </p:nvPicPr>
        <p:blipFill>
          <a:blip r:embed="rId2"/>
          <a:stretch>
            <a:fillRect/>
          </a:stretch>
        </p:blipFill>
        <p:spPr>
          <a:xfrm>
            <a:off x="1524000" y="0"/>
            <a:ext cx="9144001"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magine 1" descr="200px-Gamma-ray-microscope.svg.png"/>
          <p:cNvPicPr>
            <a:picLocks noChangeAspect="1"/>
          </p:cNvPicPr>
          <p:nvPr/>
        </p:nvPicPr>
        <p:blipFill>
          <a:blip r:embed="rId2"/>
          <a:srcRect/>
          <a:stretch>
            <a:fillRect/>
          </a:stretch>
        </p:blipFill>
        <p:spPr bwMode="auto">
          <a:xfrm>
            <a:off x="4286250" y="147638"/>
            <a:ext cx="3092450" cy="4475162"/>
          </a:xfrm>
          <a:prstGeom prst="rect">
            <a:avLst/>
          </a:prstGeom>
          <a:noFill/>
          <a:ln w="9525">
            <a:noFill/>
            <a:miter lim="800000"/>
            <a:headEnd/>
            <a:tailEnd/>
          </a:ln>
        </p:spPr>
      </p:pic>
      <p:sp>
        <p:nvSpPr>
          <p:cNvPr id="65539" name="CasellaDiTesto 3"/>
          <p:cNvSpPr txBox="1">
            <a:spLocks noChangeArrowheads="1"/>
          </p:cNvSpPr>
          <p:nvPr/>
        </p:nvSpPr>
        <p:spPr bwMode="auto">
          <a:xfrm>
            <a:off x="1524000" y="4852989"/>
            <a:ext cx="9144000" cy="1939925"/>
          </a:xfrm>
          <a:prstGeom prst="rect">
            <a:avLst/>
          </a:prstGeom>
          <a:noFill/>
          <a:ln w="9525">
            <a:noFill/>
            <a:miter lim="800000"/>
            <a:headEnd/>
            <a:tailEnd/>
          </a:ln>
        </p:spPr>
        <p:txBody>
          <a:bodyPr>
            <a:prstTxWarp prst="textNoShape">
              <a:avLst/>
            </a:prstTxWarp>
            <a:spAutoFit/>
          </a:bodyPr>
          <a:lstStyle/>
          <a:p>
            <a:pPr algn="just"/>
            <a:r>
              <a:rPr lang="it-IT" sz="2000"/>
              <a:t>L’esperimento mentale di Heisenberg per la localizzazione di un elettrone. Per  conoscere la posizione dell’elettrone lo si deve illuminare con un fotone, che tuttavia tanto meglio localizza la posizione tanto più perturba la velocità. </a:t>
            </a:r>
          </a:p>
          <a:p>
            <a:pPr algn="just"/>
            <a:r>
              <a:rPr lang="it-IT" sz="2000"/>
              <a:t>Il fascio incidente è indicato in verde, quello deviato in rosso, mentre in blu è rappresentato l’elettrone.</a:t>
            </a:r>
          </a:p>
          <a:p>
            <a:endParaRPr lang="it-IT"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g537.jpg"/>
          <p:cNvPicPr>
            <a:picLocks noChangeAspect="1"/>
          </p:cNvPicPr>
          <p:nvPr/>
        </p:nvPicPr>
        <p:blipFill>
          <a:blip r:embed="rId2"/>
          <a:stretch>
            <a:fillRect/>
          </a:stretch>
        </p:blipFill>
        <p:spPr>
          <a:xfrm>
            <a:off x="1524000" y="0"/>
            <a:ext cx="9144001"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38.jpg"/>
          <p:cNvPicPr>
            <a:picLocks noChangeAspect="1"/>
          </p:cNvPicPr>
          <p:nvPr/>
        </p:nvPicPr>
        <p:blipFill>
          <a:blip r:embed="rId2"/>
          <a:stretch>
            <a:fillRect/>
          </a:stretch>
        </p:blipFill>
        <p:spPr>
          <a:xfrm>
            <a:off x="1524000" y="-28575"/>
            <a:ext cx="9144000" cy="68865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39.jpg"/>
          <p:cNvPicPr>
            <a:picLocks noChangeAspect="1"/>
          </p:cNvPicPr>
          <p:nvPr/>
        </p:nvPicPr>
        <p:blipFill>
          <a:blip r:embed="rId2"/>
          <a:stretch>
            <a:fillRect/>
          </a:stretch>
        </p:blipFill>
        <p:spPr>
          <a:xfrm>
            <a:off x="1524000" y="41276"/>
            <a:ext cx="9379918" cy="68167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47.jpg"/>
          <p:cNvPicPr>
            <a:picLocks noChangeAspect="1"/>
          </p:cNvPicPr>
          <p:nvPr/>
        </p:nvPicPr>
        <p:blipFill>
          <a:blip r:embed="rId2"/>
          <a:stretch>
            <a:fillRect/>
          </a:stretch>
        </p:blipFill>
        <p:spPr>
          <a:xfrm>
            <a:off x="1524000" y="50800"/>
            <a:ext cx="9144000" cy="6807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numero diapositiva 4"/>
          <p:cNvSpPr>
            <a:spLocks noGrp="1"/>
          </p:cNvSpPr>
          <p:nvPr>
            <p:ph type="sldNum" sz="quarter" idx="12"/>
          </p:nvPr>
        </p:nvSpPr>
        <p:spPr bwMode="auto">
          <a:noFill/>
          <a:ln>
            <a:miter lim="800000"/>
            <a:headEnd/>
            <a:tailEnd/>
          </a:ln>
        </p:spPr>
        <p:txBody>
          <a:bodyPr/>
          <a:lstStyle/>
          <a:p>
            <a:fld id="{0726B3DB-E04D-A948-B5C3-5A2C334CF615}" type="slidenum">
              <a:rPr lang="it-IT">
                <a:latin typeface="Arial" pitchFamily="-99" charset="0"/>
                <a:ea typeface="ＭＳ Ｐゴシック" pitchFamily="-99" charset="-128"/>
                <a:cs typeface="ＭＳ Ｐゴシック" pitchFamily="-99" charset="-128"/>
              </a:rPr>
              <a:pPr/>
              <a:t>16</a:t>
            </a:fld>
            <a:endParaRPr lang="it-IT">
              <a:latin typeface="Arial" pitchFamily="-99" charset="0"/>
              <a:ea typeface="ＭＳ Ｐゴシック" pitchFamily="-99" charset="-128"/>
              <a:cs typeface="ＭＳ Ｐゴシック" pitchFamily="-99" charset="-128"/>
            </a:endParaRPr>
          </a:p>
        </p:txBody>
      </p:sp>
      <p:sp>
        <p:nvSpPr>
          <p:cNvPr id="75779" name="Rectangle 2"/>
          <p:cNvSpPr>
            <a:spLocks noGrp="1" noChangeArrowheads="1"/>
          </p:cNvSpPr>
          <p:nvPr>
            <p:ph type="title"/>
          </p:nvPr>
        </p:nvSpPr>
        <p:spPr/>
        <p:txBody>
          <a:bodyPr>
            <a:normAutofit/>
          </a:bodyPr>
          <a:lstStyle/>
          <a:p>
            <a:pPr algn="ctr" eaLnBrk="1" hangingPunct="1"/>
            <a:r>
              <a:rPr lang="it-IT" sz="5400" b="1" cap="all" dirty="0">
                <a:latin typeface="Arial" pitchFamily="-99" charset="0"/>
                <a:ea typeface="ＭＳ Ｐゴシック" pitchFamily="-99" charset="-128"/>
                <a:cs typeface="ＭＳ Ｐゴシック" pitchFamily="-99" charset="-128"/>
              </a:rPr>
              <a:t>Stati puri</a:t>
            </a:r>
          </a:p>
        </p:txBody>
      </p:sp>
      <p:pic>
        <p:nvPicPr>
          <p:cNvPr id="75780" name="Picture 3" descr="txp_fig"/>
          <p:cNvPicPr>
            <a:picLocks noChangeAspect="1" noChangeArrowheads="1"/>
          </p:cNvPicPr>
          <p:nvPr>
            <p:custDataLst>
              <p:tags r:id="rId1"/>
            </p:custDataLst>
          </p:nvPr>
        </p:nvPicPr>
        <p:blipFill>
          <a:blip r:embed="rId4"/>
          <a:srcRect/>
          <a:stretch>
            <a:fillRect/>
          </a:stretch>
        </p:blipFill>
        <p:spPr bwMode="auto">
          <a:xfrm>
            <a:off x="1803401" y="2043114"/>
            <a:ext cx="8189913" cy="373538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numero diapositiva 4"/>
          <p:cNvSpPr>
            <a:spLocks noGrp="1"/>
          </p:cNvSpPr>
          <p:nvPr>
            <p:ph type="sldNum" sz="quarter" idx="12"/>
          </p:nvPr>
        </p:nvSpPr>
        <p:spPr bwMode="auto">
          <a:noFill/>
          <a:ln>
            <a:miter lim="800000"/>
            <a:headEnd/>
            <a:tailEnd/>
          </a:ln>
        </p:spPr>
        <p:txBody>
          <a:bodyPr/>
          <a:lstStyle/>
          <a:p>
            <a:fld id="{6B6E10FA-87E5-2D4D-AAF1-C295978BE7CF}" type="slidenum">
              <a:rPr lang="it-IT">
                <a:latin typeface="Arial" pitchFamily="-99" charset="0"/>
                <a:ea typeface="ＭＳ Ｐゴシック" pitchFamily="-99" charset="-128"/>
                <a:cs typeface="ＭＳ Ｐゴシック" pitchFamily="-99" charset="-128"/>
              </a:rPr>
              <a:pPr/>
              <a:t>17</a:t>
            </a:fld>
            <a:endParaRPr lang="it-IT">
              <a:latin typeface="Arial" pitchFamily="-99" charset="0"/>
              <a:ea typeface="ＭＳ Ｐゴシック" pitchFamily="-99" charset="-128"/>
              <a:cs typeface="ＭＳ Ｐゴシック" pitchFamily="-99" charset="-128"/>
            </a:endParaRPr>
          </a:p>
        </p:txBody>
      </p:sp>
      <p:sp>
        <p:nvSpPr>
          <p:cNvPr id="77827" name="Rectangle 2"/>
          <p:cNvSpPr>
            <a:spLocks noGrp="1" noChangeArrowheads="1"/>
          </p:cNvSpPr>
          <p:nvPr>
            <p:ph type="title"/>
          </p:nvPr>
        </p:nvSpPr>
        <p:spPr>
          <a:xfrm>
            <a:off x="2286000" y="152400"/>
            <a:ext cx="7772400" cy="1143000"/>
          </a:xfrm>
        </p:spPr>
        <p:txBody>
          <a:bodyPr>
            <a:normAutofit/>
          </a:bodyPr>
          <a:lstStyle/>
          <a:p>
            <a:pPr algn="ctr" eaLnBrk="1" hangingPunct="1"/>
            <a:r>
              <a:rPr lang="it-IT" sz="5400" b="1" cap="all" dirty="0" err="1">
                <a:latin typeface="Arial" pitchFamily="-99" charset="0"/>
                <a:ea typeface="ＭＳ Ｐゴシック" pitchFamily="-99" charset="-128"/>
                <a:cs typeface="ＭＳ Ｐゴシック" pitchFamily="-99" charset="-128"/>
              </a:rPr>
              <a:t>Heisenberg</a:t>
            </a:r>
            <a:endParaRPr lang="it-IT" sz="5400" b="1" cap="all" dirty="0">
              <a:latin typeface="Arial" pitchFamily="-99" charset="0"/>
              <a:ea typeface="ＭＳ Ｐゴシック" pitchFamily="-99" charset="-128"/>
              <a:cs typeface="ＭＳ Ｐゴシック" pitchFamily="-99" charset="-128"/>
            </a:endParaRPr>
          </a:p>
        </p:txBody>
      </p:sp>
      <p:pic>
        <p:nvPicPr>
          <p:cNvPr id="77828" name="Picture 3" descr="txp_fig"/>
          <p:cNvPicPr>
            <a:picLocks noChangeAspect="1" noChangeArrowheads="1"/>
          </p:cNvPicPr>
          <p:nvPr>
            <p:custDataLst>
              <p:tags r:id="rId1"/>
            </p:custDataLst>
          </p:nvPr>
        </p:nvPicPr>
        <p:blipFill>
          <a:blip r:embed="rId4"/>
          <a:srcRect/>
          <a:stretch>
            <a:fillRect/>
          </a:stretch>
        </p:blipFill>
        <p:spPr bwMode="auto">
          <a:xfrm>
            <a:off x="1817688" y="1343025"/>
            <a:ext cx="8172450" cy="5202238"/>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numero diapositiva 5"/>
          <p:cNvSpPr>
            <a:spLocks noGrp="1"/>
          </p:cNvSpPr>
          <p:nvPr>
            <p:ph type="sldNum" sz="quarter" idx="12"/>
          </p:nvPr>
        </p:nvSpPr>
        <p:spPr bwMode="auto">
          <a:noFill/>
          <a:ln>
            <a:miter lim="800000"/>
            <a:headEnd/>
            <a:tailEnd/>
          </a:ln>
        </p:spPr>
        <p:txBody>
          <a:bodyPr/>
          <a:lstStyle/>
          <a:p>
            <a:fld id="{C9C8DA26-8E7E-0B45-ABB7-FE3B495A1683}" type="slidenum">
              <a:rPr lang="it-IT">
                <a:latin typeface="Arial" pitchFamily="-99" charset="0"/>
                <a:ea typeface="ＭＳ Ｐゴシック" pitchFamily="-99" charset="-128"/>
                <a:cs typeface="ＭＳ Ｐゴシック" pitchFamily="-99" charset="-128"/>
              </a:rPr>
              <a:pPr/>
              <a:t>18</a:t>
            </a:fld>
            <a:endParaRPr lang="it-IT">
              <a:latin typeface="Arial" pitchFamily="-99" charset="0"/>
              <a:ea typeface="ＭＳ Ｐゴシック" pitchFamily="-99" charset="-128"/>
              <a:cs typeface="ＭＳ Ｐゴシック" pitchFamily="-99" charset="-128"/>
            </a:endParaRPr>
          </a:p>
        </p:txBody>
      </p:sp>
      <p:sp>
        <p:nvSpPr>
          <p:cNvPr id="73731" name="Rectangle 2"/>
          <p:cNvSpPr>
            <a:spLocks noGrp="1" noChangeArrowheads="1"/>
          </p:cNvSpPr>
          <p:nvPr>
            <p:ph type="title"/>
          </p:nvPr>
        </p:nvSpPr>
        <p:spPr/>
        <p:txBody>
          <a:bodyPr/>
          <a:lstStyle/>
          <a:p>
            <a:pPr algn="ctr" eaLnBrk="1" hangingPunct="1"/>
            <a:r>
              <a:rPr lang="it-IT" b="1" cap="all" dirty="0">
                <a:latin typeface="Arial" pitchFamily="-99" charset="0"/>
                <a:ea typeface="ＭＳ Ｐゴシック" pitchFamily="-99" charset="-128"/>
                <a:cs typeface="ＭＳ Ｐゴシック" pitchFamily="-99" charset="-128"/>
              </a:rPr>
              <a:t>Sovrapposizione di stati</a:t>
            </a:r>
          </a:p>
        </p:txBody>
      </p:sp>
      <p:sp>
        <p:nvSpPr>
          <p:cNvPr id="73732" name="Rectangle 3"/>
          <p:cNvSpPr>
            <a:spLocks noGrp="1" noChangeArrowheads="1"/>
          </p:cNvSpPr>
          <p:nvPr>
            <p:ph type="body" idx="1"/>
          </p:nvPr>
        </p:nvSpPr>
        <p:spPr/>
        <p:txBody>
          <a:bodyPr/>
          <a:lstStyle/>
          <a:p>
            <a:pPr algn="ctr" eaLnBrk="1" hangingPunct="1">
              <a:buFontTx/>
              <a:buNone/>
            </a:pPr>
            <a:r>
              <a:rPr lang="it-IT" dirty="0">
                <a:latin typeface="Arial" pitchFamily="-99" charset="0"/>
                <a:ea typeface="ＭＳ Ｐゴシック" pitchFamily="-99" charset="-128"/>
                <a:cs typeface="ＭＳ Ｐゴシック" pitchFamily="-99" charset="-128"/>
              </a:rPr>
              <a:t>                    </a:t>
            </a:r>
            <a:r>
              <a:rPr lang="it-IT" dirty="0">
                <a:solidFill>
                  <a:schemeClr val="accent2"/>
                </a:solidFill>
                <a:latin typeface="Arial" pitchFamily="-99" charset="0"/>
                <a:ea typeface="ＭＳ Ｐゴシック" pitchFamily="-99" charset="-128"/>
                <a:cs typeface="ＭＳ Ｐゴシック" pitchFamily="-99" charset="-128"/>
              </a:rPr>
              <a:t>Lo “scandaloso”    </a:t>
            </a:r>
          </a:p>
          <a:p>
            <a:pPr algn="ctr" eaLnBrk="1" hangingPunct="1">
              <a:buFontTx/>
              <a:buNone/>
            </a:pPr>
            <a:r>
              <a:rPr lang="it-IT" dirty="0">
                <a:solidFill>
                  <a:schemeClr val="accent2"/>
                </a:solidFill>
                <a:latin typeface="Arial" pitchFamily="-99" charset="0"/>
                <a:ea typeface="ＭＳ Ｐゴシック" pitchFamily="-99" charset="-128"/>
                <a:cs typeface="ＭＳ Ｐゴシック" pitchFamily="-99" charset="-128"/>
              </a:rPr>
              <a:t>      PRINCIPIO DI SOVRAPPOSIZIONE</a:t>
            </a:r>
            <a:endParaRPr lang="it-IT" dirty="0">
              <a:solidFill>
                <a:schemeClr val="folHlink"/>
              </a:solidFill>
              <a:latin typeface="Arial" pitchFamily="-99" charset="0"/>
              <a:ea typeface="ＭＳ Ｐゴシック" pitchFamily="-99" charset="-128"/>
              <a:cs typeface="ＭＳ Ｐゴシック" pitchFamily="-99" charset="-128"/>
            </a:endParaRPr>
          </a:p>
          <a:p>
            <a:pPr eaLnBrk="1" hangingPunct="1">
              <a:buFontTx/>
              <a:buNone/>
            </a:pPr>
            <a:endParaRPr lang="it-IT" dirty="0">
              <a:solidFill>
                <a:schemeClr val="folHlink"/>
              </a:solidFill>
              <a:latin typeface="Arial" pitchFamily="-99" charset="0"/>
              <a:ea typeface="ＭＳ Ｐゴシック" pitchFamily="-99" charset="-128"/>
              <a:cs typeface="ＭＳ Ｐゴシック" pitchFamily="-99" charset="-128"/>
            </a:endParaRPr>
          </a:p>
          <a:p>
            <a:pPr algn="just" eaLnBrk="1" hangingPunct="1">
              <a:buFontTx/>
              <a:buNone/>
            </a:pPr>
            <a:r>
              <a:rPr lang="it-IT" dirty="0">
                <a:solidFill>
                  <a:schemeClr val="folHlink"/>
                </a:solidFill>
                <a:latin typeface="Arial" pitchFamily="-99" charset="0"/>
                <a:ea typeface="ＭＳ Ｐゴシック" pitchFamily="-99" charset="-128"/>
                <a:cs typeface="ＭＳ Ｐゴシック" pitchFamily="-99" charset="-128"/>
              </a:rPr>
              <a:t>   Stati puri  possono essere </a:t>
            </a:r>
            <a:r>
              <a:rPr lang="it-IT" i="1" dirty="0">
                <a:solidFill>
                  <a:schemeClr val="folHlink"/>
                </a:solidFill>
                <a:latin typeface="Arial" pitchFamily="-99" charset="0"/>
                <a:ea typeface="ＭＳ Ｐゴシック" pitchFamily="-99" charset="-128"/>
                <a:cs typeface="ＭＳ Ｐゴシック" pitchFamily="-99" charset="-128"/>
              </a:rPr>
              <a:t>sommati  </a:t>
            </a:r>
            <a:r>
              <a:rPr lang="it-IT" dirty="0">
                <a:solidFill>
                  <a:schemeClr val="folHlink"/>
                </a:solidFill>
                <a:latin typeface="Arial" pitchFamily="-99" charset="0"/>
                <a:ea typeface="ＭＳ Ｐゴシック" pitchFamily="-99" charset="-128"/>
                <a:cs typeface="ＭＳ Ｐゴシック" pitchFamily="-99" charset="-128"/>
              </a:rPr>
              <a:t>determinando nuovi stati puri, per cui un sistema quantistico si può trovare in una </a:t>
            </a:r>
            <a:r>
              <a:rPr lang="it-IT" i="1" dirty="0">
                <a:solidFill>
                  <a:schemeClr val="folHlink"/>
                </a:solidFill>
                <a:latin typeface="Arial" pitchFamily="-99" charset="0"/>
                <a:ea typeface="ＭＳ Ｐゴシック" pitchFamily="-99" charset="-128"/>
                <a:cs typeface="ＭＳ Ｐゴシック" pitchFamily="-99" charset="-128"/>
              </a:rPr>
              <a:t>sovrapposizione</a:t>
            </a:r>
            <a:r>
              <a:rPr lang="it-IT" dirty="0">
                <a:solidFill>
                  <a:schemeClr val="folHlink"/>
                </a:solidFill>
                <a:latin typeface="Arial" pitchFamily="-99" charset="0"/>
                <a:ea typeface="ＭＳ Ｐゴシック" pitchFamily="-99" charset="-128"/>
                <a:cs typeface="ＭＳ Ｐゴシック" pitchFamily="-99" charset="-128"/>
              </a:rPr>
              <a:t> di stati.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5"/>
          <p:cNvSpPr>
            <a:spLocks noGrp="1"/>
          </p:cNvSpPr>
          <p:nvPr>
            <p:ph type="sldNum" sz="quarter" idx="12"/>
          </p:nvPr>
        </p:nvSpPr>
        <p:spPr bwMode="auto">
          <a:noFill/>
          <a:ln>
            <a:miter lim="800000"/>
            <a:headEnd/>
            <a:tailEnd/>
          </a:ln>
        </p:spPr>
        <p:txBody>
          <a:bodyPr/>
          <a:lstStyle/>
          <a:p>
            <a:fld id="{5AF7AEB8-94FA-8943-9CBF-C83CFDAF1C20}" type="slidenum">
              <a:rPr lang="it-IT">
                <a:latin typeface="Arial" pitchFamily="-99" charset="0"/>
                <a:ea typeface="ＭＳ Ｐゴシック" pitchFamily="-99" charset="-128"/>
                <a:cs typeface="ＭＳ Ｐゴシック" pitchFamily="-99" charset="-128"/>
              </a:rPr>
              <a:pPr/>
              <a:t>19</a:t>
            </a:fld>
            <a:endParaRPr lang="it-IT">
              <a:latin typeface="Arial" pitchFamily="-99" charset="0"/>
              <a:ea typeface="ＭＳ Ｐゴシック" pitchFamily="-99" charset="-128"/>
              <a:cs typeface="ＭＳ Ｐゴシック" pitchFamily="-99" charset="-128"/>
            </a:endParaRPr>
          </a:p>
        </p:txBody>
      </p:sp>
      <p:sp>
        <p:nvSpPr>
          <p:cNvPr id="68611" name="Rectangle 1026"/>
          <p:cNvSpPr>
            <a:spLocks noGrp="1" noChangeArrowheads="1"/>
          </p:cNvSpPr>
          <p:nvPr>
            <p:ph type="title"/>
          </p:nvPr>
        </p:nvSpPr>
        <p:spPr>
          <a:xfrm>
            <a:off x="0" y="0"/>
            <a:ext cx="11947358" cy="685800"/>
          </a:xfrm>
        </p:spPr>
        <p:txBody>
          <a:bodyPr/>
          <a:lstStyle/>
          <a:p>
            <a:pPr algn="ctr"/>
            <a:r>
              <a:rPr lang="it-IT" sz="2800" b="1" cap="all" dirty="0">
                <a:latin typeface="Arial" pitchFamily="-99" charset="0"/>
                <a:ea typeface="ＭＳ Ｐゴシック" pitchFamily="-99" charset="-128"/>
                <a:cs typeface="ＭＳ Ｐゴシック" pitchFamily="-99" charset="-128"/>
              </a:rPr>
              <a:t>Lo « scandaloso» mondo della teoria quantistica</a:t>
            </a:r>
            <a:endParaRPr lang="it-IT" sz="2800" cap="all" dirty="0">
              <a:latin typeface="Arial" pitchFamily="-99" charset="0"/>
              <a:ea typeface="ＭＳ Ｐゴシック" pitchFamily="-99" charset="-128"/>
              <a:cs typeface="ＭＳ Ｐゴシック" pitchFamily="-99" charset="-128"/>
            </a:endParaRPr>
          </a:p>
        </p:txBody>
      </p:sp>
      <p:sp>
        <p:nvSpPr>
          <p:cNvPr id="68612" name="Rectangle 1027"/>
          <p:cNvSpPr>
            <a:spLocks noGrp="1" noChangeArrowheads="1"/>
          </p:cNvSpPr>
          <p:nvPr>
            <p:ph type="body" idx="1"/>
          </p:nvPr>
        </p:nvSpPr>
        <p:spPr>
          <a:xfrm>
            <a:off x="1524000" y="884238"/>
            <a:ext cx="9144000" cy="5472112"/>
          </a:xfrm>
        </p:spPr>
        <p:txBody>
          <a:bodyPr/>
          <a:lstStyle/>
          <a:p>
            <a:pPr>
              <a:buFont typeface="Arial" pitchFamily="-99" charset="0"/>
              <a:buNone/>
            </a:pPr>
            <a:r>
              <a:rPr lang="it-IT" sz="2300" dirty="0">
                <a:latin typeface="Arial" pitchFamily="-99" charset="0"/>
                <a:ea typeface="ＭＳ Ｐゴシック" pitchFamily="-99" charset="-128"/>
                <a:cs typeface="ＭＳ Ｐゴシック" pitchFamily="-99" charset="-128"/>
              </a:rPr>
              <a:t>Proprio a causa della presenza di questo principio e del fatto, che ne consegue, che uno stato puro </a:t>
            </a:r>
            <a:r>
              <a:rPr lang="it-IT" sz="2300" dirty="0">
                <a:latin typeface="Arial" pitchFamily="-99" charset="0"/>
                <a:ea typeface="ＭＳ Ｐゴシック" pitchFamily="-99" charset="-128"/>
                <a:cs typeface="ＭＳ Ｐゴシック" pitchFamily="-99" charset="-128"/>
                <a:sym typeface="Symbol" pitchFamily="-99" charset="2"/>
              </a:rPr>
              <a:t></a:t>
            </a:r>
            <a:r>
              <a:rPr lang="it-IT" sz="2300" dirty="0">
                <a:latin typeface="Arial" pitchFamily="-99" charset="0"/>
                <a:ea typeface="ＭＳ Ｐゴシック" pitchFamily="-99" charset="-128"/>
                <a:cs typeface="ＭＳ Ｐゴシック" pitchFamily="-99" charset="-128"/>
              </a:rPr>
              <a:t> non decide semanticamente tutte le proprietà di cui può godere l’oggetto da esso descritto, per cui alcune proprietà, come già evidenziato, restano indeterminate,</a:t>
            </a:r>
            <a:r>
              <a:rPr lang="it-IT" sz="2300" i="1" dirty="0">
                <a:latin typeface="Arial" pitchFamily="-99" charset="0"/>
                <a:ea typeface="ＭＳ Ｐゴシック" pitchFamily="-99" charset="-128"/>
                <a:cs typeface="ＭＳ Ｐゴシック" pitchFamily="-99" charset="-128"/>
              </a:rPr>
              <a:t> stati puri quantistici </a:t>
            </a:r>
            <a:r>
              <a:rPr lang="it-IT" sz="2300" dirty="0">
                <a:latin typeface="Arial" pitchFamily="-99" charset="0"/>
                <a:ea typeface="ＭＳ Ｐゴシック" pitchFamily="-99" charset="-128"/>
                <a:cs typeface="ＭＳ Ｐゴシック" pitchFamily="-99" charset="-128"/>
              </a:rPr>
              <a:t>(cioè gli stati che, giova ripeterlo, rappresentano un massimo d’informazione sul sistema studiato, un’informazione che non può essere estesa in modo coerente a una più ricca) possono essere </a:t>
            </a:r>
            <a:r>
              <a:rPr lang="it-IT" sz="2300" i="1" dirty="0">
                <a:latin typeface="Arial" pitchFamily="-99" charset="0"/>
                <a:ea typeface="ＭＳ Ｐゴシック" pitchFamily="-99" charset="-128"/>
                <a:cs typeface="ＭＳ Ｐゴシック" pitchFamily="-99" charset="-128"/>
              </a:rPr>
              <a:t>sommati</a:t>
            </a:r>
            <a:r>
              <a:rPr lang="it-IT" sz="2300" dirty="0">
                <a:latin typeface="Arial" pitchFamily="-99" charset="0"/>
                <a:ea typeface="ＭＳ Ｐゴシック" pitchFamily="-99" charset="-128"/>
                <a:cs typeface="ＭＳ Ｐゴシック" pitchFamily="-99" charset="-128"/>
              </a:rPr>
              <a:t>, determinando nuovi stati puri. Se prendiamo dunque due informazioni massimali </a:t>
            </a:r>
            <a:r>
              <a:rPr lang="it-IT" sz="2300" dirty="0">
                <a:latin typeface="Arial" pitchFamily="-99" charset="0"/>
                <a:ea typeface="ＭＳ Ｐゴシック" pitchFamily="-99" charset="-128"/>
                <a:cs typeface="ＭＳ Ｐゴシック" pitchFamily="-99" charset="-128"/>
                <a:sym typeface="Symbol" pitchFamily="-99" charset="2"/>
              </a:rPr>
              <a:t></a:t>
            </a:r>
            <a:r>
              <a:rPr lang="it-IT" sz="2300" baseline="-25000" dirty="0">
                <a:latin typeface="Arial" pitchFamily="-99" charset="0"/>
                <a:ea typeface="ＭＳ Ｐゴシック" pitchFamily="-99" charset="-128"/>
                <a:cs typeface="ＭＳ Ｐゴシック" pitchFamily="-99" charset="-128"/>
              </a:rPr>
              <a:t>1 </a:t>
            </a:r>
            <a:r>
              <a:rPr lang="it-IT" sz="2300" dirty="0">
                <a:latin typeface="Arial" pitchFamily="-99" charset="0"/>
                <a:ea typeface="ＭＳ Ｐゴシック" pitchFamily="-99" charset="-128"/>
                <a:cs typeface="ＭＳ Ｐゴシック" pitchFamily="-99" charset="-128"/>
              </a:rPr>
              <a:t>e </a:t>
            </a:r>
            <a:r>
              <a:rPr lang="it-IT" sz="2300" dirty="0">
                <a:latin typeface="Arial" pitchFamily="-99" charset="0"/>
                <a:ea typeface="ＭＳ Ｐゴシック" pitchFamily="-99" charset="-128"/>
                <a:cs typeface="ＭＳ Ｐゴシック" pitchFamily="-99" charset="-128"/>
                <a:sym typeface="Symbol" pitchFamily="-99" charset="2"/>
              </a:rPr>
              <a:t></a:t>
            </a:r>
            <a:r>
              <a:rPr lang="it-IT" sz="2300" baseline="-25000" dirty="0">
                <a:latin typeface="Arial" pitchFamily="-99" charset="0"/>
                <a:ea typeface="ＭＳ Ｐゴシック" pitchFamily="-99" charset="-128"/>
                <a:cs typeface="ＭＳ Ｐゴシック" pitchFamily="-99" charset="-128"/>
              </a:rPr>
              <a:t>2, </a:t>
            </a:r>
            <a:r>
              <a:rPr lang="it-IT" sz="2300" dirty="0">
                <a:latin typeface="Arial" pitchFamily="-99" charset="0"/>
                <a:ea typeface="ＭＳ Ｐゴシック" pitchFamily="-99" charset="-128"/>
                <a:cs typeface="ＭＳ Ｐゴシック" pitchFamily="-99" charset="-128"/>
              </a:rPr>
              <a:t>è possibile sommarle ottenendo un nuovo stato puro </a:t>
            </a:r>
            <a:r>
              <a:rPr lang="it-IT" sz="2300" dirty="0">
                <a:latin typeface="Arial" pitchFamily="-99" charset="0"/>
                <a:ea typeface="ＭＳ Ｐゴシック" pitchFamily="-99" charset="-128"/>
                <a:cs typeface="ＭＳ Ｐゴシック" pitchFamily="-99" charset="-128"/>
                <a:sym typeface="Symbol" pitchFamily="-99" charset="2"/>
              </a:rPr>
              <a:t></a:t>
            </a:r>
            <a:r>
              <a:rPr lang="it-IT" sz="2300" dirty="0">
                <a:latin typeface="Arial" pitchFamily="-99" charset="0"/>
                <a:ea typeface="ＭＳ Ｐゴシック" pitchFamily="-99" charset="-128"/>
                <a:cs typeface="ＭＳ Ｐゴシック" pitchFamily="-99" charset="-128"/>
              </a:rPr>
              <a:t>:</a:t>
            </a:r>
          </a:p>
          <a:p>
            <a:pPr>
              <a:buFont typeface="Arial" pitchFamily="-99" charset="0"/>
              <a:buNone/>
            </a:pPr>
            <a:r>
              <a:rPr lang="it-IT" sz="2400" dirty="0" err="1">
                <a:latin typeface="Arial" pitchFamily="-99" charset="0"/>
                <a:ea typeface="ＭＳ Ｐゴシック" pitchFamily="-99" charset="-128"/>
                <a:cs typeface="ＭＳ Ｐゴシック" pitchFamily="-99" charset="-128"/>
              </a:rPr>
              <a:t> </a:t>
            </a:r>
            <a:endParaRPr lang="it-IT" sz="2400" dirty="0">
              <a:latin typeface="Arial" pitchFamily="-99" charset="0"/>
              <a:ea typeface="ＭＳ Ｐゴシック" pitchFamily="-99" charset="-128"/>
              <a:cs typeface="ＭＳ Ｐゴシック" pitchFamily="-99" charset="-128"/>
            </a:endParaRPr>
          </a:p>
          <a:p>
            <a:pPr algn="ctr">
              <a:buFont typeface="Arial" pitchFamily="-99" charset="0"/>
              <a:buNone/>
            </a:pPr>
            <a:r>
              <a:rPr lang="it-IT" sz="2400" dirty="0">
                <a:latin typeface="Arial" pitchFamily="-99" charset="0"/>
                <a:ea typeface="ＭＳ Ｐゴシック" pitchFamily="-99" charset="-128"/>
                <a:cs typeface="ＭＳ Ｐゴシック" pitchFamily="-99" charset="-128"/>
                <a:sym typeface="Symbol" pitchFamily="-99" charset="2"/>
              </a:rPr>
              <a:t></a:t>
            </a:r>
            <a:r>
              <a:rPr lang="it-IT" sz="2400" dirty="0">
                <a:latin typeface="Arial" pitchFamily="-99" charset="0"/>
                <a:ea typeface="ＭＳ Ｐゴシック" pitchFamily="-99" charset="-128"/>
                <a:cs typeface="ＭＳ Ｐゴシック" pitchFamily="-99" charset="-128"/>
              </a:rPr>
              <a:t> = c</a:t>
            </a:r>
            <a:r>
              <a:rPr lang="it-IT" sz="2400" baseline="-25000" dirty="0">
                <a:latin typeface="Arial" pitchFamily="-99" charset="0"/>
                <a:ea typeface="ＭＳ Ｐゴシック" pitchFamily="-99" charset="-128"/>
                <a:cs typeface="ＭＳ Ｐゴシック" pitchFamily="-99" charset="-128"/>
              </a:rPr>
              <a:t>1</a:t>
            </a:r>
            <a:r>
              <a:rPr lang="it-IT" sz="2400" dirty="0">
                <a:latin typeface="Arial" pitchFamily="-99" charset="0"/>
                <a:ea typeface="ＭＳ Ｐゴシック" pitchFamily="-99" charset="-128"/>
                <a:cs typeface="ＭＳ Ｐゴシック" pitchFamily="-99" charset="-128"/>
                <a:sym typeface="Symbol" pitchFamily="-99" charset="2"/>
              </a:rPr>
              <a:t></a:t>
            </a:r>
            <a:r>
              <a:rPr lang="it-IT" sz="2400" baseline="-25000" dirty="0">
                <a:latin typeface="Arial" pitchFamily="-99" charset="0"/>
                <a:ea typeface="ＭＳ Ｐゴシック" pitchFamily="-99" charset="-128"/>
                <a:cs typeface="ＭＳ Ｐゴシック" pitchFamily="-99" charset="-128"/>
              </a:rPr>
              <a:t>1</a:t>
            </a:r>
            <a:r>
              <a:rPr lang="it-IT" sz="2400" dirty="0">
                <a:latin typeface="Arial" pitchFamily="-99" charset="0"/>
                <a:ea typeface="ＭＳ Ｐゴシック" pitchFamily="-99" charset="-128"/>
                <a:cs typeface="ＭＳ Ｐゴシック" pitchFamily="-99" charset="-128"/>
              </a:rPr>
              <a:t>+c</a:t>
            </a:r>
            <a:r>
              <a:rPr lang="it-IT" sz="2400" baseline="-25000" dirty="0">
                <a:latin typeface="Arial" pitchFamily="-99" charset="0"/>
                <a:ea typeface="ＭＳ Ｐゴシック" pitchFamily="-99" charset="-128"/>
                <a:cs typeface="ＭＳ Ｐゴシック" pitchFamily="-99" charset="-128"/>
              </a:rPr>
              <a:t>2</a:t>
            </a:r>
            <a:r>
              <a:rPr lang="it-IT" sz="2400" dirty="0">
                <a:latin typeface="Arial" pitchFamily="-99" charset="0"/>
                <a:ea typeface="ＭＳ Ｐゴシック" pitchFamily="-99" charset="-128"/>
                <a:cs typeface="ＭＳ Ｐゴシック" pitchFamily="-99" charset="-128"/>
                <a:sym typeface="Symbol" pitchFamily="-99" charset="2"/>
              </a:rPr>
              <a:t></a:t>
            </a:r>
            <a:r>
              <a:rPr lang="it-IT" sz="2400" baseline="-25000" dirty="0">
                <a:latin typeface="Arial" pitchFamily="-99" charset="0"/>
                <a:ea typeface="ＭＳ Ｐゴシック" pitchFamily="-99" charset="-128"/>
                <a:cs typeface="ＭＳ Ｐゴシック" pitchFamily="-99" charset="-128"/>
              </a:rPr>
              <a:t>2</a:t>
            </a:r>
          </a:p>
          <a:p>
            <a:pPr algn="ctr">
              <a:buFont typeface="Arial" pitchFamily="-99" charset="0"/>
              <a:buNone/>
            </a:pPr>
            <a:r>
              <a:rPr lang="it-IT" sz="2400" dirty="0">
                <a:latin typeface="Arial" pitchFamily="-99" charset="0"/>
                <a:ea typeface="ＭＳ Ｐゴシック" pitchFamily="-99" charset="-128"/>
                <a:cs typeface="ＭＳ Ｐゴシック" pitchFamily="-99" charset="-128"/>
              </a:rPr>
              <a:t> </a:t>
            </a:r>
            <a:endParaRPr lang="it-IT" sz="2400" b="1" dirty="0">
              <a:latin typeface="Arial" pitchFamily="-99" charset="0"/>
              <a:ea typeface="ＭＳ Ｐゴシック" pitchFamily="-99" charset="-128"/>
              <a:cs typeface="ＭＳ Ｐゴシック" pitchFamily="-99" charset="-128"/>
            </a:endParaRPr>
          </a:p>
          <a:p>
            <a:pPr>
              <a:buFont typeface="Arial" pitchFamily="-99" charset="0"/>
              <a:buNone/>
            </a:pPr>
            <a:r>
              <a:rPr lang="it-IT" sz="2400" dirty="0">
                <a:latin typeface="Arial" pitchFamily="-99" charset="0"/>
                <a:ea typeface="ＭＳ Ｐゴシック" pitchFamily="-99" charset="-128"/>
                <a:cs typeface="ＭＳ Ｐゴシック" pitchFamily="-99" charset="-128"/>
              </a:rPr>
              <a:t>dove c</a:t>
            </a:r>
            <a:r>
              <a:rPr lang="it-IT" sz="2400" baseline="-25000" dirty="0">
                <a:latin typeface="Arial" pitchFamily="-99" charset="0"/>
                <a:ea typeface="ＭＳ Ｐゴシック" pitchFamily="-99" charset="-128"/>
                <a:cs typeface="ＭＳ Ｐゴシック" pitchFamily="-99" charset="-128"/>
              </a:rPr>
              <a:t>1 </a:t>
            </a:r>
            <a:r>
              <a:rPr lang="it-IT" sz="2400" dirty="0">
                <a:latin typeface="Arial" pitchFamily="-99" charset="0"/>
                <a:ea typeface="ＭＳ Ｐゴシック" pitchFamily="-99" charset="-128"/>
                <a:cs typeface="ＭＳ Ｐゴシック" pitchFamily="-99" charset="-128"/>
              </a:rPr>
              <a:t>e c</a:t>
            </a:r>
            <a:r>
              <a:rPr lang="it-IT" sz="2400" baseline="-25000" dirty="0">
                <a:latin typeface="Arial" pitchFamily="-99" charset="0"/>
                <a:ea typeface="ＭＳ Ｐゴシック" pitchFamily="-99" charset="-128"/>
                <a:cs typeface="ＭＳ Ｐゴシック" pitchFamily="-99" charset="-128"/>
              </a:rPr>
              <a:t>2 </a:t>
            </a:r>
            <a:r>
              <a:rPr lang="it-IT" sz="2400" dirty="0">
                <a:latin typeface="Arial" pitchFamily="-99" charset="0"/>
                <a:ea typeface="ＭＳ Ｐゴシック" pitchFamily="-99" charset="-128"/>
                <a:cs typeface="ＭＳ Ｐゴシック" pitchFamily="-99" charset="-128"/>
              </a:rPr>
              <a:t>sono due opportuni coefficienti numerici (complessi).</a:t>
            </a:r>
            <a:endParaRPr lang="it-IT" sz="2400" b="1" dirty="0">
              <a:latin typeface="Arial" pitchFamily="-99" charset="0"/>
              <a:ea typeface="ＭＳ Ｐゴシック" pitchFamily="-99" charset="-128"/>
              <a:cs typeface="ＭＳ Ｐゴシック" pitchFamily="-99"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5"/>
          <p:cNvSpPr>
            <a:spLocks noGrp="1"/>
          </p:cNvSpPr>
          <p:nvPr>
            <p:ph type="sldNum" sz="quarter" idx="12"/>
          </p:nvPr>
        </p:nvSpPr>
        <p:spPr bwMode="auto">
          <a:noFill/>
          <a:ln>
            <a:miter lim="800000"/>
            <a:headEnd/>
            <a:tailEnd/>
          </a:ln>
        </p:spPr>
        <p:txBody>
          <a:bodyPr/>
          <a:lstStyle/>
          <a:p>
            <a:fld id="{06D6EABB-A1B1-1146-95DF-A5A9DC4544D7}" type="slidenum">
              <a:rPr lang="it-IT">
                <a:latin typeface="Arial" pitchFamily="-99" charset="0"/>
                <a:ea typeface="ＭＳ Ｐゴシック" pitchFamily="-99" charset="-128"/>
                <a:cs typeface="ＭＳ Ｐゴシック" pitchFamily="-99" charset="-128"/>
              </a:rPr>
              <a:pPr/>
              <a:t>2</a:t>
            </a:fld>
            <a:endParaRPr lang="it-IT">
              <a:latin typeface="Arial" pitchFamily="-99" charset="0"/>
              <a:ea typeface="ＭＳ Ｐゴシック" pitchFamily="-99" charset="-128"/>
              <a:cs typeface="ＭＳ Ｐゴシック" pitchFamily="-99" charset="-128"/>
            </a:endParaRPr>
          </a:p>
        </p:txBody>
      </p:sp>
      <p:sp>
        <p:nvSpPr>
          <p:cNvPr id="40963" name="Rectangle 1026"/>
          <p:cNvSpPr>
            <a:spLocks noGrp="1" noChangeArrowheads="1"/>
          </p:cNvSpPr>
          <p:nvPr>
            <p:ph type="title"/>
          </p:nvPr>
        </p:nvSpPr>
        <p:spPr>
          <a:xfrm>
            <a:off x="0" y="0"/>
            <a:ext cx="12192000" cy="685800"/>
          </a:xfrm>
        </p:spPr>
        <p:txBody>
          <a:bodyPr/>
          <a:lstStyle/>
          <a:p>
            <a:pPr algn="ctr"/>
            <a:r>
              <a:rPr lang="it-IT" sz="2800" b="1" cap="all" dirty="0">
                <a:latin typeface="Arial" pitchFamily="-99" charset="0"/>
                <a:ea typeface="ＭＳ Ｐゴシック" pitchFamily="-99" charset="-128"/>
                <a:cs typeface="ＭＳ Ｐゴシック" pitchFamily="-99" charset="-128"/>
              </a:rPr>
              <a:t>Il punto d’avvio. Il problema del corpo nero</a:t>
            </a:r>
            <a:endParaRPr lang="it-IT" sz="2800" cap="all" dirty="0">
              <a:latin typeface="Arial" pitchFamily="-99" charset="0"/>
              <a:ea typeface="ＭＳ Ｐゴシック" pitchFamily="-99" charset="-128"/>
              <a:cs typeface="ＭＳ Ｐゴシック" pitchFamily="-99" charset="-128"/>
            </a:endParaRPr>
          </a:p>
        </p:txBody>
      </p:sp>
      <p:sp>
        <p:nvSpPr>
          <p:cNvPr id="40964" name="Rectangle 1027"/>
          <p:cNvSpPr>
            <a:spLocks noGrp="1" noChangeArrowheads="1"/>
          </p:cNvSpPr>
          <p:nvPr>
            <p:ph type="body" idx="1"/>
          </p:nvPr>
        </p:nvSpPr>
        <p:spPr>
          <a:xfrm>
            <a:off x="8048847" y="16847756"/>
            <a:ext cx="1291854" cy="2981964"/>
          </a:xfrm>
        </p:spPr>
        <p:txBody>
          <a:bodyPr/>
          <a:lstStyle/>
          <a:p>
            <a:pPr algn="just">
              <a:buFont typeface="Arial" pitchFamily="-99" charset="0"/>
              <a:buNone/>
            </a:pPr>
            <a:endParaRPr lang="it-IT" sz="2000" dirty="0">
              <a:latin typeface="Arial" pitchFamily="-99" charset="0"/>
              <a:ea typeface="ＭＳ Ｐゴシック" pitchFamily="-99" charset="-128"/>
              <a:cs typeface="ＭＳ Ｐゴシック" pitchFamily="-99" charset="-128"/>
            </a:endParaRPr>
          </a:p>
        </p:txBody>
      </p:sp>
      <p:sp>
        <p:nvSpPr>
          <p:cNvPr id="2" name="Rectangle 2">
            <a:extLst>
              <a:ext uri="{FF2B5EF4-FFF2-40B4-BE49-F238E27FC236}">
                <a16:creationId xmlns:a16="http://schemas.microsoft.com/office/drawing/2014/main" id="{1178AC40-E34B-3A44-C849-29CDC5278DF7}"/>
              </a:ext>
            </a:extLst>
          </p:cNvPr>
          <p:cNvSpPr>
            <a:spLocks noChangeArrowheads="1"/>
          </p:cNvSpPr>
          <p:nvPr/>
        </p:nvSpPr>
        <p:spPr bwMode="auto">
          <a:xfrm flipV="1">
            <a:off x="2190307" y="2727321"/>
            <a:ext cx="14802293" cy="350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4" name="Rectangle 4">
            <a:extLst>
              <a:ext uri="{FF2B5EF4-FFF2-40B4-BE49-F238E27FC236}">
                <a16:creationId xmlns:a16="http://schemas.microsoft.com/office/drawing/2014/main" id="{03AD49EC-95FF-3967-2E4E-1757DA69A992}"/>
              </a:ext>
            </a:extLst>
          </p:cNvPr>
          <p:cNvSpPr>
            <a:spLocks noChangeArrowheads="1"/>
          </p:cNvSpPr>
          <p:nvPr/>
        </p:nvSpPr>
        <p:spPr bwMode="auto">
          <a:xfrm>
            <a:off x="4191000" y="126682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7" name="Immagine 8" descr="percorso quantistico">
            <a:extLst>
              <a:ext uri="{FF2B5EF4-FFF2-40B4-BE49-F238E27FC236}">
                <a16:creationId xmlns:a16="http://schemas.microsoft.com/office/drawing/2014/main" id="{94B8724F-2141-8709-7C36-37C5B4F136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8897" y="627321"/>
            <a:ext cx="8874206" cy="467374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2D9C838-9BEC-E2F0-5673-6E59A8A6C917}"/>
              </a:ext>
            </a:extLst>
          </p:cNvPr>
          <p:cNvSpPr txBox="1"/>
          <p:nvPr/>
        </p:nvSpPr>
        <p:spPr>
          <a:xfrm>
            <a:off x="0" y="5426740"/>
            <a:ext cx="12192001" cy="1197996"/>
          </a:xfrm>
          <a:prstGeom prst="rect">
            <a:avLst/>
          </a:prstGeom>
          <a:noFill/>
        </p:spPr>
        <p:txBody>
          <a:bodyPr wrap="square" rtlCol="0">
            <a:spAutoFit/>
          </a:bodyPr>
          <a:lstStyle/>
          <a:p>
            <a:pPr algn="just"/>
            <a:r>
              <a:rPr lang="it-IT" sz="2400" dirty="0">
                <a:latin typeface="Arial" panose="020B0604020202020204" pitchFamily="34" charset="0"/>
                <a:cs typeface="Arial" panose="020B0604020202020204" pitchFamily="34" charset="0"/>
              </a:rPr>
              <a:t>Un corpo nero è un oggetto capace di assorbire tutta la radiazione elettromagnetica che vi incide, senza riflettere nulla. Un simile corpo è comunque in grado di emettere radiazione elettromagnetica</a:t>
            </a:r>
            <a:r>
              <a:rPr lang="it-IT" dirty="0">
                <a:latin typeface="Arial" panose="020B0604020202020204" pitchFamily="34" charset="0"/>
                <a:cs typeface="Arial" panose="020B060402020202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numero diapositiva 5"/>
          <p:cNvSpPr>
            <a:spLocks noGrp="1"/>
          </p:cNvSpPr>
          <p:nvPr>
            <p:ph type="sldNum" sz="quarter" idx="12"/>
          </p:nvPr>
        </p:nvSpPr>
        <p:spPr bwMode="auto">
          <a:noFill/>
          <a:ln>
            <a:miter lim="800000"/>
            <a:headEnd/>
            <a:tailEnd/>
          </a:ln>
        </p:spPr>
        <p:txBody>
          <a:bodyPr/>
          <a:lstStyle/>
          <a:p>
            <a:fld id="{99369004-E29E-5B42-9D04-1EB2D504E5F1}" type="slidenum">
              <a:rPr lang="it-IT">
                <a:latin typeface="Arial" pitchFamily="-99" charset="0"/>
                <a:ea typeface="ＭＳ Ｐゴシック" pitchFamily="-99" charset="-128"/>
                <a:cs typeface="ＭＳ Ｐゴシック" pitchFamily="-99" charset="-128"/>
              </a:rPr>
              <a:pPr/>
              <a:t>20</a:t>
            </a:fld>
            <a:endParaRPr lang="it-IT">
              <a:latin typeface="Arial" pitchFamily="-99" charset="0"/>
              <a:ea typeface="ＭＳ Ｐゴシック" pitchFamily="-99" charset="-128"/>
              <a:cs typeface="ＭＳ Ｐゴシック" pitchFamily="-99" charset="-128"/>
            </a:endParaRPr>
          </a:p>
        </p:txBody>
      </p:sp>
      <p:sp>
        <p:nvSpPr>
          <p:cNvPr id="70659" name="Rectangle 1026"/>
          <p:cNvSpPr>
            <a:spLocks noGrp="1" noChangeArrowheads="1"/>
          </p:cNvSpPr>
          <p:nvPr>
            <p:ph type="title"/>
          </p:nvPr>
        </p:nvSpPr>
        <p:spPr>
          <a:xfrm>
            <a:off x="1" y="0"/>
            <a:ext cx="12091736" cy="685800"/>
          </a:xfrm>
        </p:spPr>
        <p:txBody>
          <a:bodyPr/>
          <a:lstStyle/>
          <a:p>
            <a:pPr algn="ctr"/>
            <a:r>
              <a:rPr lang="it-IT" sz="2800" b="1" cap="all" dirty="0">
                <a:latin typeface="Arial" pitchFamily="-99" charset="0"/>
                <a:ea typeface="ＭＳ Ｐゴシック" pitchFamily="-99" charset="-128"/>
                <a:cs typeface="ＭＳ Ｐゴシック" pitchFamily="-99" charset="-128"/>
              </a:rPr>
              <a:t>Lo « scandaloso» mondo della teoria quantistica</a:t>
            </a:r>
            <a:endParaRPr lang="it-IT" sz="2800" cap="all" dirty="0">
              <a:latin typeface="Arial" pitchFamily="-99" charset="0"/>
              <a:ea typeface="ＭＳ Ｐゴシック" pitchFamily="-99" charset="-128"/>
              <a:cs typeface="ＭＳ Ｐゴシック" pitchFamily="-99" charset="-128"/>
            </a:endParaRPr>
          </a:p>
        </p:txBody>
      </p:sp>
      <p:sp>
        <p:nvSpPr>
          <p:cNvPr id="70660" name="Rectangle 1027"/>
          <p:cNvSpPr>
            <a:spLocks noGrp="1" noChangeArrowheads="1"/>
          </p:cNvSpPr>
          <p:nvPr>
            <p:ph type="body" idx="1"/>
          </p:nvPr>
        </p:nvSpPr>
        <p:spPr>
          <a:xfrm>
            <a:off x="1524000" y="884238"/>
            <a:ext cx="9144000" cy="5472112"/>
          </a:xfrm>
        </p:spPr>
        <p:txBody>
          <a:bodyPr>
            <a:normAutofit/>
          </a:bodyPr>
          <a:lstStyle/>
          <a:p>
            <a:pPr algn="just">
              <a:buFont typeface="Arial" pitchFamily="-99" charset="0"/>
              <a:buNone/>
            </a:pPr>
            <a:r>
              <a:rPr lang="it-IT" sz="2100" dirty="0">
                <a:latin typeface="Arial" pitchFamily="-99" charset="0"/>
                <a:ea typeface="ＭＳ Ｐゴシック" pitchFamily="-99" charset="-128"/>
                <a:cs typeface="ＭＳ Ｐゴシック" pitchFamily="-99" charset="-128"/>
              </a:rPr>
              <a:t>Questo nuovo stato di informazione massimale, dato dalla somma di </a:t>
            </a:r>
            <a:r>
              <a:rPr lang="it-IT" sz="2100" dirty="0">
                <a:latin typeface="Arial" pitchFamily="-99" charset="0"/>
                <a:ea typeface="ＭＳ Ｐゴシック" pitchFamily="-99" charset="-128"/>
                <a:cs typeface="ＭＳ Ｐゴシック" pitchFamily="-99" charset="-128"/>
                <a:sym typeface="Symbol" pitchFamily="-99" charset="2"/>
              </a:rPr>
              <a:t></a:t>
            </a:r>
            <a:r>
              <a:rPr lang="it-IT" sz="2100" baseline="-25000" dirty="0">
                <a:latin typeface="Arial" pitchFamily="-99" charset="0"/>
                <a:ea typeface="ＭＳ Ｐゴシック" pitchFamily="-99" charset="-128"/>
                <a:cs typeface="ＭＳ Ｐゴシック" pitchFamily="-99" charset="-128"/>
              </a:rPr>
              <a:t>1 </a:t>
            </a:r>
            <a:r>
              <a:rPr lang="it-IT" sz="2100" dirty="0">
                <a:latin typeface="Arial" pitchFamily="-99" charset="0"/>
                <a:ea typeface="ＭＳ Ｐゴシック" pitchFamily="-99" charset="-128"/>
                <a:cs typeface="ＭＳ Ｐゴシック" pitchFamily="-99" charset="-128"/>
              </a:rPr>
              <a:t>e </a:t>
            </a:r>
            <a:r>
              <a:rPr lang="it-IT" sz="2100" dirty="0">
                <a:latin typeface="Arial" pitchFamily="-99" charset="0"/>
                <a:ea typeface="ＭＳ Ｐゴシック" pitchFamily="-99" charset="-128"/>
                <a:cs typeface="ＭＳ Ｐゴシック" pitchFamily="-99" charset="-128"/>
                <a:sym typeface="Symbol" pitchFamily="-99" charset="2"/>
              </a:rPr>
              <a:t></a:t>
            </a:r>
            <a:r>
              <a:rPr lang="it-IT" sz="2100" baseline="-25000" dirty="0">
                <a:latin typeface="Arial" pitchFamily="-99" charset="0"/>
                <a:ea typeface="ＭＳ Ｐゴシック" pitchFamily="-99" charset="-128"/>
                <a:cs typeface="ＭＳ Ｐゴシック" pitchFamily="-99" charset="-128"/>
              </a:rPr>
              <a:t>2  </a:t>
            </a:r>
            <a:r>
              <a:rPr lang="it-IT" sz="2100" dirty="0">
                <a:latin typeface="Arial" pitchFamily="-99" charset="0"/>
                <a:ea typeface="ＭＳ Ｐゴシック" pitchFamily="-99" charset="-128"/>
                <a:cs typeface="ＭＳ Ｐゴシック" pitchFamily="-99" charset="-128"/>
              </a:rPr>
              <a:t>determina una </a:t>
            </a:r>
            <a:r>
              <a:rPr lang="it-IT" sz="2100" i="1" dirty="0">
                <a:latin typeface="Arial" pitchFamily="-99" charset="0"/>
                <a:ea typeface="ＭＳ Ｐゴシック" pitchFamily="-99" charset="-128"/>
                <a:cs typeface="ＭＳ Ｐゴシック" pitchFamily="-99" charset="-128"/>
              </a:rPr>
              <a:t>nuvola</a:t>
            </a:r>
            <a:r>
              <a:rPr lang="it-IT" sz="2100" dirty="0">
                <a:latin typeface="Arial" pitchFamily="-99" charset="0"/>
                <a:ea typeface="ＭＳ Ｐゴシック" pitchFamily="-99" charset="-128"/>
                <a:cs typeface="ＭＳ Ｐゴシック" pitchFamily="-99" charset="-128"/>
              </a:rPr>
              <a:t> </a:t>
            </a:r>
            <a:r>
              <a:rPr lang="it-IT" sz="2100" i="1" dirty="0">
                <a:latin typeface="Arial" pitchFamily="-99" charset="0"/>
                <a:ea typeface="ＭＳ Ｐゴシック" pitchFamily="-99" charset="-128"/>
                <a:cs typeface="ＭＳ Ｐゴシック" pitchFamily="-99" charset="-128"/>
              </a:rPr>
              <a:t>di proprietà potenziali</a:t>
            </a:r>
            <a:r>
              <a:rPr lang="it-IT" sz="2100" dirty="0">
                <a:latin typeface="Arial" pitchFamily="-99" charset="0"/>
                <a:ea typeface="ＭＳ Ｐゴシック" pitchFamily="-99" charset="-128"/>
                <a:cs typeface="ＭＳ Ｐゴシック" pitchFamily="-99" charset="-128"/>
              </a:rPr>
              <a:t> di cui, in un certo senso, il sistema sembra godere nello stesso tempo. È come se si dicesse: le cose </a:t>
            </a:r>
            <a:r>
              <a:rPr lang="it-IT" sz="2100" i="1" dirty="0">
                <a:latin typeface="Arial" pitchFamily="-99" charset="0"/>
                <a:ea typeface="ＭＳ Ｐゴシック" pitchFamily="-99" charset="-128"/>
                <a:cs typeface="ＭＳ Ｐゴシック" pitchFamily="-99" charset="-128"/>
              </a:rPr>
              <a:t>stanno così</a:t>
            </a:r>
            <a:r>
              <a:rPr lang="it-IT" sz="2100" dirty="0">
                <a:latin typeface="Arial" pitchFamily="-99" charset="0"/>
                <a:ea typeface="ＭＳ Ｐゴシック" pitchFamily="-99" charset="-128"/>
                <a:cs typeface="ＭＳ Ｐゴシック" pitchFamily="-99" charset="-128"/>
              </a:rPr>
              <a:t>, tuttavia </a:t>
            </a:r>
            <a:r>
              <a:rPr lang="it-IT" sz="2100" i="1" dirty="0">
                <a:latin typeface="Arial" pitchFamily="-99" charset="0"/>
                <a:ea typeface="ＭＳ Ｐゴシック" pitchFamily="-99" charset="-128"/>
                <a:cs typeface="ＭＳ Ｐゴシック" pitchFamily="-99" charset="-128"/>
              </a:rPr>
              <a:t>potrebbero stare anche</a:t>
            </a:r>
            <a:r>
              <a:rPr lang="it-IT" sz="2100" dirty="0">
                <a:latin typeface="Arial" pitchFamily="-99" charset="0"/>
                <a:ea typeface="ＭＳ Ｐゴシック" pitchFamily="-99" charset="-128"/>
                <a:cs typeface="ＭＳ Ｐゴシック" pitchFamily="-99" charset="-128"/>
              </a:rPr>
              <a:t> come asseriscono descrizioni alternative che non possiamo fare a meno di tener presenti. “Per questo nella situazione in cui io mi trovavo prima del tuo intervento”, dice il gatto a un’Alice sempre più sorpresa e perplessa, “bisognava tener conto contemporaneamente degli stati di vita, di morte e anche di sovrapposizione tra la vita e la morte. Nell’universo dal quale tu provieni </a:t>
            </a:r>
            <a:r>
              <a:rPr lang="it-IT" sz="2100" i="1" dirty="0">
                <a:latin typeface="Arial" pitchFamily="-99" charset="0"/>
                <a:ea typeface="ＭＳ Ｐゴシック" pitchFamily="-99" charset="-128"/>
                <a:cs typeface="ＭＳ Ｐゴシック" pitchFamily="-99" charset="-128"/>
              </a:rPr>
              <a:t>gli oggetti attuali</a:t>
            </a:r>
            <a:r>
              <a:rPr lang="it-IT" sz="2100" dirty="0">
                <a:latin typeface="Arial" pitchFamily="-99" charset="0"/>
                <a:ea typeface="ＭＳ Ｐゴシック" pitchFamily="-99" charset="-128"/>
                <a:cs typeface="ＭＳ Ｐゴシック" pitchFamily="-99" charset="-128"/>
              </a:rPr>
              <a:t>, quelli che esistono in uno spazio e in un tempo ben determinati e precisi</a:t>
            </a:r>
            <a:r>
              <a:rPr lang="it-IT" sz="2100" i="1" dirty="0">
                <a:latin typeface="Arial" pitchFamily="-99" charset="0"/>
                <a:ea typeface="ＭＳ Ｐゴシック" pitchFamily="-99" charset="-128"/>
                <a:cs typeface="ＭＳ Ｐゴシック" pitchFamily="-99" charset="-128"/>
              </a:rPr>
              <a:t>, e quelli possibili</a:t>
            </a:r>
            <a:r>
              <a:rPr lang="it-IT" sz="2100" dirty="0">
                <a:latin typeface="Arial" pitchFamily="-99" charset="0"/>
                <a:ea typeface="ＭＳ Ｐゴシック" pitchFamily="-99" charset="-128"/>
                <a:cs typeface="ＭＳ Ｐゴシック" pitchFamily="-99" charset="-128"/>
              </a:rPr>
              <a:t> sono distinti in modo netto, per cui l’insieme degli oggetti attuali è considerato un </a:t>
            </a:r>
            <a:r>
              <a:rPr lang="it-IT" sz="2100" i="1" dirty="0">
                <a:latin typeface="Arial" pitchFamily="-99" charset="0"/>
                <a:ea typeface="ＭＳ Ｐゴシック" pitchFamily="-99" charset="-128"/>
                <a:cs typeface="ＭＳ Ｐゴシック" pitchFamily="-99" charset="-128"/>
              </a:rPr>
              <a:t>sottoinsieme proprio </a:t>
            </a:r>
            <a:r>
              <a:rPr lang="it-IT" sz="2100" dirty="0">
                <a:latin typeface="Arial" pitchFamily="-99" charset="0"/>
                <a:ea typeface="ＭＳ Ｐゴシック" pitchFamily="-99" charset="-128"/>
                <a:cs typeface="ＭＳ Ｐゴシック" pitchFamily="-99" charset="-128"/>
              </a:rPr>
              <a:t>(senza contorni sfumati) della classe degli oggetti possibili. Nel mondo in cui ci troviamo, invece, non si può fare a meno di ammettere che </a:t>
            </a:r>
            <a:r>
              <a:rPr lang="it-IT" sz="2100" i="1" dirty="0">
                <a:latin typeface="Arial" pitchFamily="-99" charset="0"/>
                <a:ea typeface="ＭＳ Ｐゴシック" pitchFamily="-99" charset="-128"/>
                <a:cs typeface="ＭＳ Ｐゴシック" pitchFamily="-99" charset="-128"/>
              </a:rPr>
              <a:t>l’esistenza attuale possa, in generale, dipendere da esistenze virtuali</a:t>
            </a:r>
            <a:r>
              <a:rPr lang="it-IT" sz="2100" dirty="0">
                <a:latin typeface="Arial" pitchFamily="-99" charset="0"/>
                <a:ea typeface="ＭＳ Ｐゴシック" pitchFamily="-99" charset="-128"/>
                <a:cs typeface="ＭＳ Ｐゴシック" pitchFamily="-99" charset="-128"/>
              </a:rPr>
              <a:t>, per cui il concetto tradizionale di </a:t>
            </a:r>
            <a:r>
              <a:rPr lang="it-IT" sz="2100" i="1" dirty="0">
                <a:latin typeface="Arial" pitchFamily="-99" charset="0"/>
                <a:ea typeface="ＭＳ Ｐゴシック" pitchFamily="-99" charset="-128"/>
                <a:cs typeface="ＭＳ Ｐゴシック" pitchFamily="-99" charset="-128"/>
              </a:rPr>
              <a:t>oggetto fisico </a:t>
            </a:r>
            <a:r>
              <a:rPr lang="it-IT" sz="2100" dirty="0">
                <a:latin typeface="Arial" pitchFamily="-99" charset="0"/>
                <a:ea typeface="ＭＳ Ｐゴシック" pitchFamily="-99" charset="-128"/>
                <a:cs typeface="ＭＳ Ｐゴシック" pitchFamily="-99" charset="-128"/>
              </a:rPr>
              <a:t>tende a evaporare e </a:t>
            </a:r>
            <a:r>
              <a:rPr lang="it-IT" sz="2100" i="1" dirty="0">
                <a:latin typeface="Arial" pitchFamily="-99" charset="0"/>
                <a:ea typeface="ＭＳ Ｐゴシック" pitchFamily="-99" charset="-128"/>
                <a:cs typeface="ＭＳ Ｐゴシック" pitchFamily="-99" charset="-128"/>
              </a:rPr>
              <a:t>la realtà risulta, appunto, strettamente intrecciata con la possibilità</a:t>
            </a:r>
            <a:r>
              <a:rPr lang="it-IT" sz="2100" dirty="0">
                <a:latin typeface="Arial" pitchFamily="-99" charset="0"/>
                <a:ea typeface="ＭＳ Ｐゴシック" pitchFamily="-99" charset="-128"/>
                <a:cs typeface="ＭＳ Ｐゴシック" pitchFamily="-99" charset="-128"/>
              </a:rPr>
              <a:t>”.</a:t>
            </a:r>
            <a:endParaRPr lang="it-IT" sz="2100" b="1" dirty="0">
              <a:latin typeface="Arial" pitchFamily="-99" charset="0"/>
              <a:ea typeface="ＭＳ Ｐゴシック" pitchFamily="-99" charset="-128"/>
              <a:cs typeface="ＭＳ Ｐゴシック" pitchFamily="-99"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numero diapositiva 5"/>
          <p:cNvSpPr>
            <a:spLocks noGrp="1"/>
          </p:cNvSpPr>
          <p:nvPr>
            <p:ph type="sldNum" sz="quarter" idx="12"/>
          </p:nvPr>
        </p:nvSpPr>
        <p:spPr bwMode="auto">
          <a:noFill/>
          <a:ln>
            <a:miter lim="800000"/>
            <a:headEnd/>
            <a:tailEnd/>
          </a:ln>
        </p:spPr>
        <p:txBody>
          <a:bodyPr/>
          <a:lstStyle/>
          <a:p>
            <a:fld id="{E7EB2D52-51E9-1A4B-9B28-8549FE379811}" type="slidenum">
              <a:rPr lang="it-IT">
                <a:latin typeface="Arial" pitchFamily="-99" charset="0"/>
                <a:ea typeface="ＭＳ Ｐゴシック" pitchFamily="-99" charset="-128"/>
                <a:cs typeface="ＭＳ Ｐゴシック" pitchFamily="-99" charset="-128"/>
              </a:rPr>
              <a:pPr/>
              <a:t>21</a:t>
            </a:fld>
            <a:endParaRPr lang="it-IT">
              <a:latin typeface="Arial" pitchFamily="-99" charset="0"/>
              <a:ea typeface="ＭＳ Ｐゴシック" pitchFamily="-99" charset="-128"/>
              <a:cs typeface="ＭＳ Ｐゴシック" pitchFamily="-99" charset="-128"/>
            </a:endParaRPr>
          </a:p>
        </p:txBody>
      </p:sp>
      <p:sp>
        <p:nvSpPr>
          <p:cNvPr id="98307" name="Rectangle 2"/>
          <p:cNvSpPr>
            <a:spLocks noGrp="1" noChangeArrowheads="1"/>
          </p:cNvSpPr>
          <p:nvPr>
            <p:ph type="title"/>
          </p:nvPr>
        </p:nvSpPr>
        <p:spPr/>
        <p:txBody>
          <a:bodyPr/>
          <a:lstStyle/>
          <a:p>
            <a:pPr algn="ctr" eaLnBrk="1" hangingPunct="1"/>
            <a:r>
              <a:rPr lang="it-IT" b="1" cap="all" dirty="0">
                <a:latin typeface="Arial" pitchFamily="-99" charset="0"/>
                <a:ea typeface="ＭＳ Ｐゴシック" pitchFamily="-99" charset="-128"/>
                <a:cs typeface="ＭＳ Ｐゴシック" pitchFamily="-99" charset="-128"/>
              </a:rPr>
              <a:t>Somma</a:t>
            </a:r>
          </a:p>
        </p:txBody>
      </p:sp>
      <p:sp>
        <p:nvSpPr>
          <p:cNvPr id="98308" name="Rectangle 3"/>
          <p:cNvSpPr>
            <a:spLocks noGrp="1" noChangeArrowheads="1"/>
          </p:cNvSpPr>
          <p:nvPr>
            <p:ph type="body" idx="1"/>
          </p:nvPr>
        </p:nvSpPr>
        <p:spPr>
          <a:xfrm>
            <a:off x="1981200" y="1600201"/>
            <a:ext cx="8229600" cy="2746375"/>
          </a:xfrm>
        </p:spPr>
        <p:txBody>
          <a:bodyPr/>
          <a:lstStyle/>
          <a:p>
            <a:pPr eaLnBrk="1" hangingPunct="1">
              <a:buFontTx/>
              <a:buNone/>
            </a:pPr>
            <a:r>
              <a:rPr lang="it-IT">
                <a:latin typeface="Arial" pitchFamily="-99" charset="0"/>
                <a:ea typeface="ＭＳ Ｐゴシック" pitchFamily="-99" charset="-128"/>
                <a:cs typeface="ＭＳ Ｐゴシック" pitchFamily="-99" charset="-128"/>
              </a:rPr>
              <a:t>  </a:t>
            </a:r>
            <a:r>
              <a:rPr lang="it-IT">
                <a:solidFill>
                  <a:schemeClr val="folHlink"/>
                </a:solidFill>
                <a:latin typeface="Arial" pitchFamily="-99" charset="0"/>
                <a:ea typeface="ＭＳ Ｐゴシック" pitchFamily="-99" charset="-128"/>
                <a:cs typeface="ＭＳ Ｐゴシック" pitchFamily="-99" charset="-128"/>
              </a:rPr>
              <a:t>Che cosa può significare la somma fra due informazioni massimali?</a:t>
            </a:r>
          </a:p>
          <a:p>
            <a:pPr eaLnBrk="1" hangingPunct="1">
              <a:buFontTx/>
              <a:buNone/>
            </a:pPr>
            <a:endParaRPr lang="it-IT">
              <a:solidFill>
                <a:schemeClr val="folHlink"/>
              </a:solidFill>
              <a:latin typeface="Arial" pitchFamily="-99" charset="0"/>
              <a:ea typeface="ＭＳ Ｐゴシック" pitchFamily="-99" charset="-128"/>
              <a:cs typeface="ＭＳ Ｐゴシック" pitchFamily="-99" charset="-128"/>
            </a:endParaRPr>
          </a:p>
          <a:p>
            <a:pPr eaLnBrk="1" hangingPunct="1">
              <a:buFontTx/>
              <a:buNone/>
            </a:pPr>
            <a:r>
              <a:rPr lang="it-IT">
                <a:latin typeface="Arial" pitchFamily="-99" charset="0"/>
                <a:ea typeface="ＭＳ Ｐゴシック" pitchFamily="-99" charset="-128"/>
                <a:cs typeface="ＭＳ Ｐゴシック" pitchFamily="-99" charset="-128"/>
              </a:rPr>
              <a:t>                  </a:t>
            </a:r>
            <a:r>
              <a:rPr lang="it-IT">
                <a:solidFill>
                  <a:schemeClr val="hlink"/>
                </a:solidFill>
                <a:latin typeface="Lucida Grande" pitchFamily="-99" charset="0"/>
                <a:ea typeface="Tahoma" pitchFamily="-99" charset="0"/>
                <a:cs typeface="Tahoma" pitchFamily="-99" charset="0"/>
              </a:rPr>
              <a:t>ψ</a:t>
            </a:r>
            <a:r>
              <a:rPr lang="it-IT">
                <a:solidFill>
                  <a:schemeClr val="hlink"/>
                </a:solidFill>
                <a:latin typeface="Arial" pitchFamily="-99" charset="0"/>
                <a:ea typeface="Tahoma" pitchFamily="-99" charset="0"/>
                <a:cs typeface="Tahoma" pitchFamily="-99" charset="0"/>
              </a:rPr>
              <a:t> = a</a:t>
            </a:r>
            <a:r>
              <a:rPr lang="it-IT">
                <a:solidFill>
                  <a:schemeClr val="hlink"/>
                </a:solidFill>
                <a:latin typeface="Arial" pitchFamily="-99" charset="0"/>
                <a:ea typeface="Tahoma" pitchFamily="-99" charset="0"/>
                <a:cs typeface="Tahoma" pitchFamily="-99" charset="0"/>
                <a:sym typeface="Symbol" pitchFamily="-99" charset="2"/>
              </a:rPr>
              <a:t></a:t>
            </a:r>
            <a:r>
              <a:rPr lang="it-IT">
                <a:solidFill>
                  <a:schemeClr val="hlink"/>
                </a:solidFill>
                <a:latin typeface="Lucida Grande" pitchFamily="-99" charset="0"/>
                <a:ea typeface="Tahoma" pitchFamily="-99" charset="0"/>
                <a:cs typeface="Tahoma" pitchFamily="-99" charset="0"/>
              </a:rPr>
              <a:t>ψ</a:t>
            </a:r>
            <a:r>
              <a:rPr lang="it-IT" baseline="-25000">
                <a:solidFill>
                  <a:schemeClr val="hlink"/>
                </a:solidFill>
                <a:latin typeface="Arial" pitchFamily="-99" charset="0"/>
                <a:ea typeface="Tahoma" pitchFamily="-99" charset="0"/>
                <a:cs typeface="Tahoma" pitchFamily="-99" charset="0"/>
              </a:rPr>
              <a:t>1</a:t>
            </a:r>
            <a:r>
              <a:rPr lang="it-IT">
                <a:solidFill>
                  <a:schemeClr val="hlink"/>
                </a:solidFill>
                <a:latin typeface="Arial" pitchFamily="-99" charset="0"/>
                <a:ea typeface="Tahoma" pitchFamily="-99" charset="0"/>
                <a:cs typeface="Tahoma" pitchFamily="-99" charset="0"/>
              </a:rPr>
              <a:t> + b</a:t>
            </a:r>
            <a:r>
              <a:rPr lang="it-IT">
                <a:solidFill>
                  <a:schemeClr val="hlink"/>
                </a:solidFill>
                <a:latin typeface="Lucida Grande" pitchFamily="-99" charset="0"/>
                <a:ea typeface="Tahoma" pitchFamily="-99" charset="0"/>
                <a:cs typeface="Tahoma" pitchFamily="-99" charset="0"/>
              </a:rPr>
              <a:t>ψ</a:t>
            </a:r>
            <a:r>
              <a:rPr lang="it-IT" baseline="-25000">
                <a:solidFill>
                  <a:schemeClr val="hlink"/>
                </a:solidFill>
                <a:latin typeface="Arial" pitchFamily="-99" charset="0"/>
                <a:ea typeface="Tahoma" pitchFamily="-99" charset="0"/>
                <a:cs typeface="Tahoma" pitchFamily="-99" charset="0"/>
              </a:rPr>
              <a:t>2</a:t>
            </a:r>
            <a:endParaRPr lang="it-IT">
              <a:solidFill>
                <a:schemeClr val="hlink"/>
              </a:solidFill>
              <a:latin typeface="Arial" pitchFamily="-99" charset="0"/>
              <a:ea typeface="Tahoma" pitchFamily="-99" charset="0"/>
              <a:cs typeface="Tahoma" pitchFamily="-99" charset="0"/>
            </a:endParaRPr>
          </a:p>
        </p:txBody>
      </p:sp>
      <p:sp>
        <p:nvSpPr>
          <p:cNvPr id="98309" name="CasellaDiTesto 4"/>
          <p:cNvSpPr txBox="1">
            <a:spLocks noChangeArrowheads="1"/>
          </p:cNvSpPr>
          <p:nvPr/>
        </p:nvSpPr>
        <p:spPr bwMode="auto">
          <a:xfrm>
            <a:off x="1647826" y="5080001"/>
            <a:ext cx="8907463" cy="646113"/>
          </a:xfrm>
          <a:prstGeom prst="rect">
            <a:avLst/>
          </a:prstGeom>
          <a:noFill/>
          <a:ln w="9525">
            <a:noFill/>
            <a:miter lim="800000"/>
            <a:headEnd/>
            <a:tailEnd/>
          </a:ln>
        </p:spPr>
        <p:txBody>
          <a:bodyPr>
            <a:prstTxWarp prst="textNoShape">
              <a:avLst/>
            </a:prstTxWarp>
            <a:spAutoFit/>
          </a:bodyPr>
          <a:lstStyle/>
          <a:p>
            <a:pPr algn="ctr"/>
            <a:r>
              <a:rPr lang="it-IT"/>
              <a:t>Fonte: M.L. Dalla Chiara e G. Toraldo di Francia, </a:t>
            </a:r>
            <a:r>
              <a:rPr lang="it-IT" i="1"/>
              <a:t>Fisica, Logica e Musica</a:t>
            </a:r>
            <a:endParaRPr lang="it-IT"/>
          </a:p>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numero diapositiva 5"/>
          <p:cNvSpPr>
            <a:spLocks noGrp="1"/>
          </p:cNvSpPr>
          <p:nvPr>
            <p:ph type="sldNum" sz="quarter" idx="12"/>
          </p:nvPr>
        </p:nvSpPr>
        <p:spPr bwMode="auto">
          <a:noFill/>
          <a:ln>
            <a:miter lim="800000"/>
            <a:headEnd/>
            <a:tailEnd/>
          </a:ln>
        </p:spPr>
        <p:txBody>
          <a:bodyPr/>
          <a:lstStyle/>
          <a:p>
            <a:fld id="{D4B1CAAA-09B5-B349-AC54-1737E1DE8C1D}" type="slidenum">
              <a:rPr lang="it-IT">
                <a:latin typeface="Arial" pitchFamily="-99" charset="0"/>
                <a:ea typeface="ＭＳ Ｐゴシック" pitchFamily="-99" charset="-128"/>
                <a:cs typeface="ＭＳ Ｐゴシック" pitchFamily="-99" charset="-128"/>
              </a:rPr>
              <a:pPr/>
              <a:t>22</a:t>
            </a:fld>
            <a:endParaRPr lang="it-IT">
              <a:latin typeface="Arial" pitchFamily="-99" charset="0"/>
              <a:ea typeface="ＭＳ Ｐゴシック" pitchFamily="-99" charset="-128"/>
              <a:cs typeface="ＭＳ Ｐゴシック" pitchFamily="-99" charset="-128"/>
            </a:endParaRPr>
          </a:p>
        </p:txBody>
      </p:sp>
      <p:sp>
        <p:nvSpPr>
          <p:cNvPr id="100355" name="Rectangle 2"/>
          <p:cNvSpPr>
            <a:spLocks noGrp="1" noChangeArrowheads="1"/>
          </p:cNvSpPr>
          <p:nvPr>
            <p:ph type="title"/>
          </p:nvPr>
        </p:nvSpPr>
        <p:spPr/>
        <p:txBody>
          <a:bodyPr/>
          <a:lstStyle/>
          <a:p>
            <a:pPr algn="ctr" eaLnBrk="1" hangingPunct="1"/>
            <a:r>
              <a:rPr lang="it-IT" b="1" dirty="0">
                <a:latin typeface="Arial" pitchFamily="-99" charset="0"/>
                <a:ea typeface="ＭＳ Ｐゴシック" pitchFamily="-99" charset="-128"/>
                <a:cs typeface="ＭＳ Ｐゴシック" pitchFamily="-99" charset="-128"/>
              </a:rPr>
              <a:t>NUVOLA</a:t>
            </a:r>
          </a:p>
        </p:txBody>
      </p:sp>
      <p:sp>
        <p:nvSpPr>
          <p:cNvPr id="100356" name="Rectangle 3"/>
          <p:cNvSpPr>
            <a:spLocks noGrp="1" noChangeArrowheads="1"/>
          </p:cNvSpPr>
          <p:nvPr>
            <p:ph type="body" idx="1"/>
          </p:nvPr>
        </p:nvSpPr>
        <p:spPr>
          <a:xfrm>
            <a:off x="1981200" y="1600201"/>
            <a:ext cx="8229600" cy="3694113"/>
          </a:xfrm>
        </p:spPr>
        <p:txBody>
          <a:bodyPr/>
          <a:lstStyle/>
          <a:p>
            <a:pPr eaLnBrk="1" hangingPunct="1">
              <a:buFontTx/>
              <a:buNone/>
            </a:pPr>
            <a:r>
              <a:rPr lang="it-IT">
                <a:solidFill>
                  <a:schemeClr val="hlink"/>
                </a:solidFill>
                <a:latin typeface="Arial" pitchFamily="-99" charset="0"/>
                <a:ea typeface="Tahoma" pitchFamily="-99" charset="0"/>
                <a:cs typeface="Tahoma" pitchFamily="-99" charset="0"/>
              </a:rPr>
              <a:t>   </a:t>
            </a:r>
            <a:r>
              <a:rPr lang="it-IT">
                <a:solidFill>
                  <a:schemeClr val="hlink"/>
                </a:solidFill>
                <a:latin typeface="Lucida Grande" pitchFamily="-99" charset="0"/>
                <a:ea typeface="Tahoma" pitchFamily="-99" charset="0"/>
                <a:cs typeface="Tahoma" pitchFamily="-99" charset="0"/>
              </a:rPr>
              <a:t>ψ</a:t>
            </a:r>
            <a:r>
              <a:rPr lang="it-IT" baseline="-25000">
                <a:solidFill>
                  <a:schemeClr val="hlink"/>
                </a:solidFill>
                <a:latin typeface="Arial" pitchFamily="-99" charset="0"/>
                <a:ea typeface="Tahoma" pitchFamily="-99" charset="0"/>
                <a:cs typeface="Tahoma" pitchFamily="-99" charset="0"/>
              </a:rPr>
              <a:t>1</a:t>
            </a:r>
            <a:r>
              <a:rPr lang="it-IT">
                <a:solidFill>
                  <a:schemeClr val="hlink"/>
                </a:solidFill>
                <a:latin typeface="Arial" pitchFamily="-99" charset="0"/>
                <a:ea typeface="Tahoma" pitchFamily="-99" charset="0"/>
                <a:cs typeface="Tahoma" pitchFamily="-99" charset="0"/>
              </a:rPr>
              <a:t> </a:t>
            </a:r>
            <a:r>
              <a:rPr lang="it-IT">
                <a:latin typeface="Arial" pitchFamily="-99" charset="0"/>
                <a:ea typeface="Tahoma" pitchFamily="-99" charset="0"/>
                <a:cs typeface="Tahoma" pitchFamily="-99" charset="0"/>
              </a:rPr>
              <a:t>e </a:t>
            </a:r>
            <a:r>
              <a:rPr lang="it-IT">
                <a:solidFill>
                  <a:schemeClr val="hlink"/>
                </a:solidFill>
                <a:latin typeface="Arial" pitchFamily="-99" charset="0"/>
                <a:ea typeface="Tahoma" pitchFamily="-99" charset="0"/>
                <a:cs typeface="Tahoma" pitchFamily="-99" charset="0"/>
              </a:rPr>
              <a:t> </a:t>
            </a:r>
            <a:r>
              <a:rPr lang="it-IT">
                <a:solidFill>
                  <a:schemeClr val="hlink"/>
                </a:solidFill>
                <a:latin typeface="Lucida Grande" pitchFamily="-99" charset="0"/>
                <a:ea typeface="Tahoma" pitchFamily="-99" charset="0"/>
                <a:cs typeface="Tahoma" pitchFamily="-99" charset="0"/>
              </a:rPr>
              <a:t>ψ</a:t>
            </a:r>
            <a:r>
              <a:rPr lang="it-IT" baseline="-25000">
                <a:solidFill>
                  <a:schemeClr val="hlink"/>
                </a:solidFill>
                <a:latin typeface="Arial" pitchFamily="-99" charset="0"/>
                <a:ea typeface="Tahoma" pitchFamily="-99" charset="0"/>
                <a:cs typeface="Tahoma" pitchFamily="-99" charset="0"/>
              </a:rPr>
              <a:t>2 </a:t>
            </a:r>
            <a:r>
              <a:rPr lang="it-IT">
                <a:latin typeface="Arial" pitchFamily="-99" charset="0"/>
                <a:ea typeface="Tahoma" pitchFamily="-99" charset="0"/>
                <a:cs typeface="Tahoma" pitchFamily="-99" charset="0"/>
              </a:rPr>
              <a:t>determinano una </a:t>
            </a:r>
            <a:endParaRPr lang="it-IT">
              <a:solidFill>
                <a:schemeClr val="folHlink"/>
              </a:solidFill>
              <a:latin typeface="Arial" pitchFamily="-99" charset="0"/>
              <a:ea typeface="Tahoma" pitchFamily="-99" charset="0"/>
              <a:cs typeface="Tahoma" pitchFamily="-99" charset="0"/>
            </a:endParaRPr>
          </a:p>
          <a:p>
            <a:pPr eaLnBrk="1" hangingPunct="1">
              <a:buFontTx/>
              <a:buNone/>
            </a:pPr>
            <a:endParaRPr lang="it-IT">
              <a:solidFill>
                <a:schemeClr val="folHlink"/>
              </a:solidFill>
              <a:latin typeface="Arial" pitchFamily="-99" charset="0"/>
              <a:ea typeface="Tahoma" pitchFamily="-99" charset="0"/>
              <a:cs typeface="Tahoma" pitchFamily="-99" charset="0"/>
            </a:endParaRPr>
          </a:p>
          <a:p>
            <a:pPr eaLnBrk="1" hangingPunct="1">
              <a:buFontTx/>
              <a:buNone/>
            </a:pPr>
            <a:r>
              <a:rPr lang="it-IT">
                <a:solidFill>
                  <a:schemeClr val="folHlink"/>
                </a:solidFill>
                <a:latin typeface="Arial" pitchFamily="-99" charset="0"/>
                <a:ea typeface="Tahoma" pitchFamily="-99" charset="0"/>
                <a:cs typeface="Tahoma" pitchFamily="-99" charset="0"/>
              </a:rPr>
              <a:t>       “nuvola di proprietà potenziali”</a:t>
            </a:r>
          </a:p>
          <a:p>
            <a:pPr eaLnBrk="1" hangingPunct="1">
              <a:buFontTx/>
              <a:buNone/>
            </a:pPr>
            <a:endParaRPr lang="it-IT">
              <a:solidFill>
                <a:schemeClr val="folHlink"/>
              </a:solidFill>
              <a:latin typeface="Arial" pitchFamily="-99" charset="0"/>
              <a:ea typeface="Tahoma" pitchFamily="-99" charset="0"/>
              <a:cs typeface="Tahoma" pitchFamily="-99" charset="0"/>
            </a:endParaRPr>
          </a:p>
          <a:p>
            <a:pPr eaLnBrk="1" hangingPunct="1">
              <a:buFontTx/>
              <a:buNone/>
            </a:pPr>
            <a:r>
              <a:rPr lang="it-IT">
                <a:solidFill>
                  <a:schemeClr val="folHlink"/>
                </a:solidFill>
                <a:latin typeface="Arial" pitchFamily="-99" charset="0"/>
                <a:ea typeface="Tahoma" pitchFamily="-99" charset="0"/>
                <a:cs typeface="Tahoma" pitchFamily="-99" charset="0"/>
              </a:rPr>
              <a:t>   di cui, in un certo senso, il sistema sembra godere nello stesso tempo! </a:t>
            </a:r>
            <a:endParaRPr lang="it-IT" baseline="-25000">
              <a:solidFill>
                <a:schemeClr val="hlink"/>
              </a:solidFill>
              <a:latin typeface="Arial" pitchFamily="-99" charset="0"/>
              <a:ea typeface="Tahoma" pitchFamily="-99" charset="0"/>
              <a:cs typeface="Tahoma" pitchFamily="-99" charset="0"/>
            </a:endParaRPr>
          </a:p>
          <a:p>
            <a:pPr eaLnBrk="1" hangingPunct="1">
              <a:buFontTx/>
              <a:buNone/>
            </a:pPr>
            <a:endParaRPr lang="it-IT">
              <a:latin typeface="Arial" pitchFamily="-99" charset="0"/>
              <a:ea typeface="ＭＳ Ｐゴシック" pitchFamily="-99" charset="-128"/>
              <a:cs typeface="ＭＳ Ｐゴシック" pitchFamily="-99" charset="-128"/>
            </a:endParaRPr>
          </a:p>
        </p:txBody>
      </p:sp>
      <p:sp>
        <p:nvSpPr>
          <p:cNvPr id="100357" name="CasellaDiTesto 4"/>
          <p:cNvSpPr txBox="1">
            <a:spLocks noChangeArrowheads="1"/>
          </p:cNvSpPr>
          <p:nvPr/>
        </p:nvSpPr>
        <p:spPr bwMode="auto">
          <a:xfrm>
            <a:off x="1524000" y="5541963"/>
            <a:ext cx="9144000" cy="368300"/>
          </a:xfrm>
          <a:prstGeom prst="rect">
            <a:avLst/>
          </a:prstGeom>
          <a:noFill/>
          <a:ln w="9525">
            <a:noFill/>
            <a:miter lim="800000"/>
            <a:headEnd/>
            <a:tailEnd/>
          </a:ln>
        </p:spPr>
        <p:txBody>
          <a:bodyPr>
            <a:prstTxWarp prst="textNoShape">
              <a:avLst/>
            </a:prstTxWarp>
            <a:spAutoFit/>
          </a:bodyPr>
          <a:lstStyle/>
          <a:p>
            <a:pPr algn="ctr"/>
            <a:r>
              <a:rPr lang="it-IT"/>
              <a:t>Fonte: M.L. Dalla Chiara e G. Toraldo di Francia, </a:t>
            </a:r>
            <a:r>
              <a:rPr lang="it-IT" i="1"/>
              <a:t>Fisica, Logica e Musica</a:t>
            </a:r>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numero diapositiva 4"/>
          <p:cNvSpPr>
            <a:spLocks noGrp="1"/>
          </p:cNvSpPr>
          <p:nvPr>
            <p:ph type="sldNum" sz="quarter" idx="12"/>
          </p:nvPr>
        </p:nvSpPr>
        <p:spPr bwMode="auto">
          <a:noFill/>
          <a:ln>
            <a:miter lim="800000"/>
            <a:headEnd/>
            <a:tailEnd/>
          </a:ln>
        </p:spPr>
        <p:txBody>
          <a:bodyPr/>
          <a:lstStyle/>
          <a:p>
            <a:fld id="{18BEA466-A337-2B44-835A-59D0E5569BA7}" type="slidenum">
              <a:rPr lang="it-IT">
                <a:latin typeface="Arial" pitchFamily="-99" charset="0"/>
                <a:ea typeface="ＭＳ Ｐゴシック" pitchFamily="-99" charset="-128"/>
                <a:cs typeface="ＭＳ Ｐゴシック" pitchFamily="-99" charset="-128"/>
              </a:rPr>
              <a:pPr/>
              <a:t>23</a:t>
            </a:fld>
            <a:endParaRPr lang="it-IT">
              <a:latin typeface="Arial" pitchFamily="-99" charset="0"/>
              <a:ea typeface="ＭＳ Ｐゴシック" pitchFamily="-99" charset="-128"/>
              <a:cs typeface="ＭＳ Ｐゴシック" pitchFamily="-99" charset="-128"/>
            </a:endParaRPr>
          </a:p>
        </p:txBody>
      </p:sp>
      <p:sp>
        <p:nvSpPr>
          <p:cNvPr id="102403" name="Rectangle 2"/>
          <p:cNvSpPr>
            <a:spLocks noGrp="1" noChangeArrowheads="1"/>
          </p:cNvSpPr>
          <p:nvPr>
            <p:ph type="title"/>
          </p:nvPr>
        </p:nvSpPr>
        <p:spPr/>
        <p:txBody>
          <a:bodyPr/>
          <a:lstStyle/>
          <a:p>
            <a:pPr algn="ctr" eaLnBrk="1" hangingPunct="1"/>
            <a:r>
              <a:rPr lang="it-IT" b="1" cap="all" dirty="0">
                <a:latin typeface="Arial" pitchFamily="-99" charset="0"/>
                <a:ea typeface="ＭＳ Ｐゴシック" pitchFamily="-99" charset="-128"/>
                <a:cs typeface="ＭＳ Ｐゴシック" pitchFamily="-99" charset="-128"/>
              </a:rPr>
              <a:t>Realtà-Possibilità</a:t>
            </a:r>
          </a:p>
        </p:txBody>
      </p:sp>
      <p:pic>
        <p:nvPicPr>
          <p:cNvPr id="102404" name="Picture 3" descr="txp_fig"/>
          <p:cNvPicPr>
            <a:picLocks noChangeAspect="1" noChangeArrowheads="1"/>
          </p:cNvPicPr>
          <p:nvPr>
            <p:custDataLst>
              <p:tags r:id="rId1"/>
            </p:custDataLst>
          </p:nvPr>
        </p:nvPicPr>
        <p:blipFill>
          <a:blip r:embed="rId4"/>
          <a:srcRect/>
          <a:stretch>
            <a:fillRect/>
          </a:stretch>
        </p:blipFill>
        <p:spPr bwMode="auto">
          <a:xfrm>
            <a:off x="2286000" y="1828800"/>
            <a:ext cx="7018338" cy="2571750"/>
          </a:xfrm>
          <a:prstGeom prst="rect">
            <a:avLst/>
          </a:prstGeom>
          <a:noFill/>
          <a:ln w="9525">
            <a:noFill/>
            <a:miter lim="800000"/>
            <a:headEnd/>
            <a:tailEnd/>
          </a:ln>
        </p:spPr>
      </p:pic>
      <p:sp>
        <p:nvSpPr>
          <p:cNvPr id="102405" name="CasellaDiTesto 4"/>
          <p:cNvSpPr txBox="1">
            <a:spLocks noChangeArrowheads="1"/>
          </p:cNvSpPr>
          <p:nvPr/>
        </p:nvSpPr>
        <p:spPr bwMode="auto">
          <a:xfrm>
            <a:off x="1631950" y="5591175"/>
            <a:ext cx="9036050" cy="369888"/>
          </a:xfrm>
          <a:prstGeom prst="rect">
            <a:avLst/>
          </a:prstGeom>
          <a:noFill/>
          <a:ln w="9525">
            <a:noFill/>
            <a:miter lim="800000"/>
            <a:headEnd/>
            <a:tailEnd/>
          </a:ln>
        </p:spPr>
        <p:txBody>
          <a:bodyPr>
            <a:prstTxWarp prst="textNoShape">
              <a:avLst/>
            </a:prstTxWarp>
            <a:spAutoFit/>
          </a:bodyPr>
          <a:lstStyle/>
          <a:p>
            <a:pPr algn="ctr"/>
            <a:r>
              <a:rPr lang="it-IT"/>
              <a:t>Fonte: M.L. Dalla Chiara e G. Toraldo di Francia, </a:t>
            </a:r>
            <a:r>
              <a:rPr lang="it-IT" i="1"/>
              <a:t>Fisica, Logica e Musica</a:t>
            </a:r>
            <a:endParaRPr lang="it-I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egnaposto numero diapositiva 5"/>
          <p:cNvSpPr>
            <a:spLocks noGrp="1"/>
          </p:cNvSpPr>
          <p:nvPr>
            <p:ph type="sldNum" sz="quarter" idx="12"/>
          </p:nvPr>
        </p:nvSpPr>
        <p:spPr bwMode="auto">
          <a:noFill/>
          <a:ln>
            <a:miter lim="800000"/>
            <a:headEnd/>
            <a:tailEnd/>
          </a:ln>
        </p:spPr>
        <p:txBody>
          <a:bodyPr/>
          <a:lstStyle/>
          <a:p>
            <a:fld id="{EA18C42A-B2EF-B74E-9980-2071784863E7}" type="slidenum">
              <a:rPr lang="it-IT">
                <a:latin typeface="Arial" pitchFamily="-99" charset="0"/>
                <a:ea typeface="ＭＳ Ｐゴシック" pitchFamily="-99" charset="-128"/>
                <a:cs typeface="ＭＳ Ｐゴシック" pitchFamily="-99" charset="-128"/>
              </a:rPr>
              <a:pPr/>
              <a:t>24</a:t>
            </a:fld>
            <a:endParaRPr lang="it-IT">
              <a:latin typeface="Arial" pitchFamily="-99" charset="0"/>
              <a:ea typeface="ＭＳ Ｐゴシック" pitchFamily="-99" charset="-128"/>
              <a:cs typeface="ＭＳ Ｐゴシック" pitchFamily="-99" charset="-128"/>
            </a:endParaRPr>
          </a:p>
        </p:txBody>
      </p:sp>
      <p:sp>
        <p:nvSpPr>
          <p:cNvPr id="133123" name="Rectangle 2"/>
          <p:cNvSpPr>
            <a:spLocks noGrp="1" noChangeArrowheads="1"/>
          </p:cNvSpPr>
          <p:nvPr>
            <p:ph type="title"/>
          </p:nvPr>
        </p:nvSpPr>
        <p:spPr>
          <a:xfrm>
            <a:off x="2286000" y="76200"/>
            <a:ext cx="7772400" cy="914400"/>
          </a:xfrm>
        </p:spPr>
        <p:txBody>
          <a:bodyPr/>
          <a:lstStyle/>
          <a:p>
            <a:pPr eaLnBrk="1" hangingPunct="1"/>
            <a:r>
              <a:rPr lang="it-IT" b="1" dirty="0">
                <a:latin typeface="Arial" pitchFamily="-99" charset="0"/>
                <a:ea typeface="ＭＳ Ｐゴシック" pitchFamily="-99" charset="-128"/>
                <a:cs typeface="ＭＳ Ｐゴシック" pitchFamily="-99" charset="-128"/>
              </a:rPr>
              <a:t>DESCRIVERE E MISURARE</a:t>
            </a:r>
          </a:p>
        </p:txBody>
      </p:sp>
      <p:sp>
        <p:nvSpPr>
          <p:cNvPr id="133124" name="Rectangle 3"/>
          <p:cNvSpPr>
            <a:spLocks noGrp="1" noChangeArrowheads="1"/>
          </p:cNvSpPr>
          <p:nvPr>
            <p:ph type="body" idx="1"/>
          </p:nvPr>
        </p:nvSpPr>
        <p:spPr>
          <a:xfrm>
            <a:off x="1752600" y="1406526"/>
            <a:ext cx="8763000" cy="3927475"/>
          </a:xfrm>
        </p:spPr>
        <p:txBody>
          <a:bodyPr/>
          <a:lstStyle/>
          <a:p>
            <a:pPr algn="just" eaLnBrk="1" hangingPunct="1">
              <a:lnSpc>
                <a:spcPct val="80000"/>
              </a:lnSpc>
              <a:buFontTx/>
              <a:buNone/>
            </a:pPr>
            <a:r>
              <a:rPr lang="it-IT" sz="2400" i="1" dirty="0">
                <a:latin typeface="Arial" pitchFamily="-99" charset="0"/>
                <a:ea typeface="ＭＳ Ｐゴシック" pitchFamily="-99" charset="-128"/>
                <a:cs typeface="ＭＳ Ｐゴシック" pitchFamily="-99" charset="-128"/>
              </a:rPr>
              <a:t>Descrivere</a:t>
            </a:r>
            <a:r>
              <a:rPr lang="it-IT" sz="2400" dirty="0">
                <a:latin typeface="Arial" pitchFamily="-99" charset="0"/>
                <a:ea typeface="ＭＳ Ｐゴシック" pitchFamily="-99" charset="-128"/>
                <a:cs typeface="ＭＳ Ｐゴシック" pitchFamily="-99" charset="-128"/>
              </a:rPr>
              <a:t> non equivale a </a:t>
            </a:r>
            <a:r>
              <a:rPr lang="it-IT" sz="2400" i="1" dirty="0">
                <a:latin typeface="Arial" pitchFamily="-99" charset="0"/>
                <a:ea typeface="ＭＳ Ｐゴシック" pitchFamily="-99" charset="-128"/>
                <a:cs typeface="ＭＳ Ｐゴシック" pitchFamily="-99" charset="-128"/>
              </a:rPr>
              <a:t>misurare</a:t>
            </a:r>
            <a:r>
              <a:rPr lang="it-IT" sz="2400" dirty="0">
                <a:latin typeface="Arial" pitchFamily="-99" charset="0"/>
                <a:ea typeface="ＭＳ Ｐゴシック" pitchFamily="-99" charset="-128"/>
                <a:cs typeface="ＭＳ Ｐゴシック" pitchFamily="-99" charset="-128"/>
              </a:rPr>
              <a:t>: </a:t>
            </a:r>
            <a:r>
              <a:rPr lang="it-IT" sz="2400" i="1" dirty="0">
                <a:latin typeface="Arial" pitchFamily="-99" charset="0"/>
                <a:ea typeface="ＭＳ Ｐゴシック" pitchFamily="-99" charset="-128"/>
                <a:cs typeface="ＭＳ Ｐゴシック" pitchFamily="-99" charset="-128"/>
              </a:rPr>
              <a:t>di per sé la descrizione prescinde dalla dimensione temporale, mentre la misura implica un’azione irreversibile</a:t>
            </a:r>
            <a:r>
              <a:rPr lang="it-IT" sz="2400" dirty="0">
                <a:latin typeface="Arial" pitchFamily="-99" charset="0"/>
                <a:ea typeface="ＭＳ Ｐゴシック" pitchFamily="-99" charset="-128"/>
                <a:cs typeface="ＭＳ Ｐゴシック" pitchFamily="-99" charset="-128"/>
              </a:rPr>
              <a:t> che </a:t>
            </a:r>
            <a:r>
              <a:rPr lang="it-IT" sz="2400" dirty="0" err="1">
                <a:latin typeface="Arial" pitchFamily="-99" charset="0"/>
                <a:ea typeface="ＭＳ Ｐゴシック" pitchFamily="-99" charset="-128"/>
                <a:cs typeface="ＭＳ Ｐゴシック" pitchFamily="-99" charset="-128"/>
              </a:rPr>
              <a:t>auspicabilmente</a:t>
            </a:r>
            <a:r>
              <a:rPr lang="it-IT" sz="2400" dirty="0">
                <a:latin typeface="Arial" pitchFamily="-99" charset="0"/>
                <a:ea typeface="ＭＳ Ｐゴシック" pitchFamily="-99" charset="-128"/>
                <a:cs typeface="ＭＳ Ｐゴシック" pitchFamily="-99" charset="-128"/>
              </a:rPr>
              <a:t> porta a un’informazione </a:t>
            </a:r>
            <a:r>
              <a:rPr lang="it-IT" sz="2400" dirty="0" err="1">
                <a:latin typeface="Arial" pitchFamily="-99" charset="0"/>
                <a:ea typeface="ＭＳ Ｐゴシック" pitchFamily="-99" charset="-128"/>
                <a:cs typeface="ＭＳ Ｐゴシック" pitchFamily="-99" charset="-128"/>
              </a:rPr>
              <a:t>–</a:t>
            </a:r>
            <a:r>
              <a:rPr lang="it-IT" sz="2400" dirty="0">
                <a:latin typeface="Arial" pitchFamily="-99" charset="0"/>
                <a:ea typeface="ＭＳ Ｐゴシック" pitchFamily="-99" charset="-128"/>
                <a:cs typeface="ＭＳ Ｐゴシック" pitchFamily="-99" charset="-128"/>
              </a:rPr>
              <a:t> un’informazione intesa quale esito di un’azione che dà forma </a:t>
            </a:r>
            <a:r>
              <a:rPr lang="it-IT" sz="2400" dirty="0" err="1">
                <a:latin typeface="Arial" pitchFamily="-99" charset="0"/>
                <a:ea typeface="ＭＳ Ｐゴシック" pitchFamily="-99" charset="-128"/>
                <a:cs typeface="ＭＳ Ｐゴシック" pitchFamily="-99" charset="-128"/>
              </a:rPr>
              <a:t>–</a:t>
            </a:r>
            <a:r>
              <a:rPr lang="it-IT" sz="2400" dirty="0">
                <a:latin typeface="Arial" pitchFamily="-99" charset="0"/>
                <a:ea typeface="ＭＳ Ｐゴシック" pitchFamily="-99" charset="-128"/>
                <a:cs typeface="ＭＳ Ｐゴシック" pitchFamily="-99" charset="-128"/>
              </a:rPr>
              <a:t>; d’altra parte, per definizione, </a:t>
            </a:r>
            <a:r>
              <a:rPr lang="it-IT" sz="2400" i="1" dirty="0">
                <a:latin typeface="Arial" pitchFamily="-99" charset="0"/>
                <a:ea typeface="ＭＳ Ｐゴシック" pitchFamily="-99" charset="-128"/>
                <a:cs typeface="ＭＳ Ｐゴシック" pitchFamily="-99" charset="-128"/>
              </a:rPr>
              <a:t>ogni azione richiede tempo ed energia</a:t>
            </a:r>
            <a:r>
              <a:rPr lang="it-IT" sz="2400" dirty="0">
                <a:latin typeface="Arial" pitchFamily="-99" charset="0"/>
                <a:ea typeface="ＭＳ Ｐゴシック" pitchFamily="-99" charset="-128"/>
                <a:cs typeface="ＭＳ Ｐゴシック" pitchFamily="-99" charset="-128"/>
              </a:rPr>
              <a:t> (nella fisica quantistica l’azione è un concetto fondamentale; essa è espressa dal prodotto di un’energia per un tempo e si misura in unità della costante di </a:t>
            </a:r>
            <a:r>
              <a:rPr lang="it-IT" sz="2400" dirty="0" err="1">
                <a:latin typeface="Arial" pitchFamily="-99" charset="0"/>
                <a:ea typeface="ＭＳ Ｐゴシック" pitchFamily="-99" charset="-128"/>
                <a:cs typeface="ＭＳ Ｐゴシック" pitchFamily="-99" charset="-128"/>
              </a:rPr>
              <a:t>Planck</a:t>
            </a:r>
            <a:r>
              <a:rPr lang="it-IT" sz="2400" dirty="0">
                <a:latin typeface="Arial" pitchFamily="-99" charset="0"/>
                <a:ea typeface="ＭＳ Ｐゴシック" pitchFamily="-99" charset="-128"/>
                <a:cs typeface="ＭＳ Ｐゴシック" pitchFamily="-99" charset="-128"/>
              </a:rPr>
              <a:t>, </a:t>
            </a:r>
            <a:r>
              <a:rPr lang="it-IT" sz="2400" dirty="0" err="1">
                <a:latin typeface="Arial" pitchFamily="-99" charset="0"/>
                <a:ea typeface="ＭＳ Ｐゴシック" pitchFamily="-99" charset="-128"/>
                <a:cs typeface="ＭＳ Ｐゴシック" pitchFamily="-99" charset="-128"/>
              </a:rPr>
              <a:t>h</a:t>
            </a:r>
            <a:r>
              <a:rPr lang="it-IT" sz="2400" dirty="0">
                <a:latin typeface="Arial" pitchFamily="-99" charset="0"/>
                <a:ea typeface="ＭＳ Ｐゴシック" pitchFamily="-99" charset="-128"/>
                <a:cs typeface="ＭＳ Ｐゴシック" pitchFamily="-99" charset="-128"/>
              </a:rPr>
              <a:t> = 6,6·10</a:t>
            </a:r>
            <a:r>
              <a:rPr lang="it-IT" sz="2400" baseline="30000" dirty="0">
                <a:latin typeface="Arial" pitchFamily="-99" charset="0"/>
                <a:ea typeface="ＭＳ Ｐゴシック" pitchFamily="-99" charset="-128"/>
                <a:cs typeface="ＭＳ Ｐゴシック" pitchFamily="-99" charset="-128"/>
              </a:rPr>
              <a:t>-34</a:t>
            </a:r>
            <a:r>
              <a:rPr lang="it-IT" sz="2400" dirty="0">
                <a:latin typeface="Arial" pitchFamily="-99" charset="0"/>
                <a:ea typeface="ＭＳ Ｐゴシック" pitchFamily="-99" charset="-128"/>
                <a:cs typeface="ＭＳ Ｐゴシック" pitchFamily="-99" charset="-128"/>
              </a:rPr>
              <a:t> </a:t>
            </a:r>
            <a:r>
              <a:rPr lang="it-IT" sz="2400" dirty="0" err="1">
                <a:latin typeface="Arial" pitchFamily="-99" charset="0"/>
                <a:ea typeface="ＭＳ Ｐゴシック" pitchFamily="-99" charset="-128"/>
                <a:cs typeface="ＭＳ Ｐゴシック" pitchFamily="-99" charset="-128"/>
              </a:rPr>
              <a:t>J·s</a:t>
            </a:r>
            <a:r>
              <a:rPr lang="it-IT" sz="2400" dirty="0">
                <a:latin typeface="Arial" pitchFamily="-99" charset="0"/>
                <a:ea typeface="ＭＳ Ｐゴシック" pitchFamily="-99" charset="-128"/>
                <a:cs typeface="ＭＳ Ｐゴシック" pitchFamily="-99" charset="-128"/>
              </a:rPr>
              <a:t> ).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numero diapositiva 5"/>
          <p:cNvSpPr>
            <a:spLocks noGrp="1"/>
          </p:cNvSpPr>
          <p:nvPr>
            <p:ph type="sldNum" sz="quarter" idx="12"/>
          </p:nvPr>
        </p:nvSpPr>
        <p:spPr bwMode="auto">
          <a:noFill/>
          <a:ln>
            <a:miter lim="800000"/>
            <a:headEnd/>
            <a:tailEnd/>
          </a:ln>
        </p:spPr>
        <p:txBody>
          <a:bodyPr/>
          <a:lstStyle/>
          <a:p>
            <a:fld id="{EA9524B6-679B-1F4E-AFF0-13460E6DFF79}" type="slidenum">
              <a:rPr lang="it-IT">
                <a:latin typeface="Arial" pitchFamily="-99" charset="0"/>
                <a:ea typeface="ＭＳ Ｐゴシック" pitchFamily="-99" charset="-128"/>
                <a:cs typeface="ＭＳ Ｐゴシック" pitchFamily="-99" charset="-128"/>
              </a:rPr>
              <a:pPr/>
              <a:t>25</a:t>
            </a:fld>
            <a:endParaRPr lang="it-IT">
              <a:latin typeface="Arial" pitchFamily="-99" charset="0"/>
              <a:ea typeface="ＭＳ Ｐゴシック" pitchFamily="-99" charset="-128"/>
              <a:cs typeface="ＭＳ Ｐゴシック" pitchFamily="-99" charset="-128"/>
            </a:endParaRPr>
          </a:p>
        </p:txBody>
      </p:sp>
      <p:sp>
        <p:nvSpPr>
          <p:cNvPr id="135171" name="Rectangle 2"/>
          <p:cNvSpPr>
            <a:spLocks noGrp="1" noChangeArrowheads="1"/>
          </p:cNvSpPr>
          <p:nvPr>
            <p:ph type="title"/>
          </p:nvPr>
        </p:nvSpPr>
        <p:spPr>
          <a:xfrm>
            <a:off x="0" y="76200"/>
            <a:ext cx="12192000" cy="1295400"/>
          </a:xfrm>
        </p:spPr>
        <p:txBody>
          <a:bodyPr>
            <a:normAutofit/>
          </a:bodyPr>
          <a:lstStyle/>
          <a:p>
            <a:pPr algn="ctr" eaLnBrk="1" hangingPunct="1"/>
            <a:r>
              <a:rPr lang="it-IT" sz="3200" b="1" dirty="0">
                <a:latin typeface="Arial" pitchFamily="-99" charset="0"/>
                <a:ea typeface="ＭＳ Ｐゴシック" pitchFamily="-99" charset="-128"/>
                <a:cs typeface="ＭＳ Ｐゴシック" pitchFamily="-99" charset="-128"/>
              </a:rPr>
              <a:t>IL RUOLO DEL TEMPO NEL PROCESSO </a:t>
            </a:r>
            <a:r>
              <a:rPr lang="it-IT" sz="3200" b="1" dirty="0" err="1">
                <a:latin typeface="Arial" pitchFamily="-99" charset="0"/>
                <a:ea typeface="ＭＳ Ｐゴシック" pitchFamily="-99" charset="-128"/>
                <a:cs typeface="ＭＳ Ｐゴシック" pitchFamily="-99" charset="-128"/>
              </a:rPr>
              <a:t>DI</a:t>
            </a:r>
            <a:r>
              <a:rPr lang="it-IT" sz="3200" b="1" dirty="0">
                <a:latin typeface="Arial" pitchFamily="-99" charset="0"/>
                <a:ea typeface="ＭＳ Ｐゴシック" pitchFamily="-99" charset="-128"/>
                <a:cs typeface="ＭＳ Ｐゴシック" pitchFamily="-99" charset="-128"/>
              </a:rPr>
              <a:t> MISURAZIONE</a:t>
            </a:r>
          </a:p>
        </p:txBody>
      </p:sp>
      <p:sp>
        <p:nvSpPr>
          <p:cNvPr id="135172" name="Rectangle 3"/>
          <p:cNvSpPr>
            <a:spLocks noGrp="1" noChangeArrowheads="1"/>
          </p:cNvSpPr>
          <p:nvPr>
            <p:ph type="body" idx="1"/>
          </p:nvPr>
        </p:nvSpPr>
        <p:spPr>
          <a:xfrm>
            <a:off x="1600200" y="1524000"/>
            <a:ext cx="8915400" cy="4343400"/>
          </a:xfrm>
        </p:spPr>
        <p:txBody>
          <a:bodyPr>
            <a:normAutofit lnSpcReduction="10000"/>
          </a:bodyPr>
          <a:lstStyle/>
          <a:p>
            <a:pPr algn="just" eaLnBrk="1" hangingPunct="1">
              <a:lnSpc>
                <a:spcPct val="90000"/>
              </a:lnSpc>
              <a:buFontTx/>
              <a:buNone/>
            </a:pPr>
            <a:r>
              <a:rPr lang="it-IT">
                <a:latin typeface="Arial" pitchFamily="-99" charset="0"/>
                <a:ea typeface="ＭＳ Ｐゴシック" pitchFamily="-99" charset="-128"/>
                <a:cs typeface="ＭＳ Ｐゴシック" pitchFamily="-99" charset="-128"/>
              </a:rPr>
              <a:t>Per passare da una descrizione in cui il soggetto non ha un ruolo di effettiva partecipazione a una misura attiva occorre dunque rimuovere la stazionarietà e entrare nella </a:t>
            </a:r>
            <a:r>
              <a:rPr lang="it-IT" i="1">
                <a:latin typeface="Arial" pitchFamily="-99" charset="0"/>
                <a:ea typeface="ＭＳ Ｐゴシック" pitchFamily="-99" charset="-128"/>
                <a:cs typeface="ＭＳ Ｐゴシック" pitchFamily="-99" charset="-128"/>
              </a:rPr>
              <a:t>dimensione tempo</a:t>
            </a:r>
            <a:r>
              <a:rPr lang="it-IT">
                <a:latin typeface="Arial" pitchFamily="-99" charset="0"/>
                <a:ea typeface="ＭＳ Ｐゴシック" pitchFamily="-99" charset="-128"/>
                <a:cs typeface="ＭＳ Ｐゴシック" pitchFamily="-99" charset="-128"/>
              </a:rPr>
              <a:t>.</a:t>
            </a:r>
          </a:p>
          <a:p>
            <a:pPr algn="just" eaLnBrk="1" hangingPunct="1">
              <a:lnSpc>
                <a:spcPct val="90000"/>
              </a:lnSpc>
              <a:buFontTx/>
              <a:buNone/>
            </a:pPr>
            <a:r>
              <a:rPr lang="it-IT">
                <a:latin typeface="Arial" pitchFamily="-99" charset="0"/>
                <a:ea typeface="ＭＳ Ｐゴシック" pitchFamily="-99" charset="-128"/>
                <a:cs typeface="ＭＳ Ｐゴシック" pitchFamily="-99" charset="-128"/>
              </a:rPr>
              <a:t>Il problema maggiore della meccanica quantistica è proprio quello di conciliare l’aspetto reversibile dell’evoluzione con quello intrinsecamente irreversibile della misurazione. La teoria quantistica “senza osservazione,  come afferma Heisenberg “non determina più i fenomeni stessi, ma la loro </a:t>
            </a:r>
            <a:r>
              <a:rPr lang="it-IT" i="1">
                <a:latin typeface="Arial" pitchFamily="-99" charset="0"/>
                <a:ea typeface="ＭＳ Ｐゴシック" pitchFamily="-99" charset="-128"/>
                <a:cs typeface="ＭＳ Ｐゴシック" pitchFamily="-99" charset="-128"/>
              </a:rPr>
              <a:t>possibilità, </a:t>
            </a:r>
            <a:r>
              <a:rPr lang="it-IT">
                <a:latin typeface="Arial" pitchFamily="-99" charset="0"/>
                <a:ea typeface="ＭＳ Ｐゴシック" pitchFamily="-99" charset="-128"/>
                <a:cs typeface="ＭＳ Ｐゴシック" pitchFamily="-99" charset="-128"/>
              </a:rPr>
              <a:t>la probabilità che succeda qualche cosa”.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numero diapositiva 5"/>
          <p:cNvSpPr>
            <a:spLocks noGrp="1"/>
          </p:cNvSpPr>
          <p:nvPr>
            <p:ph type="sldNum" sz="quarter" idx="12"/>
          </p:nvPr>
        </p:nvSpPr>
        <p:spPr bwMode="auto">
          <a:noFill/>
          <a:ln>
            <a:miter lim="800000"/>
            <a:headEnd/>
            <a:tailEnd/>
          </a:ln>
        </p:spPr>
        <p:txBody>
          <a:bodyPr/>
          <a:lstStyle/>
          <a:p>
            <a:fld id="{FC0394A7-5885-354A-BE5A-C075A61F1F83}" type="slidenum">
              <a:rPr lang="it-IT">
                <a:latin typeface="Arial" pitchFamily="-99" charset="0"/>
                <a:ea typeface="ＭＳ Ｐゴシック" pitchFamily="-99" charset="-128"/>
                <a:cs typeface="ＭＳ Ｐゴシック" pitchFamily="-99" charset="-128"/>
              </a:rPr>
              <a:pPr/>
              <a:t>26</a:t>
            </a:fld>
            <a:endParaRPr lang="it-IT">
              <a:latin typeface="Arial" pitchFamily="-99" charset="0"/>
              <a:ea typeface="ＭＳ Ｐゴシック" pitchFamily="-99" charset="-128"/>
              <a:cs typeface="ＭＳ Ｐゴシック" pitchFamily="-99" charset="-128"/>
            </a:endParaRPr>
          </a:p>
        </p:txBody>
      </p:sp>
      <p:sp>
        <p:nvSpPr>
          <p:cNvPr id="138243" name="Rectangle 2"/>
          <p:cNvSpPr>
            <a:spLocks noGrp="1" noChangeArrowheads="1"/>
          </p:cNvSpPr>
          <p:nvPr>
            <p:ph type="title"/>
          </p:nvPr>
        </p:nvSpPr>
        <p:spPr/>
        <p:txBody>
          <a:bodyPr>
            <a:normAutofit/>
          </a:bodyPr>
          <a:lstStyle/>
          <a:p>
            <a:pPr algn="ctr" eaLnBrk="1" hangingPunct="1"/>
            <a:r>
              <a:rPr lang="it-IT" sz="5400" b="1" dirty="0">
                <a:latin typeface="Arial" pitchFamily="-99" charset="0"/>
                <a:ea typeface="ＭＳ Ｐゴシック" pitchFamily="-99" charset="-128"/>
                <a:cs typeface="ＭＳ Ｐゴシック" pitchFamily="-99" charset="-128"/>
              </a:rPr>
              <a:t>MISURA</a:t>
            </a:r>
          </a:p>
        </p:txBody>
      </p:sp>
      <p:sp>
        <p:nvSpPr>
          <p:cNvPr id="138244" name="Rectangle 3"/>
          <p:cNvSpPr>
            <a:spLocks noGrp="1" noChangeArrowheads="1"/>
          </p:cNvSpPr>
          <p:nvPr>
            <p:ph type="body" idx="1"/>
          </p:nvPr>
        </p:nvSpPr>
        <p:spPr/>
        <p:txBody>
          <a:bodyPr/>
          <a:lstStyle/>
          <a:p>
            <a:pPr eaLnBrk="1" hangingPunct="1">
              <a:buFontTx/>
              <a:buNone/>
            </a:pPr>
            <a:r>
              <a:rPr lang="it-IT">
                <a:latin typeface="Arial" pitchFamily="-99" charset="0"/>
                <a:ea typeface="ＭＳ Ｐゴシック" pitchFamily="-99" charset="-128"/>
                <a:cs typeface="ＭＳ Ｐゴシック" pitchFamily="-99" charset="-128"/>
              </a:rPr>
              <a:t>  Che cosa succede quando si fa una misura?</a:t>
            </a:r>
          </a:p>
          <a:p>
            <a:pPr eaLnBrk="1" hangingPunct="1">
              <a:buFontTx/>
              <a:buNone/>
            </a:pPr>
            <a:r>
              <a:rPr lang="it-IT">
                <a:latin typeface="Arial" pitchFamily="-99" charset="0"/>
                <a:ea typeface="ＭＳ Ｐゴシック" pitchFamily="-99" charset="-128"/>
                <a:cs typeface="ＭＳ Ｐゴシック" pitchFamily="-99" charset="-128"/>
              </a:rPr>
              <a:t>   La misura provoca</a:t>
            </a:r>
          </a:p>
          <a:p>
            <a:pPr eaLnBrk="1" hangingPunct="1">
              <a:buFontTx/>
              <a:buNone/>
            </a:pPr>
            <a:endParaRPr lang="it-IT">
              <a:latin typeface="Arial" pitchFamily="-99" charset="0"/>
              <a:ea typeface="ＭＳ Ｐゴシック" pitchFamily="-99" charset="-128"/>
              <a:cs typeface="ＭＳ Ｐゴシック" pitchFamily="-99" charset="-128"/>
            </a:endParaRPr>
          </a:p>
          <a:p>
            <a:pPr eaLnBrk="1" hangingPunct="1">
              <a:buFontTx/>
              <a:buNone/>
            </a:pPr>
            <a:r>
              <a:rPr lang="it-IT">
                <a:latin typeface="Arial" pitchFamily="-99" charset="0"/>
                <a:ea typeface="ＭＳ Ｐゴシック" pitchFamily="-99" charset="-128"/>
                <a:cs typeface="ＭＳ Ｐゴシック" pitchFamily="-99" charset="-128"/>
              </a:rPr>
              <a:t>  </a:t>
            </a:r>
            <a:r>
              <a:rPr lang="it-IT" b="1">
                <a:solidFill>
                  <a:schemeClr val="hlink"/>
                </a:solidFill>
                <a:latin typeface="Arial" pitchFamily="-99" charset="0"/>
                <a:ea typeface="ＭＳ Ｐゴシック" pitchFamily="-99" charset="-128"/>
                <a:cs typeface="ＭＳ Ｐゴシック" pitchFamily="-99" charset="-128"/>
              </a:rPr>
              <a:t>IL COLLASSO (o RIDUZIONE)</a:t>
            </a:r>
          </a:p>
          <a:p>
            <a:pPr eaLnBrk="1" hangingPunct="1">
              <a:buFontTx/>
              <a:buNone/>
            </a:pPr>
            <a:r>
              <a:rPr lang="it-IT" b="1">
                <a:solidFill>
                  <a:schemeClr val="hlink"/>
                </a:solidFill>
                <a:latin typeface="Arial" pitchFamily="-99" charset="0"/>
                <a:ea typeface="ＭＳ Ｐゴシック" pitchFamily="-99" charset="-128"/>
                <a:cs typeface="ＭＳ Ｐゴシック" pitchFamily="-99" charset="-128"/>
              </a:rPr>
              <a:t>  del PACCHETTO d’ONDA</a:t>
            </a:r>
            <a:endParaRPr lang="it-IT" b="1">
              <a:latin typeface="Arial" pitchFamily="-99" charset="0"/>
              <a:ea typeface="ＭＳ Ｐゴシック" pitchFamily="-99" charset="-128"/>
              <a:cs typeface="ＭＳ Ｐゴシック" pitchFamily="-99"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Immagine 3" descr="images-2.jpeg"/>
          <p:cNvPicPr>
            <a:picLocks noChangeAspect="1"/>
          </p:cNvPicPr>
          <p:nvPr/>
        </p:nvPicPr>
        <p:blipFill>
          <a:blip r:embed="rId2"/>
          <a:srcRect/>
          <a:stretch>
            <a:fillRect/>
          </a:stretch>
        </p:blipFill>
        <p:spPr bwMode="auto">
          <a:xfrm>
            <a:off x="3617913" y="1036638"/>
            <a:ext cx="5751512" cy="40195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egnaposto numero diapositiva 4"/>
          <p:cNvSpPr>
            <a:spLocks noGrp="1"/>
          </p:cNvSpPr>
          <p:nvPr>
            <p:ph type="sldNum" sz="quarter" idx="12"/>
          </p:nvPr>
        </p:nvSpPr>
        <p:spPr bwMode="auto">
          <a:noFill/>
          <a:ln>
            <a:miter lim="800000"/>
            <a:headEnd/>
            <a:tailEnd/>
          </a:ln>
        </p:spPr>
        <p:txBody>
          <a:bodyPr/>
          <a:lstStyle/>
          <a:p>
            <a:fld id="{6B14ED0A-C97E-C649-B083-7381880771DF}" type="slidenum">
              <a:rPr lang="it-IT">
                <a:latin typeface="Arial" pitchFamily="-99" charset="0"/>
                <a:ea typeface="ＭＳ Ｐゴシック" pitchFamily="-99" charset="-128"/>
                <a:cs typeface="ＭＳ Ｐゴシック" pitchFamily="-99" charset="-128"/>
              </a:rPr>
              <a:pPr/>
              <a:t>28</a:t>
            </a:fld>
            <a:endParaRPr lang="it-IT">
              <a:latin typeface="Arial" pitchFamily="-99" charset="0"/>
              <a:ea typeface="ＭＳ Ｐゴシック" pitchFamily="-99" charset="-128"/>
              <a:cs typeface="ＭＳ Ｐゴシック" pitchFamily="-99" charset="-128"/>
            </a:endParaRPr>
          </a:p>
        </p:txBody>
      </p:sp>
      <p:sp>
        <p:nvSpPr>
          <p:cNvPr id="94211" name="Rectangle 2"/>
          <p:cNvSpPr>
            <a:spLocks noGrp="1" noChangeArrowheads="1"/>
          </p:cNvSpPr>
          <p:nvPr>
            <p:ph type="title"/>
          </p:nvPr>
        </p:nvSpPr>
        <p:spPr>
          <a:xfrm>
            <a:off x="2286000" y="228600"/>
            <a:ext cx="7772400" cy="1143000"/>
          </a:xfrm>
        </p:spPr>
        <p:txBody>
          <a:bodyPr/>
          <a:lstStyle/>
          <a:p>
            <a:pPr algn="ctr" eaLnBrk="1" hangingPunct="1"/>
            <a:r>
              <a:rPr lang="it-IT" dirty="0">
                <a:latin typeface="Arial" pitchFamily="-99" charset="0"/>
                <a:ea typeface="ＭＳ Ｐゴシック" pitchFamily="-99" charset="-128"/>
                <a:cs typeface="ＭＳ Ｐゴシック" pitchFamily="-99" charset="-128"/>
              </a:rPr>
              <a:t> </a:t>
            </a:r>
            <a:r>
              <a:rPr lang="it-IT" b="1" cap="all" dirty="0" err="1">
                <a:latin typeface="Arial" pitchFamily="-99" charset="0"/>
                <a:ea typeface="ＭＳ Ｐゴシック" pitchFamily="-99" charset="-128"/>
                <a:cs typeface="ＭＳ Ｐゴシック" pitchFamily="-99" charset="-128"/>
              </a:rPr>
              <a:t>Entanglement</a:t>
            </a:r>
            <a:endParaRPr lang="it-IT" b="1" cap="all" dirty="0">
              <a:latin typeface="Arial" pitchFamily="-99" charset="0"/>
              <a:ea typeface="ＭＳ Ｐゴシック" pitchFamily="-99" charset="-128"/>
              <a:cs typeface="ＭＳ Ｐゴシック" pitchFamily="-99" charset="-128"/>
            </a:endParaRPr>
          </a:p>
        </p:txBody>
      </p:sp>
      <p:pic>
        <p:nvPicPr>
          <p:cNvPr id="94212" name="Picture 3" descr="txp_fig"/>
          <p:cNvPicPr>
            <a:picLocks noChangeAspect="1" noChangeArrowheads="1"/>
          </p:cNvPicPr>
          <p:nvPr>
            <p:custDataLst>
              <p:tags r:id="rId1"/>
            </p:custDataLst>
          </p:nvPr>
        </p:nvPicPr>
        <p:blipFill>
          <a:blip r:embed="rId4"/>
          <a:srcRect/>
          <a:stretch>
            <a:fillRect/>
          </a:stretch>
        </p:blipFill>
        <p:spPr bwMode="auto">
          <a:xfrm>
            <a:off x="1943101" y="1365251"/>
            <a:ext cx="7851775" cy="4678363"/>
          </a:xfrm>
          <a:prstGeom prst="rect">
            <a:avLst/>
          </a:prstGeom>
          <a:noFill/>
          <a:ln w="9525">
            <a:noFill/>
            <a:miter lim="800000"/>
            <a:headEnd/>
            <a:tailEnd/>
          </a:ln>
        </p:spPr>
      </p:pic>
    </p:spTree>
    <p:extLst>
      <p:ext uri="{BB962C8B-B14F-4D97-AF65-F5344CB8AC3E}">
        <p14:creationId xmlns:p14="http://schemas.microsoft.com/office/powerpoint/2010/main" val="1416825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numero diapositiva 4"/>
          <p:cNvSpPr>
            <a:spLocks noGrp="1"/>
          </p:cNvSpPr>
          <p:nvPr>
            <p:ph type="sldNum" sz="quarter" idx="12"/>
          </p:nvPr>
        </p:nvSpPr>
        <p:spPr bwMode="auto">
          <a:noFill/>
          <a:ln>
            <a:miter lim="800000"/>
            <a:headEnd/>
            <a:tailEnd/>
          </a:ln>
        </p:spPr>
        <p:txBody>
          <a:bodyPr/>
          <a:lstStyle/>
          <a:p>
            <a:fld id="{1C0D164B-345A-BC41-A3DB-FE78C15410E2}" type="slidenum">
              <a:rPr lang="it-IT">
                <a:latin typeface="Arial" pitchFamily="-99" charset="0"/>
                <a:ea typeface="ＭＳ Ｐゴシック" pitchFamily="-99" charset="-128"/>
                <a:cs typeface="ＭＳ Ｐゴシック" pitchFamily="-99" charset="-128"/>
              </a:rPr>
              <a:pPr/>
              <a:t>29</a:t>
            </a:fld>
            <a:endParaRPr lang="it-IT">
              <a:latin typeface="Arial" pitchFamily="-99" charset="0"/>
              <a:ea typeface="ＭＳ Ｐゴシック" pitchFamily="-99" charset="-128"/>
              <a:cs typeface="ＭＳ Ｐゴシック" pitchFamily="-99" charset="-128"/>
            </a:endParaRPr>
          </a:p>
        </p:txBody>
      </p:sp>
      <p:sp>
        <p:nvSpPr>
          <p:cNvPr id="96259" name="Rectangle 2"/>
          <p:cNvSpPr>
            <a:spLocks noGrp="1" noChangeArrowheads="1"/>
          </p:cNvSpPr>
          <p:nvPr>
            <p:ph type="title"/>
          </p:nvPr>
        </p:nvSpPr>
        <p:spPr>
          <a:xfrm>
            <a:off x="2209800" y="152400"/>
            <a:ext cx="7772400" cy="990600"/>
          </a:xfrm>
        </p:spPr>
        <p:txBody>
          <a:bodyPr/>
          <a:lstStyle/>
          <a:p>
            <a:pPr algn="ctr" eaLnBrk="1" hangingPunct="1"/>
            <a:r>
              <a:rPr lang="it-IT" b="1" cap="all" dirty="0" err="1">
                <a:latin typeface="Arial" pitchFamily="-99" charset="0"/>
                <a:ea typeface="ＭＳ Ｐゴシック" pitchFamily="-99" charset="-128"/>
                <a:cs typeface="ＭＳ Ｐゴシック" pitchFamily="-99" charset="-128"/>
              </a:rPr>
              <a:t>Entanglement</a:t>
            </a:r>
            <a:endParaRPr lang="it-IT" b="1" cap="all" dirty="0">
              <a:latin typeface="Arial" pitchFamily="-99" charset="0"/>
              <a:ea typeface="ＭＳ Ｐゴシック" pitchFamily="-99" charset="-128"/>
              <a:cs typeface="ＭＳ Ｐゴシック" pitchFamily="-99" charset="-128"/>
            </a:endParaRPr>
          </a:p>
        </p:txBody>
      </p:sp>
      <p:sp>
        <p:nvSpPr>
          <p:cNvPr id="96260" name="Rectangle 3"/>
          <p:cNvSpPr>
            <a:spLocks noChangeArrowheads="1"/>
          </p:cNvSpPr>
          <p:nvPr/>
        </p:nvSpPr>
        <p:spPr bwMode="auto">
          <a:xfrm>
            <a:off x="1676400" y="1676401"/>
            <a:ext cx="8839200" cy="3540125"/>
          </a:xfrm>
          <a:prstGeom prst="rect">
            <a:avLst/>
          </a:prstGeom>
          <a:noFill/>
          <a:ln w="9525">
            <a:noFill/>
            <a:miter lim="800000"/>
            <a:headEnd/>
            <a:tailEnd/>
          </a:ln>
        </p:spPr>
        <p:txBody>
          <a:bodyPr>
            <a:prstTxWarp prst="textNoShape">
              <a:avLst/>
            </a:prstTxWarp>
            <a:spAutoFit/>
          </a:bodyPr>
          <a:lstStyle/>
          <a:p>
            <a:pPr algn="just"/>
            <a:r>
              <a:rPr lang="it-IT" sz="3200" dirty="0">
                <a:latin typeface="Arial"/>
              </a:rPr>
              <a:t>Il fenomeno dell’</a:t>
            </a:r>
            <a:r>
              <a:rPr lang="it-IT" sz="3200" i="1" dirty="0" err="1">
                <a:latin typeface="Arial"/>
              </a:rPr>
              <a:t>entanglement</a:t>
            </a:r>
            <a:r>
              <a:rPr lang="it-IT" sz="3200" i="1" dirty="0">
                <a:latin typeface="Arial"/>
              </a:rPr>
              <a:t> </a:t>
            </a:r>
            <a:r>
              <a:rPr lang="it-IT" sz="3200" dirty="0">
                <a:latin typeface="Arial"/>
              </a:rPr>
              <a:t>è una conseguenza della linearità dell’equazione di </a:t>
            </a:r>
            <a:r>
              <a:rPr lang="it-IT" sz="3200" dirty="0" err="1">
                <a:latin typeface="Arial"/>
              </a:rPr>
              <a:t>Schr</a:t>
            </a:r>
            <a:r>
              <a:rPr lang="it-IT" altLang="ja-JP" sz="3200" dirty="0" err="1">
                <a:latin typeface="Arial"/>
              </a:rPr>
              <a:t>ödin</a:t>
            </a:r>
            <a:r>
              <a:rPr lang="it-IT" sz="3200" dirty="0" err="1">
                <a:latin typeface="Arial"/>
              </a:rPr>
              <a:t>ger</a:t>
            </a:r>
            <a:r>
              <a:rPr lang="it-IT" sz="3200" dirty="0">
                <a:latin typeface="Arial"/>
              </a:rPr>
              <a:t>, la quale implica che il sistema composto costituito dall’oggetto più l’apparato misuratore evolva in una sovrapposizione di stati, quando lo stato del sistema oggetto è esso stesso una sovrapposizione.</a:t>
            </a:r>
          </a:p>
        </p:txBody>
      </p:sp>
    </p:spTree>
    <p:extLst>
      <p:ext uri="{BB962C8B-B14F-4D97-AF65-F5344CB8AC3E}">
        <p14:creationId xmlns:p14="http://schemas.microsoft.com/office/powerpoint/2010/main" val="321576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10599-F855-A49C-F707-1FA0B366FC89}"/>
            </a:ext>
          </a:extLst>
        </p:cNvPr>
        <p:cNvGrpSpPr/>
        <p:nvPr/>
      </p:nvGrpSpPr>
      <p:grpSpPr>
        <a:xfrm>
          <a:off x="0" y="0"/>
          <a:ext cx="0" cy="0"/>
          <a:chOff x="0" y="0"/>
          <a:chExt cx="0" cy="0"/>
        </a:xfrm>
      </p:grpSpPr>
      <p:sp>
        <p:nvSpPr>
          <p:cNvPr id="68610" name="Segnaposto numero diapositiva 5">
            <a:extLst>
              <a:ext uri="{FF2B5EF4-FFF2-40B4-BE49-F238E27FC236}">
                <a16:creationId xmlns:a16="http://schemas.microsoft.com/office/drawing/2014/main" id="{EF4CE61B-0497-E562-7E1E-9CE9A33E36EB}"/>
              </a:ext>
            </a:extLst>
          </p:cNvPr>
          <p:cNvSpPr>
            <a:spLocks noGrp="1"/>
          </p:cNvSpPr>
          <p:nvPr>
            <p:ph type="sldNum" sz="quarter" idx="12"/>
          </p:nvPr>
        </p:nvSpPr>
        <p:spPr bwMode="auto">
          <a:noFill/>
          <a:ln>
            <a:miter lim="800000"/>
            <a:headEnd/>
            <a:tailEnd/>
          </a:ln>
        </p:spPr>
        <p:txBody>
          <a:bodyPr/>
          <a:lstStyle/>
          <a:p>
            <a:fld id="{5AF7AEB8-94FA-8943-9CBF-C83CFDAF1C20}" type="slidenum">
              <a:rPr lang="it-IT">
                <a:latin typeface="Arial" pitchFamily="-99" charset="0"/>
                <a:ea typeface="ＭＳ Ｐゴシック" pitchFamily="-99" charset="-128"/>
                <a:cs typeface="ＭＳ Ｐゴシック" pitchFamily="-99" charset="-128"/>
              </a:rPr>
              <a:pPr/>
              <a:t>3</a:t>
            </a:fld>
            <a:endParaRPr lang="it-IT">
              <a:latin typeface="Arial" pitchFamily="-99" charset="0"/>
              <a:ea typeface="ＭＳ Ｐゴシック" pitchFamily="-99" charset="-128"/>
              <a:cs typeface="ＭＳ Ｐゴシック" pitchFamily="-99" charset="-128"/>
            </a:endParaRPr>
          </a:p>
        </p:txBody>
      </p:sp>
      <p:sp>
        <p:nvSpPr>
          <p:cNvPr id="68611" name="Rectangle 1026">
            <a:extLst>
              <a:ext uri="{FF2B5EF4-FFF2-40B4-BE49-F238E27FC236}">
                <a16:creationId xmlns:a16="http://schemas.microsoft.com/office/drawing/2014/main" id="{CE547A6E-A10E-9B94-4753-C813CF42FA35}"/>
              </a:ext>
            </a:extLst>
          </p:cNvPr>
          <p:cNvSpPr>
            <a:spLocks noGrp="1" noChangeArrowheads="1"/>
          </p:cNvSpPr>
          <p:nvPr>
            <p:ph type="title"/>
          </p:nvPr>
        </p:nvSpPr>
        <p:spPr>
          <a:xfrm>
            <a:off x="1524000" y="0"/>
            <a:ext cx="9144000" cy="685800"/>
          </a:xfrm>
        </p:spPr>
        <p:txBody>
          <a:bodyPr>
            <a:normAutofit fontScale="90000"/>
          </a:bodyPr>
          <a:lstStyle/>
          <a:p>
            <a:r>
              <a:rPr lang="it-IT" sz="2800" b="1" dirty="0">
                <a:latin typeface="Arial" pitchFamily="-99" charset="0"/>
                <a:ea typeface="ＭＳ Ｐゴシック" pitchFamily="-99" charset="-128"/>
                <a:cs typeface="ＭＳ Ｐゴシック" pitchFamily="-99" charset="-128"/>
              </a:rPr>
              <a:t>     </a:t>
            </a:r>
            <a:r>
              <a:rPr lang="it-IT" sz="2800" b="1" cap="all" dirty="0">
                <a:latin typeface="Arial" pitchFamily="-99" charset="0"/>
                <a:ea typeface="ＭＳ Ｐゴシック" pitchFamily="-99" charset="-128"/>
                <a:cs typeface="ＭＳ Ｐゴシック" pitchFamily="-99" charset="-128"/>
              </a:rPr>
              <a:t>Il punto d’avvio. Il problema del corpo nero</a:t>
            </a:r>
            <a:endParaRPr lang="it-IT" sz="2800" dirty="0">
              <a:latin typeface="Arial" pitchFamily="-99" charset="0"/>
              <a:ea typeface="ＭＳ Ｐゴシック" pitchFamily="-99" charset="-128"/>
              <a:cs typeface="ＭＳ Ｐゴシック" pitchFamily="-99" charset="-128"/>
            </a:endParaRPr>
          </a:p>
        </p:txBody>
      </p:sp>
      <p:sp>
        <p:nvSpPr>
          <p:cNvPr id="68612" name="Rectangle 1027">
            <a:extLst>
              <a:ext uri="{FF2B5EF4-FFF2-40B4-BE49-F238E27FC236}">
                <a16:creationId xmlns:a16="http://schemas.microsoft.com/office/drawing/2014/main" id="{AA9F17F1-F170-14F0-EA00-660CC9DDD8DA}"/>
              </a:ext>
            </a:extLst>
          </p:cNvPr>
          <p:cNvSpPr>
            <a:spLocks noGrp="1" noChangeArrowheads="1"/>
          </p:cNvSpPr>
          <p:nvPr>
            <p:ph type="body" idx="1"/>
          </p:nvPr>
        </p:nvSpPr>
        <p:spPr>
          <a:xfrm>
            <a:off x="263471" y="898902"/>
            <a:ext cx="11577234" cy="5457448"/>
          </a:xfrm>
        </p:spPr>
        <p:txBody>
          <a:bodyPr/>
          <a:lstStyle/>
          <a:p>
            <a:pPr>
              <a:buFont typeface="Arial" pitchFamily="-99" charset="0"/>
              <a:buNone/>
            </a:pPr>
            <a:r>
              <a:rPr lang="it-IT" sz="2300" dirty="0">
                <a:latin typeface="Arial" pitchFamily="-99" charset="0"/>
                <a:ea typeface="ＭＳ Ｐゴシック" pitchFamily="-99" charset="-128"/>
                <a:cs typeface="ＭＳ Ｐゴシック" pitchFamily="-99" charset="-128"/>
              </a:rPr>
              <a:t>I</a:t>
            </a:r>
            <a:endParaRPr lang="it-IT" sz="2400" b="1" dirty="0">
              <a:latin typeface="Arial" pitchFamily="-99" charset="0"/>
              <a:ea typeface="ＭＳ Ｐゴシック" pitchFamily="-99" charset="-128"/>
              <a:cs typeface="ＭＳ Ｐゴシック" pitchFamily="-99" charset="-128"/>
            </a:endParaRPr>
          </a:p>
        </p:txBody>
      </p:sp>
      <p:sp>
        <p:nvSpPr>
          <p:cNvPr id="2" name="CasellaDiTesto 1">
            <a:extLst>
              <a:ext uri="{FF2B5EF4-FFF2-40B4-BE49-F238E27FC236}">
                <a16:creationId xmlns:a16="http://schemas.microsoft.com/office/drawing/2014/main" id="{B4D52AD9-FFCE-D14D-1A98-55A20865860B}"/>
              </a:ext>
            </a:extLst>
          </p:cNvPr>
          <p:cNvSpPr txBox="1"/>
          <p:nvPr/>
        </p:nvSpPr>
        <p:spPr>
          <a:xfrm>
            <a:off x="0" y="685800"/>
            <a:ext cx="12026685" cy="6861076"/>
          </a:xfrm>
          <a:prstGeom prst="rect">
            <a:avLst/>
          </a:prstGeom>
          <a:noFill/>
        </p:spPr>
        <p:txBody>
          <a:bodyPr wrap="square" rtlCol="0">
            <a:spAutoFit/>
          </a:bodyPr>
          <a:lstStyle/>
          <a:p>
            <a:pPr algn="just"/>
            <a:r>
              <a:rPr lang="it-IT" sz="2400" dirty="0">
                <a:latin typeface="Arial" panose="020B0604020202020204" pitchFamily="34" charset="0"/>
                <a:cs typeface="Arial" panose="020B0604020202020204" pitchFamily="34" charset="0"/>
              </a:rPr>
              <a:t>Nel suo celebre lavoro del 1900 Max Planck propose una legge per la radiazione di corpo nero differente da quella prevista dalla fisica classica. La sua ipotesi (che, per inciso, lo stesso Planck riteneva un mero artificio matematico) affermava che all'interno di un corpo nero la radiazione elettromagnetica poteva essere assorbita ed emessa solo in quantità discrete, dette quanti; un quanto consiste nella quantità di energia E=h c /</a:t>
            </a:r>
            <a:r>
              <a:rPr lang="it-IT" sz="2400" dirty="0" err="1">
                <a:latin typeface="Arial" panose="020B0604020202020204" pitchFamily="34" charset="0"/>
                <a:cs typeface="Arial" panose="020B0604020202020204" pitchFamily="34" charset="0"/>
              </a:rPr>
              <a:t>λ</a:t>
            </a:r>
            <a:r>
              <a:rPr lang="it-IT" sz="2400" dirty="0">
                <a:latin typeface="Arial" panose="020B0604020202020204" pitchFamily="34" charset="0"/>
                <a:cs typeface="Arial" panose="020B0604020202020204" pitchFamily="34" charset="0"/>
              </a:rPr>
              <a:t>, dove c = velocità della luce nel vuoto e h = costante di Planck = 6.6 x10</a:t>
            </a:r>
            <a:r>
              <a:rPr lang="it-IT" sz="2400" baseline="30000" dirty="0">
                <a:latin typeface="Arial" panose="020B0604020202020204" pitchFamily="34" charset="0"/>
                <a:cs typeface="Arial" panose="020B0604020202020204" pitchFamily="34" charset="0"/>
              </a:rPr>
              <a:t>-34</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J</a:t>
            </a:r>
            <a:r>
              <a:rPr lang="it-IT" sz="2400" dirty="0">
                <a:latin typeface="Arial" panose="020B0604020202020204" pitchFamily="34" charset="0"/>
                <a:cs typeface="Arial" panose="020B0604020202020204" pitchFamily="34" charset="0"/>
              </a:rPr>
              <a:t> s. Un quanto di “luce visibile” ha un contenuto energetico maggiore della luce infrarossa e minore della luce ultravioletta. In generale, per il quanto della radiazione elettromagnetica si usa il termine di fotone.</a:t>
            </a:r>
          </a:p>
          <a:p>
            <a:pPr algn="just"/>
            <a:r>
              <a:rPr lang="it-IT" sz="2400" dirty="0">
                <a:latin typeface="Arial" panose="020B0604020202020204" pitchFamily="34" charset="0"/>
                <a:cs typeface="Arial" panose="020B0604020202020204" pitchFamily="34" charset="0"/>
              </a:rPr>
              <a:t>Il nocciolo di questa scoperta consiste nel fatto </a:t>
            </a:r>
            <a:r>
              <a:rPr lang="it-IT" sz="2400" dirty="0"/>
              <a:t>che </a:t>
            </a:r>
            <a:r>
              <a:rPr lang="it-IT" sz="2400" i="1" dirty="0"/>
              <a:t>lo scambio di energia tra materia e radiazione,</a:t>
            </a:r>
            <a:r>
              <a:rPr lang="it-IT" sz="2400" dirty="0"/>
              <a:t> quindi tra gli atomi di un certo elemento chimico e la luce, avviene </a:t>
            </a:r>
            <a:r>
              <a:rPr lang="it-IT" sz="2400" i="1" dirty="0"/>
              <a:t>solo a tappe discrete</a:t>
            </a:r>
            <a:r>
              <a:rPr lang="it-IT" sz="2400" dirty="0"/>
              <a:t>, non continue. Dunque secondo una scala di valori a intervalli dati: </a:t>
            </a:r>
            <a:r>
              <a:rPr lang="it-IT" sz="2400" i="1" u="sng" dirty="0"/>
              <a:t>la costante h</a:t>
            </a:r>
            <a:r>
              <a:rPr lang="it-IT" sz="2400" dirty="0"/>
              <a:t> di Planck esprime, esattamente, il valore minimo, e universale, di questa scala, l’intervallo minimo, che non è infinitesimale, ma di una certa misura sempre uguale, della composizione dell’energia: </a:t>
            </a:r>
            <a:r>
              <a:rPr lang="it-IT" sz="2400" i="1" dirty="0"/>
              <a:t>l’atomo energetico</a:t>
            </a:r>
            <a:r>
              <a:rPr lang="it-IT" sz="2400" dirty="0"/>
              <a:t>, in qualche modo, quello che egli stesso chiamerà “quanto d’azione”.</a:t>
            </a:r>
          </a:p>
          <a:p>
            <a:r>
              <a:rPr lang="it-IT" dirty="0"/>
              <a:t> </a:t>
            </a:r>
          </a:p>
          <a:p>
            <a:pPr algn="just"/>
            <a:r>
              <a:rPr lang="it-IT"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71474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numero diapositiva 3"/>
          <p:cNvSpPr>
            <a:spLocks noGrp="1"/>
          </p:cNvSpPr>
          <p:nvPr>
            <p:ph type="sldNum" sz="quarter" idx="12"/>
          </p:nvPr>
        </p:nvSpPr>
        <p:spPr bwMode="auto">
          <a:noFill/>
          <a:ln>
            <a:miter lim="800000"/>
            <a:headEnd/>
            <a:tailEnd/>
          </a:ln>
        </p:spPr>
        <p:txBody>
          <a:bodyPr/>
          <a:lstStyle/>
          <a:p>
            <a:fld id="{6CB16172-381A-7243-959A-24A0A531E980}" type="slidenum">
              <a:rPr lang="it-IT">
                <a:latin typeface="Arial" pitchFamily="-99" charset="0"/>
                <a:ea typeface="ＭＳ Ｐゴシック" pitchFamily="-99" charset="-128"/>
                <a:cs typeface="ＭＳ Ｐゴシック" pitchFamily="-99" charset="-128"/>
              </a:rPr>
              <a:pPr/>
              <a:t>30</a:t>
            </a:fld>
            <a:endParaRPr lang="it-IT">
              <a:latin typeface="Arial" pitchFamily="-99" charset="0"/>
              <a:ea typeface="ＭＳ Ｐゴシック" pitchFamily="-99" charset="-128"/>
              <a:cs typeface="ＭＳ Ｐゴシック" pitchFamily="-99" charset="-128"/>
            </a:endParaRPr>
          </a:p>
        </p:txBody>
      </p:sp>
      <p:sp>
        <p:nvSpPr>
          <p:cNvPr id="30723" name="Rectangle 2"/>
          <p:cNvSpPr>
            <a:spLocks noChangeArrowheads="1"/>
          </p:cNvSpPr>
          <p:nvPr/>
        </p:nvSpPr>
        <p:spPr bwMode="auto">
          <a:xfrm>
            <a:off x="1524000" y="136526"/>
            <a:ext cx="9144000" cy="6721475"/>
          </a:xfrm>
          <a:prstGeom prst="rect">
            <a:avLst/>
          </a:prstGeom>
          <a:solidFill>
            <a:srgbClr val="FFFFCC">
              <a:alpha val="29019"/>
            </a:srgbClr>
          </a:solidFill>
          <a:ln w="9525">
            <a:solidFill>
              <a:schemeClr val="tx1"/>
            </a:solidFill>
            <a:prstDash val="sysDot"/>
            <a:miter lim="800000"/>
            <a:headEnd/>
            <a:tailEnd/>
          </a:ln>
        </p:spPr>
        <p:txBody>
          <a:bodyPr wrap="none" anchor="ctr">
            <a:prstTxWarp prst="textNoShape">
              <a:avLst/>
            </a:prstTxWarp>
          </a:bodyPr>
          <a:lstStyle/>
          <a:p>
            <a:endParaRPr lang="it-IT"/>
          </a:p>
        </p:txBody>
      </p:sp>
      <p:sp>
        <p:nvSpPr>
          <p:cNvPr id="16387" name="Rectangle 3"/>
          <p:cNvSpPr>
            <a:spLocks noChangeArrowheads="1"/>
          </p:cNvSpPr>
          <p:nvPr/>
        </p:nvSpPr>
        <p:spPr bwMode="auto">
          <a:xfrm>
            <a:off x="2135189" y="266700"/>
            <a:ext cx="7926387" cy="3262432"/>
          </a:xfrm>
          <a:prstGeom prst="rect">
            <a:avLst/>
          </a:prstGeom>
          <a:noFill/>
          <a:ln w="9525">
            <a:noFill/>
            <a:prstDash val="sysDot"/>
            <a:miter lim="800000"/>
            <a:headEnd/>
            <a:tailEnd/>
          </a:ln>
          <a:effectLst/>
        </p:spPr>
        <p:txBody>
          <a:bodyPr>
            <a:prstTxWarp prst="textNoShape">
              <a:avLst/>
            </a:prstTxWarp>
            <a:spAutoFit/>
          </a:bodyPr>
          <a:lstStyle/>
          <a:p>
            <a:pPr algn="ctr">
              <a:defRPr/>
            </a:pPr>
            <a:r>
              <a:rPr lang="it-IT" sz="5400" b="1" dirty="0" err="1">
                <a:solidFill>
                  <a:srgbClr val="FF3300"/>
                </a:solidFill>
                <a:effectLst>
                  <a:outerShdw blurRad="38100" dist="38100" dir="2700000" algn="tl">
                    <a:srgbClr val="DDDDDD"/>
                  </a:outerShdw>
                </a:effectLst>
                <a:latin typeface="Verdana" pitchFamily="-1" charset="0"/>
                <a:ea typeface="ＭＳ Ｐゴシック" pitchFamily="-1" charset="-128"/>
                <a:cs typeface="ＭＳ Ｐゴシック" pitchFamily="-1" charset="-128"/>
              </a:rPr>
              <a:t>3</a:t>
            </a:r>
            <a:endParaRPr lang="it-IT" sz="5400" b="1" dirty="0">
              <a:solidFill>
                <a:srgbClr val="FF3300"/>
              </a:solidFill>
              <a:effectLst>
                <a:outerShdw blurRad="38100" dist="38100" dir="2700000" algn="tl">
                  <a:srgbClr val="DDDDDD"/>
                </a:outerShdw>
              </a:effectLst>
              <a:latin typeface="Verdana" pitchFamily="-1" charset="0"/>
              <a:ea typeface="ＭＳ Ｐゴシック" pitchFamily="-1" charset="-128"/>
              <a:cs typeface="ＭＳ Ｐゴシック" pitchFamily="-1" charset="-128"/>
            </a:endParaRPr>
          </a:p>
          <a:p>
            <a:pPr algn="ctr">
              <a:defRPr/>
            </a:pPr>
            <a:endParaRPr lang="it-IT" sz="4200" b="1" dirty="0">
              <a:effectLst>
                <a:outerShdw blurRad="38100" dist="38100" dir="2700000" algn="tl">
                  <a:srgbClr val="DDDDDD"/>
                </a:outerShdw>
              </a:effectLst>
              <a:latin typeface="Tahoma" pitchFamily="-1" charset="0"/>
              <a:ea typeface="ＭＳ Ｐゴシック" pitchFamily="-1" charset="-128"/>
              <a:cs typeface="ＭＳ Ｐゴシック" pitchFamily="-1" charset="-128"/>
            </a:endParaRPr>
          </a:p>
          <a:p>
            <a:pPr algn="ctr">
              <a:defRPr/>
            </a:pPr>
            <a:r>
              <a:rPr lang="it-IT" dirty="0" err="1">
                <a:latin typeface="Arial" pitchFamily="-1" charset="0"/>
                <a:ea typeface="ＭＳ Ｐゴシック" pitchFamily="-1" charset="-128"/>
                <a:cs typeface="ＭＳ Ｐゴシック" pitchFamily="-1" charset="-128"/>
              </a:rPr>
              <a:t>  </a:t>
            </a:r>
            <a:r>
              <a:rPr lang="it-IT" sz="3600" b="1" dirty="0" err="1">
                <a:latin typeface="Arial" pitchFamily="-1" charset="0"/>
                <a:ea typeface="ＭＳ Ｐゴシック" pitchFamily="-1" charset="-128"/>
                <a:cs typeface="ＭＳ Ｐゴシック" pitchFamily="-1" charset="-128"/>
              </a:rPr>
              <a:t>IL</a:t>
            </a:r>
            <a:r>
              <a:rPr lang="it-IT" sz="3600" b="1" dirty="0">
                <a:latin typeface="Arial" pitchFamily="-1" charset="0"/>
                <a:ea typeface="ＭＳ Ｐゴシック" pitchFamily="-1" charset="-128"/>
                <a:cs typeface="ＭＳ Ｐゴシック" pitchFamily="-1" charset="-128"/>
              </a:rPr>
              <a:t> DIBATTITO SUL CONCETTO </a:t>
            </a:r>
            <a:r>
              <a:rPr lang="it-IT" sz="3600" b="1" dirty="0" err="1">
                <a:latin typeface="Arial" pitchFamily="-1" charset="0"/>
                <a:ea typeface="ＭＳ Ｐゴシック" pitchFamily="-1" charset="-128"/>
                <a:cs typeface="ＭＳ Ｐゴシック" pitchFamily="-1" charset="-128"/>
              </a:rPr>
              <a:t>DI</a:t>
            </a:r>
            <a:endParaRPr lang="it-IT" sz="3600" b="1" dirty="0">
              <a:latin typeface="Arial" pitchFamily="-1" charset="0"/>
              <a:ea typeface="ＭＳ Ｐゴシック" pitchFamily="-1" charset="-128"/>
              <a:cs typeface="ＭＳ Ｐゴシック" pitchFamily="-1" charset="-128"/>
            </a:endParaRPr>
          </a:p>
          <a:p>
            <a:pPr algn="ctr">
              <a:defRPr/>
            </a:pPr>
            <a:r>
              <a:rPr lang="it-IT" sz="3600" b="1" dirty="0">
                <a:effectLst>
                  <a:outerShdw blurRad="38100" dist="38100" dir="2700000" algn="tl">
                    <a:srgbClr val="DDDDDD"/>
                  </a:outerShdw>
                </a:effectLst>
                <a:latin typeface="Arial" pitchFamily="-1" charset="0"/>
                <a:ea typeface="ＭＳ Ｐゴシック" pitchFamily="-1" charset="-128"/>
                <a:cs typeface="ＭＳ Ｐゴシック" pitchFamily="-1" charset="-128"/>
              </a:rPr>
              <a:t>REALTÀ FISICA</a:t>
            </a:r>
            <a:endParaRPr lang="it-IT" sz="3600" b="1" dirty="0">
              <a:effectLst>
                <a:outerShdw blurRad="38100" dist="38100" dir="2700000" algn="tl">
                  <a:srgbClr val="DDDDDD"/>
                </a:outerShdw>
              </a:effectLst>
              <a:latin typeface="Tahoma" pitchFamily="-1" charset="0"/>
              <a:ea typeface="ＭＳ Ｐゴシック" pitchFamily="-1" charset="-128"/>
              <a:cs typeface="ＭＳ Ｐゴシック" pitchFamily="-1" charset="-128"/>
            </a:endParaRPr>
          </a:p>
          <a:p>
            <a:pPr algn="ctr">
              <a:defRPr/>
            </a:pPr>
            <a:endParaRPr lang="it-IT" sz="3800" b="1" dirty="0">
              <a:effectLst>
                <a:outerShdw blurRad="38100" dist="38100" dir="2700000" algn="tl">
                  <a:srgbClr val="DDDDDD"/>
                </a:outerShdw>
              </a:effectLst>
              <a:latin typeface="Tahoma" pitchFamily="-1" charset="0"/>
              <a:ea typeface="ＭＳ Ｐゴシック" pitchFamily="-1" charset="-128"/>
              <a:cs typeface="ＭＳ Ｐゴシック" pitchFamily="-1" charset="-128"/>
            </a:endParaRPr>
          </a:p>
        </p:txBody>
      </p:sp>
      <p:pic>
        <p:nvPicPr>
          <p:cNvPr id="6" name="Immagine 5" descr="images-2.jpeg"/>
          <p:cNvPicPr>
            <a:picLocks noChangeAspect="1"/>
          </p:cNvPicPr>
          <p:nvPr/>
        </p:nvPicPr>
        <p:blipFill>
          <a:blip r:embed="rId3"/>
          <a:srcRect/>
          <a:stretch>
            <a:fillRect/>
          </a:stretch>
        </p:blipFill>
        <p:spPr bwMode="auto">
          <a:xfrm>
            <a:off x="3068975" y="3266979"/>
            <a:ext cx="6086475" cy="28575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548.jpg"/>
          <p:cNvPicPr>
            <a:picLocks noChangeAspect="1"/>
          </p:cNvPicPr>
          <p:nvPr/>
        </p:nvPicPr>
        <p:blipFill>
          <a:blip r:embed="rId2"/>
          <a:stretch>
            <a:fillRect/>
          </a:stretch>
        </p:blipFill>
        <p:spPr>
          <a:xfrm>
            <a:off x="1219200" y="1"/>
            <a:ext cx="9448800" cy="696436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Immagine 3" descr="images-2.jpeg"/>
          <p:cNvPicPr>
            <a:picLocks noChangeAspect="1"/>
          </p:cNvPicPr>
          <p:nvPr/>
        </p:nvPicPr>
        <p:blipFill>
          <a:blip r:embed="rId2"/>
          <a:srcRect/>
          <a:stretch>
            <a:fillRect/>
          </a:stretch>
        </p:blipFill>
        <p:spPr bwMode="auto">
          <a:xfrm>
            <a:off x="3076576" y="1457325"/>
            <a:ext cx="6086475" cy="2857500"/>
          </a:xfrm>
          <a:prstGeom prst="rect">
            <a:avLst/>
          </a:prstGeom>
          <a:noFill/>
          <a:ln w="9525">
            <a:noFill/>
            <a:miter lim="800000"/>
            <a:headEnd/>
            <a:tailEnd/>
          </a:ln>
        </p:spPr>
      </p:pic>
    </p:spTree>
    <p:extLst>
      <p:ext uri="{BB962C8B-B14F-4D97-AF65-F5344CB8AC3E}">
        <p14:creationId xmlns:p14="http://schemas.microsoft.com/office/powerpoint/2010/main" val="2616907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0AB8-4E8C-B933-279B-DF43162E3D20}"/>
            </a:ext>
          </a:extLst>
        </p:cNvPr>
        <p:cNvGrpSpPr/>
        <p:nvPr/>
      </p:nvGrpSpPr>
      <p:grpSpPr>
        <a:xfrm>
          <a:off x="0" y="0"/>
          <a:ext cx="0" cy="0"/>
          <a:chOff x="0" y="0"/>
          <a:chExt cx="0" cy="0"/>
        </a:xfrm>
      </p:grpSpPr>
      <p:sp>
        <p:nvSpPr>
          <p:cNvPr id="180226" name="Segnaposto numero diapositiva 5">
            <a:extLst>
              <a:ext uri="{FF2B5EF4-FFF2-40B4-BE49-F238E27FC236}">
                <a16:creationId xmlns:a16="http://schemas.microsoft.com/office/drawing/2014/main" id="{6DB49521-C14D-8638-7BB4-E62B7FD55C93}"/>
              </a:ext>
            </a:extLst>
          </p:cNvPr>
          <p:cNvSpPr>
            <a:spLocks noGrp="1"/>
          </p:cNvSpPr>
          <p:nvPr>
            <p:ph type="sldNum" sz="quarter" idx="12"/>
          </p:nvPr>
        </p:nvSpPr>
        <p:spPr bwMode="auto">
          <a:noFill/>
          <a:ln>
            <a:miter lim="800000"/>
            <a:headEnd/>
            <a:tailEnd/>
          </a:ln>
        </p:spPr>
        <p:txBody>
          <a:bodyPr/>
          <a:lstStyle/>
          <a:p>
            <a:fld id="{CF8243CE-7B4C-A847-A528-C28095886A3F}" type="slidenum">
              <a:rPr lang="it-IT">
                <a:latin typeface="Arial" pitchFamily="-99" charset="0"/>
                <a:ea typeface="ＭＳ Ｐゴシック" pitchFamily="-99" charset="-128"/>
                <a:cs typeface="ＭＳ Ｐゴシック" pitchFamily="-99" charset="-128"/>
              </a:rPr>
              <a:pPr/>
              <a:t>33</a:t>
            </a:fld>
            <a:endParaRPr lang="it-IT">
              <a:latin typeface="Arial" pitchFamily="-99" charset="0"/>
              <a:ea typeface="ＭＳ Ｐゴシック" pitchFamily="-99" charset="-128"/>
              <a:cs typeface="ＭＳ Ｐゴシック" pitchFamily="-99" charset="-128"/>
            </a:endParaRPr>
          </a:p>
        </p:txBody>
      </p:sp>
      <p:sp>
        <p:nvSpPr>
          <p:cNvPr id="180227" name="Rectangle 1026">
            <a:extLst>
              <a:ext uri="{FF2B5EF4-FFF2-40B4-BE49-F238E27FC236}">
                <a16:creationId xmlns:a16="http://schemas.microsoft.com/office/drawing/2014/main" id="{06868E49-06D9-69BE-E527-85E767FA4BB8}"/>
              </a:ext>
            </a:extLst>
          </p:cNvPr>
          <p:cNvSpPr>
            <a:spLocks noGrp="1" noChangeArrowheads="1"/>
          </p:cNvSpPr>
          <p:nvPr>
            <p:ph type="title"/>
          </p:nvPr>
        </p:nvSpPr>
        <p:spPr>
          <a:xfrm>
            <a:off x="0" y="76200"/>
            <a:ext cx="12078586" cy="558800"/>
          </a:xfrm>
        </p:spPr>
        <p:txBody>
          <a:bodyPr>
            <a:normAutofit/>
          </a:bodyPr>
          <a:lstStyle/>
          <a:p>
            <a:pPr algn="ctr" eaLnBrk="1" hangingPunct="1"/>
            <a:r>
              <a:rPr lang="it-IT" sz="2400" b="1" cap="all" dirty="0">
                <a:latin typeface="Arial" pitchFamily="-99" charset="0"/>
                <a:ea typeface="ＭＳ Ｐゴシック" pitchFamily="-99" charset="-128"/>
                <a:cs typeface="ＭＳ Ｐゴシック" pitchFamily="-99" charset="-128"/>
              </a:rPr>
              <a:t>LA DEFINIZIONE DI </a:t>
            </a:r>
            <a:r>
              <a:rPr lang="it-IT" sz="2400" b="1" cap="all" dirty="0" err="1">
                <a:latin typeface="Arial" pitchFamily="-99" charset="0"/>
                <a:ea typeface="ＭＳ Ｐゴシック" pitchFamily="-99" charset="-128"/>
                <a:cs typeface="ＭＳ Ｐゴシック" pitchFamily="-99" charset="-128"/>
              </a:rPr>
              <a:t>REALTà</a:t>
            </a:r>
            <a:r>
              <a:rPr lang="it-IT" sz="2400" b="1" cap="all" dirty="0">
                <a:latin typeface="Arial" pitchFamily="-99" charset="0"/>
                <a:ea typeface="ＭＳ Ｐゴシック" pitchFamily="-99" charset="-128"/>
                <a:cs typeface="ＭＳ Ｐゴシック" pitchFamily="-99" charset="-128"/>
              </a:rPr>
              <a:t> FISICA ALLA BASE DEL PARADOSSO EPR</a:t>
            </a:r>
          </a:p>
        </p:txBody>
      </p:sp>
      <p:sp>
        <p:nvSpPr>
          <p:cNvPr id="180228" name="Rectangle 1027">
            <a:extLst>
              <a:ext uri="{FF2B5EF4-FFF2-40B4-BE49-F238E27FC236}">
                <a16:creationId xmlns:a16="http://schemas.microsoft.com/office/drawing/2014/main" id="{E67D5146-BFA4-4143-D055-97011DC5AB20}"/>
              </a:ext>
            </a:extLst>
          </p:cNvPr>
          <p:cNvSpPr>
            <a:spLocks noGrp="1" noChangeArrowheads="1"/>
          </p:cNvSpPr>
          <p:nvPr>
            <p:ph type="body" idx="1"/>
          </p:nvPr>
        </p:nvSpPr>
        <p:spPr>
          <a:xfrm>
            <a:off x="946298" y="798513"/>
            <a:ext cx="10407502" cy="5922962"/>
          </a:xfrm>
        </p:spPr>
        <p:txBody>
          <a:bodyPr>
            <a:noAutofit/>
          </a:bodyPr>
          <a:lstStyle/>
          <a:p>
            <a:pPr marL="0" indent="0" algn="just">
              <a:buNone/>
            </a:pPr>
            <a:r>
              <a:rPr lang="it-IT" sz="2400" dirty="0">
                <a:latin typeface="Arial" panose="020B0604020202020204" pitchFamily="34" charset="0"/>
                <a:cs typeface="Arial" panose="020B0604020202020204" pitchFamily="34" charset="0"/>
              </a:rPr>
              <a:t>Secondo Einstein, </a:t>
            </a:r>
            <a:r>
              <a:rPr lang="it-IT" sz="2400" dirty="0" err="1">
                <a:latin typeface="Arial" panose="020B0604020202020204" pitchFamily="34" charset="0"/>
                <a:cs typeface="Arial" panose="020B0604020202020204" pitchFamily="34" charset="0"/>
              </a:rPr>
              <a:t>Podolsky</a:t>
            </a:r>
            <a:r>
              <a:rPr lang="it-IT" sz="2400" dirty="0">
                <a:latin typeface="Arial" panose="020B0604020202020204" pitchFamily="34" charset="0"/>
                <a:cs typeface="Arial" panose="020B0604020202020204" pitchFamily="34" charset="0"/>
              </a:rPr>
              <a:t> e Rosen il mondo di cui parla la scienza va concepito come un complesso di entità localizzabili nello spazio-tempo dotate di proprietà che costituiscono la loro realtà fisica (ontologia delle proprietà).  Queste entità possono interagire localmente in senso relativistico, vale a dire attraverso interazioni che non si propaghino con velocità superiore a quella della luce. </a:t>
            </a:r>
          </a:p>
          <a:p>
            <a:pPr marL="0" indent="0" algn="just">
              <a:buNone/>
            </a:pPr>
            <a:r>
              <a:rPr lang="it-IT" sz="2400" dirty="0">
                <a:latin typeface="Arial" panose="020B0604020202020204" pitchFamily="34" charset="0"/>
                <a:ea typeface="ＭＳ Ｐゴシック" pitchFamily="-99" charset="-128"/>
                <a:cs typeface="Arial" panose="020B0604020202020204" pitchFamily="34" charset="0"/>
              </a:rPr>
              <a:t>Alla base del paradosso vi è la seguente definizione di «realtà fisica»:</a:t>
            </a:r>
          </a:p>
          <a:p>
            <a:pPr marL="0" indent="0" algn="just">
              <a:buNone/>
            </a:pPr>
            <a:r>
              <a:rPr lang="it-IT" sz="2400" dirty="0">
                <a:latin typeface="Arial" panose="020B0604020202020204" pitchFamily="34" charset="0"/>
                <a:cs typeface="Arial" panose="020B0604020202020204" pitchFamily="34" charset="0"/>
              </a:rPr>
              <a:t>“Se, senza turbare in alcun modo un sistema, si può prevedere con certezza il valore di una </a:t>
            </a:r>
            <a:r>
              <a:rPr lang="it-IT" sz="2400" i="1" dirty="0">
                <a:latin typeface="Arial" panose="020B0604020202020204" pitchFamily="34" charset="0"/>
                <a:cs typeface="Arial" panose="020B0604020202020204" pitchFamily="34" charset="0"/>
              </a:rPr>
              <a:t>quantità fisica</a:t>
            </a:r>
            <a:r>
              <a:rPr lang="it-IT" sz="2400" dirty="0">
                <a:latin typeface="Arial" panose="020B0604020202020204" pitchFamily="34" charset="0"/>
                <a:cs typeface="Arial" panose="020B0604020202020204" pitchFamily="34" charset="0"/>
              </a:rPr>
              <a:t>, allora esiste un elemento della </a:t>
            </a:r>
            <a:r>
              <a:rPr lang="it-IT" sz="2400" i="1" dirty="0">
                <a:latin typeface="Arial" panose="020B0604020202020204" pitchFamily="34" charset="0"/>
                <a:cs typeface="Arial" panose="020B0604020202020204" pitchFamily="34" charset="0"/>
              </a:rPr>
              <a:t>realtà fisica</a:t>
            </a:r>
            <a:r>
              <a:rPr lang="it-IT" sz="2400" dirty="0">
                <a:latin typeface="Arial" panose="020B0604020202020204" pitchFamily="34" charset="0"/>
                <a:cs typeface="Arial" panose="020B0604020202020204" pitchFamily="34" charset="0"/>
              </a:rPr>
              <a:t> che corrisponde a questa quantità fisica”. </a:t>
            </a:r>
          </a:p>
          <a:p>
            <a:pPr marL="0" indent="0" algn="just">
              <a:buNone/>
            </a:pPr>
            <a:r>
              <a:rPr lang="it-IT" sz="2400" dirty="0">
                <a:latin typeface="Arial" panose="020B0604020202020204" pitchFamily="34" charset="0"/>
                <a:cs typeface="Arial" panose="020B0604020202020204" pitchFamily="34" charset="0"/>
              </a:rPr>
              <a:t>In tal caso la meccanica quantistica risulta incompleta proprio perché non riesce a definire questo elemento. </a:t>
            </a:r>
          </a:p>
        </p:txBody>
      </p:sp>
    </p:spTree>
    <p:extLst>
      <p:ext uri="{BB962C8B-B14F-4D97-AF65-F5344CB8AC3E}">
        <p14:creationId xmlns:p14="http://schemas.microsoft.com/office/powerpoint/2010/main" val="1452199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10252-F3E9-C1AD-CC52-9A863E3C768B}"/>
            </a:ext>
          </a:extLst>
        </p:cNvPr>
        <p:cNvGrpSpPr/>
        <p:nvPr/>
      </p:nvGrpSpPr>
      <p:grpSpPr>
        <a:xfrm>
          <a:off x="0" y="0"/>
          <a:ext cx="0" cy="0"/>
          <a:chOff x="0" y="0"/>
          <a:chExt cx="0" cy="0"/>
        </a:xfrm>
      </p:grpSpPr>
      <p:sp>
        <p:nvSpPr>
          <p:cNvPr id="180226" name="Segnaposto numero diapositiva 5">
            <a:extLst>
              <a:ext uri="{FF2B5EF4-FFF2-40B4-BE49-F238E27FC236}">
                <a16:creationId xmlns:a16="http://schemas.microsoft.com/office/drawing/2014/main" id="{87FE85E2-9EDA-A40C-2DB7-A4327D83466C}"/>
              </a:ext>
            </a:extLst>
          </p:cNvPr>
          <p:cNvSpPr>
            <a:spLocks noGrp="1"/>
          </p:cNvSpPr>
          <p:nvPr>
            <p:ph type="sldNum" sz="quarter" idx="12"/>
          </p:nvPr>
        </p:nvSpPr>
        <p:spPr bwMode="auto">
          <a:noFill/>
          <a:ln>
            <a:miter lim="800000"/>
            <a:headEnd/>
            <a:tailEnd/>
          </a:ln>
        </p:spPr>
        <p:txBody>
          <a:bodyPr/>
          <a:lstStyle/>
          <a:p>
            <a:fld id="{CF8243CE-7B4C-A847-A528-C28095886A3F}" type="slidenum">
              <a:rPr lang="it-IT">
                <a:latin typeface="Arial" pitchFamily="-99" charset="0"/>
                <a:ea typeface="ＭＳ Ｐゴシック" pitchFamily="-99" charset="-128"/>
                <a:cs typeface="ＭＳ Ｐゴシック" pitchFamily="-99" charset="-128"/>
              </a:rPr>
              <a:pPr/>
              <a:t>34</a:t>
            </a:fld>
            <a:endParaRPr lang="it-IT">
              <a:latin typeface="Arial" pitchFamily="-99" charset="0"/>
              <a:ea typeface="ＭＳ Ｐゴシック" pitchFamily="-99" charset="-128"/>
              <a:cs typeface="ＭＳ Ｐゴシック" pitchFamily="-99" charset="-128"/>
            </a:endParaRPr>
          </a:p>
        </p:txBody>
      </p:sp>
      <p:sp>
        <p:nvSpPr>
          <p:cNvPr id="180227" name="Rectangle 1026">
            <a:extLst>
              <a:ext uri="{FF2B5EF4-FFF2-40B4-BE49-F238E27FC236}">
                <a16:creationId xmlns:a16="http://schemas.microsoft.com/office/drawing/2014/main" id="{07037E82-555C-DD69-AD5B-8978361E7DA3}"/>
              </a:ext>
            </a:extLst>
          </p:cNvPr>
          <p:cNvSpPr>
            <a:spLocks noGrp="1" noChangeArrowheads="1"/>
          </p:cNvSpPr>
          <p:nvPr>
            <p:ph type="title"/>
          </p:nvPr>
        </p:nvSpPr>
        <p:spPr>
          <a:xfrm>
            <a:off x="1524000" y="76200"/>
            <a:ext cx="9067800" cy="558800"/>
          </a:xfrm>
        </p:spPr>
        <p:txBody>
          <a:bodyPr>
            <a:normAutofit fontScale="90000"/>
          </a:bodyPr>
          <a:lstStyle/>
          <a:p>
            <a:pPr algn="ctr" eaLnBrk="1" hangingPunct="1"/>
            <a:r>
              <a:rPr lang="it-IT" sz="3600" b="1" dirty="0">
                <a:latin typeface="Arial" pitchFamily="-99" charset="0"/>
                <a:ea typeface="ＭＳ Ｐゴシック" pitchFamily="-99" charset="-128"/>
                <a:cs typeface="ＭＳ Ｐゴシック" pitchFamily="-99" charset="-128"/>
              </a:rPr>
              <a:t>IL PARADOSSO EPR</a:t>
            </a:r>
          </a:p>
        </p:txBody>
      </p:sp>
      <p:sp>
        <p:nvSpPr>
          <p:cNvPr id="180228" name="Rectangle 1027">
            <a:extLst>
              <a:ext uri="{FF2B5EF4-FFF2-40B4-BE49-F238E27FC236}">
                <a16:creationId xmlns:a16="http://schemas.microsoft.com/office/drawing/2014/main" id="{18DF4B77-ED20-59D9-3565-1836621673B1}"/>
              </a:ext>
            </a:extLst>
          </p:cNvPr>
          <p:cNvSpPr>
            <a:spLocks noGrp="1" noChangeArrowheads="1"/>
          </p:cNvSpPr>
          <p:nvPr>
            <p:ph type="body" idx="1"/>
          </p:nvPr>
        </p:nvSpPr>
        <p:spPr>
          <a:xfrm>
            <a:off x="1524000" y="798513"/>
            <a:ext cx="9067800" cy="5922962"/>
          </a:xfrm>
        </p:spPr>
        <p:txBody>
          <a:bodyPr>
            <a:noAutofit/>
          </a:bodyPr>
          <a:lstStyle/>
          <a:p>
            <a:pPr marL="0" indent="0" algn="just">
              <a:buNone/>
            </a:pPr>
            <a:r>
              <a:rPr lang="it-IT" sz="1900" dirty="0">
                <a:latin typeface="Arial" panose="020B0604020202020204" pitchFamily="34" charset="0"/>
                <a:ea typeface="ＭＳ Ｐゴシック" pitchFamily="-99" charset="-128"/>
                <a:cs typeface="Arial" panose="020B0604020202020204" pitchFamily="34" charset="0"/>
              </a:rPr>
              <a:t>In</a:t>
            </a:r>
            <a:r>
              <a:rPr lang="it-IT" sz="1900" dirty="0">
                <a:latin typeface="Arial" panose="020B0604020202020204" pitchFamily="34" charset="0"/>
                <a:cs typeface="Arial" panose="020B0604020202020204" pitchFamily="34" charset="0"/>
              </a:rPr>
              <a:t> forma semplificata, che non ne altera la sostanza, il paradosso EPR, formulato dai tre autori nel 1935, può essere descritto nel modo seguente. Supponiamo di avere una particella subatomica priva di rotazione, un pione neutro che, disintegrandosi, emette, oltre a un raggio </a:t>
            </a:r>
            <a:r>
              <a:rPr lang="it-IT" sz="1900" dirty="0" err="1">
                <a:latin typeface="Arial" panose="020B0604020202020204" pitchFamily="34" charset="0"/>
                <a:cs typeface="Arial" panose="020B0604020202020204" pitchFamily="34" charset="0"/>
              </a:rPr>
              <a:t>ɣ</a:t>
            </a:r>
            <a:r>
              <a:rPr lang="it-IT" sz="1900" dirty="0">
                <a:latin typeface="Arial" panose="020B0604020202020204" pitchFamily="34" charset="0"/>
                <a:cs typeface="Arial" panose="020B0604020202020204" pitchFamily="34" charset="0"/>
              </a:rPr>
              <a:t>, un elettrone e un positrone e immaginiamo che essi si allontanino fino a una distanza tale da escludere ogni possibile interazione reciproca. Queste due particelle figlie del pione ruotano e, in virtù della legge di conservazione del momento di rotazione, devono farlo in verso opposto l’una rispetto all’altra dal momento che la rotazione complessiva deve essere zero, essendo la particella madre a rotazione nulla. Prima di qualsiasi misurazione le loro rispettive rotazioni sono sintetizzate in due funzioni d’onda in cui coesistono entrambe le possibilità, rotazione in senso orario e rotazione in senso antiorario. Se però eseguiamo sull’elettrone una misura che dà come risultato una rotazione in senso orario, ne dobbiamo concludere necessariamente, senza effettuare alcuna osservazione diretta, che il positrone ruota in senso antiorario. Ovviamente vale anche l’inverso: possiamo effettuare la misura sul positrone e stabilire simultaneamente, senza alcuna osservazione, il tipo di rotazione dell’elettrone. </a:t>
            </a:r>
          </a:p>
          <a:p>
            <a:pPr marL="0" indent="0" algn="just">
              <a:buNone/>
            </a:pPr>
            <a:r>
              <a:rPr lang="it-IT" sz="1900" dirty="0">
                <a:latin typeface="Arial" panose="020B0604020202020204" pitchFamily="34" charset="0"/>
                <a:cs typeface="Arial" panose="020B0604020202020204" pitchFamily="34" charset="0"/>
              </a:rPr>
              <a:t>Questa precisazione, per quanto banale possa apparire, è invece importante, perché costituisce un ulteriore argomento a sostegno dell’insussistenza di una relazione di causalità, nella quale l’ordine di successione degli eventi e delle osservazioni costituisce un aspetto imprescindibile. </a:t>
            </a:r>
            <a:endParaRPr lang="it-IT" sz="1900" dirty="0">
              <a:latin typeface="Arial" panose="020B0604020202020204" pitchFamily="34" charset="0"/>
              <a:ea typeface="ＭＳ Ｐゴシック" pitchFamily="-99" charset="-128"/>
              <a:cs typeface="Arial" panose="020B0604020202020204" pitchFamily="34" charset="0"/>
            </a:endParaRPr>
          </a:p>
        </p:txBody>
      </p:sp>
    </p:spTree>
    <p:extLst>
      <p:ext uri="{BB962C8B-B14F-4D97-AF65-F5344CB8AC3E}">
        <p14:creationId xmlns:p14="http://schemas.microsoft.com/office/powerpoint/2010/main" val="2371563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0F29-79B0-B34F-D962-48054DE5A1E7}"/>
            </a:ext>
          </a:extLst>
        </p:cNvPr>
        <p:cNvGrpSpPr/>
        <p:nvPr/>
      </p:nvGrpSpPr>
      <p:grpSpPr>
        <a:xfrm>
          <a:off x="0" y="0"/>
          <a:ext cx="0" cy="0"/>
          <a:chOff x="0" y="0"/>
          <a:chExt cx="0" cy="0"/>
        </a:xfrm>
      </p:grpSpPr>
      <p:sp>
        <p:nvSpPr>
          <p:cNvPr id="180226" name="Segnaposto numero diapositiva 5">
            <a:extLst>
              <a:ext uri="{FF2B5EF4-FFF2-40B4-BE49-F238E27FC236}">
                <a16:creationId xmlns:a16="http://schemas.microsoft.com/office/drawing/2014/main" id="{A000DF18-3A3E-1F37-DEE5-44C9851A2F34}"/>
              </a:ext>
            </a:extLst>
          </p:cNvPr>
          <p:cNvSpPr>
            <a:spLocks noGrp="1"/>
          </p:cNvSpPr>
          <p:nvPr>
            <p:ph type="sldNum" sz="quarter" idx="12"/>
          </p:nvPr>
        </p:nvSpPr>
        <p:spPr bwMode="auto">
          <a:noFill/>
          <a:ln>
            <a:miter lim="800000"/>
            <a:headEnd/>
            <a:tailEnd/>
          </a:ln>
        </p:spPr>
        <p:txBody>
          <a:bodyPr/>
          <a:lstStyle/>
          <a:p>
            <a:fld id="{CF8243CE-7B4C-A847-A528-C28095886A3F}" type="slidenum">
              <a:rPr lang="it-IT">
                <a:latin typeface="Arial" pitchFamily="-99" charset="0"/>
                <a:ea typeface="ＭＳ Ｐゴシック" pitchFamily="-99" charset="-128"/>
                <a:cs typeface="ＭＳ Ｐゴシック" pitchFamily="-99" charset="-128"/>
              </a:rPr>
              <a:pPr/>
              <a:t>35</a:t>
            </a:fld>
            <a:endParaRPr lang="it-IT">
              <a:latin typeface="Arial" pitchFamily="-99" charset="0"/>
              <a:ea typeface="ＭＳ Ｐゴシック" pitchFamily="-99" charset="-128"/>
              <a:cs typeface="ＭＳ Ｐゴシック" pitchFamily="-99" charset="-128"/>
            </a:endParaRPr>
          </a:p>
        </p:txBody>
      </p:sp>
      <p:sp>
        <p:nvSpPr>
          <p:cNvPr id="180227" name="Rectangle 1026">
            <a:extLst>
              <a:ext uri="{FF2B5EF4-FFF2-40B4-BE49-F238E27FC236}">
                <a16:creationId xmlns:a16="http://schemas.microsoft.com/office/drawing/2014/main" id="{6C275F9C-E33E-1492-C3DC-D4223A1E064B}"/>
              </a:ext>
            </a:extLst>
          </p:cNvPr>
          <p:cNvSpPr>
            <a:spLocks noGrp="1" noChangeArrowheads="1"/>
          </p:cNvSpPr>
          <p:nvPr>
            <p:ph type="title"/>
          </p:nvPr>
        </p:nvSpPr>
        <p:spPr>
          <a:xfrm>
            <a:off x="1524000" y="76200"/>
            <a:ext cx="9067800" cy="558800"/>
          </a:xfrm>
        </p:spPr>
        <p:txBody>
          <a:bodyPr>
            <a:normAutofit fontScale="90000"/>
          </a:bodyPr>
          <a:lstStyle/>
          <a:p>
            <a:pPr algn="ctr" eaLnBrk="1" hangingPunct="1"/>
            <a:r>
              <a:rPr lang="it-IT" sz="3600" b="1" dirty="0">
                <a:latin typeface="Arial" pitchFamily="-99" charset="0"/>
                <a:ea typeface="ＭＳ Ｐゴシック" pitchFamily="-99" charset="-128"/>
                <a:cs typeface="ＭＳ Ｐゴシック" pitchFamily="-99" charset="-128"/>
              </a:rPr>
              <a:t>IL PARADOSSO EPR</a:t>
            </a:r>
          </a:p>
        </p:txBody>
      </p:sp>
      <p:sp>
        <p:nvSpPr>
          <p:cNvPr id="180228" name="Rectangle 1027">
            <a:extLst>
              <a:ext uri="{FF2B5EF4-FFF2-40B4-BE49-F238E27FC236}">
                <a16:creationId xmlns:a16="http://schemas.microsoft.com/office/drawing/2014/main" id="{CE2D6B73-12C7-D2FA-A9B7-83D2B5F770E6}"/>
              </a:ext>
            </a:extLst>
          </p:cNvPr>
          <p:cNvSpPr>
            <a:spLocks noGrp="1" noChangeArrowheads="1"/>
          </p:cNvSpPr>
          <p:nvPr>
            <p:ph type="body" idx="1"/>
          </p:nvPr>
        </p:nvSpPr>
        <p:spPr>
          <a:xfrm>
            <a:off x="147084" y="798513"/>
            <a:ext cx="11897831" cy="5922962"/>
          </a:xfrm>
        </p:spPr>
        <p:txBody>
          <a:bodyPr>
            <a:noAutofit/>
          </a:bodyPr>
          <a:lstStyle/>
          <a:p>
            <a:pPr algn="just">
              <a:buFont typeface="Arial" pitchFamily="-99" charset="0"/>
              <a:buNone/>
            </a:pPr>
            <a:r>
              <a:rPr lang="it-IT" sz="2600" dirty="0">
                <a:latin typeface="Arial" panose="020B0604020202020204" pitchFamily="34" charset="0"/>
                <a:ea typeface="ＭＳ Ｐゴシック" pitchFamily="-99" charset="-128"/>
                <a:cs typeface="Arial" panose="020B0604020202020204" pitchFamily="34" charset="0"/>
              </a:rPr>
              <a:t>L’esperimento mentale di Einstein-</a:t>
            </a:r>
            <a:r>
              <a:rPr lang="it-IT" sz="2600" dirty="0" err="1">
                <a:latin typeface="Arial" panose="020B0604020202020204" pitchFamily="34" charset="0"/>
                <a:ea typeface="ＭＳ Ｐゴシック" pitchFamily="-99" charset="-128"/>
                <a:cs typeface="Arial" panose="020B0604020202020204" pitchFamily="34" charset="0"/>
              </a:rPr>
              <a:t>Podolsky</a:t>
            </a:r>
            <a:r>
              <a:rPr lang="it-IT" sz="2600" dirty="0">
                <a:latin typeface="Arial" panose="020B0604020202020204" pitchFamily="34" charset="0"/>
                <a:ea typeface="ＭＳ Ｐゴシック" pitchFamily="-99" charset="-128"/>
                <a:cs typeface="Arial" panose="020B0604020202020204" pitchFamily="34" charset="0"/>
              </a:rPr>
              <a:t>-Rosen lasciava pertanto aperte solo due possibilità:</a:t>
            </a:r>
          </a:p>
          <a:p>
            <a:pPr algn="just">
              <a:buFont typeface="Wingdings" pitchFamily="2" charset="2"/>
              <a:buChar char="§"/>
            </a:pPr>
            <a:r>
              <a:rPr lang="it-IT" sz="2600" dirty="0">
                <a:latin typeface="Arial" panose="020B0604020202020204" pitchFamily="34" charset="0"/>
                <a:ea typeface="ＭＳ Ｐゴシック" pitchFamily="-99" charset="-128"/>
                <a:cs typeface="Arial" panose="020B0604020202020204" pitchFamily="34" charset="0"/>
              </a:rPr>
              <a:t> o esistono proprietà fisiche nascoste che eludono la descrizione della realtà fisica fornita dalla meccanica quantistica, basata sul presupposto di realtà assunto dai tre autori</a:t>
            </a:r>
            <a:r>
              <a:rPr lang="it-IT" sz="2600" dirty="0">
                <a:latin typeface="Arial" panose="020B0604020202020204" pitchFamily="34" charset="0"/>
                <a:cs typeface="Arial" panose="020B0604020202020204" pitchFamily="34" charset="0"/>
              </a:rPr>
              <a:t>;</a:t>
            </a:r>
          </a:p>
          <a:p>
            <a:pPr algn="just">
              <a:buFont typeface="Wingdings" pitchFamily="2" charset="2"/>
              <a:buChar char="§"/>
            </a:pPr>
            <a:r>
              <a:rPr lang="it-IT" sz="2600" dirty="0">
                <a:latin typeface="Arial" panose="020B0604020202020204" pitchFamily="34" charset="0"/>
                <a:ea typeface="ＭＳ Ｐゴシック" pitchFamily="-99" charset="-128"/>
                <a:cs typeface="Arial" panose="020B0604020202020204" pitchFamily="34" charset="0"/>
              </a:rPr>
              <a:t>o si verificano </a:t>
            </a:r>
            <a:r>
              <a:rPr lang="it-IT" sz="2600" i="1" dirty="0">
                <a:latin typeface="Arial" panose="020B0604020202020204" pitchFamily="34" charset="0"/>
                <a:ea typeface="ＭＳ Ｐゴシック" pitchFamily="-99" charset="-128"/>
                <a:cs typeface="Arial" panose="020B0604020202020204" pitchFamily="34" charset="0"/>
              </a:rPr>
              <a:t>effetti non locali</a:t>
            </a:r>
            <a:r>
              <a:rPr lang="it-IT" sz="2600" dirty="0">
                <a:latin typeface="Arial" panose="020B0604020202020204" pitchFamily="34" charset="0"/>
                <a:ea typeface="ＭＳ Ｐゴシック" pitchFamily="-99" charset="-128"/>
                <a:cs typeface="Arial" panose="020B0604020202020204" pitchFamily="34" charset="0"/>
              </a:rPr>
              <a:t> che ci obbligano a rivedere radicalmente la nostra concezione dello spazio e del tempo.</a:t>
            </a:r>
          </a:p>
          <a:p>
            <a:pPr marL="0" indent="0" algn="just">
              <a:buNone/>
            </a:pPr>
            <a:endParaRPr lang="it-IT" sz="2600" dirty="0">
              <a:latin typeface="Arial" panose="020B0604020202020204" pitchFamily="34" charset="0"/>
              <a:ea typeface="ＭＳ Ｐゴシック" pitchFamily="-99" charset="-128"/>
              <a:cs typeface="Arial" panose="020B0604020202020204" pitchFamily="34" charset="0"/>
            </a:endParaRPr>
          </a:p>
          <a:p>
            <a:pPr marL="0" indent="0" algn="just">
              <a:buNone/>
            </a:pPr>
            <a:r>
              <a:rPr lang="it-IT" sz="2600" dirty="0">
                <a:latin typeface="Arial" pitchFamily="-99" charset="0"/>
                <a:ea typeface="ＭＳ Ｐゴシック" pitchFamily="-99" charset="-128"/>
                <a:cs typeface="ＭＳ Ｐゴシック" pitchFamily="-99" charset="-128"/>
              </a:rPr>
              <a:t>Einstein-</a:t>
            </a:r>
            <a:r>
              <a:rPr lang="it-IT" sz="2600" dirty="0" err="1">
                <a:latin typeface="Arial" pitchFamily="-99" charset="0"/>
                <a:ea typeface="ＭＳ Ｐゴシック" pitchFamily="-99" charset="-128"/>
                <a:cs typeface="ＭＳ Ｐゴシック" pitchFamily="-99" charset="-128"/>
              </a:rPr>
              <a:t>Podolsky</a:t>
            </a:r>
            <a:r>
              <a:rPr lang="it-IT" sz="2600" dirty="0">
                <a:latin typeface="Arial" pitchFamily="-99" charset="0"/>
                <a:ea typeface="ＭＳ Ｐゴシック" pitchFamily="-99" charset="-128"/>
                <a:cs typeface="ＭＳ Ｐゴシック" pitchFamily="-99" charset="-128"/>
              </a:rPr>
              <a:t>-Rosen ritenevano che tra queste due possibilità che il loro esperimento mentale lasciava aperte si dovesse optare, senza incertezza e in modo esplicito, per la prima. La seconda era infatti presso che inammissibile, dal punto di vista della concezione della </a:t>
            </a:r>
            <a:r>
              <a:rPr lang="it-IT" sz="2600" i="1" dirty="0">
                <a:latin typeface="Arial" pitchFamily="-99" charset="0"/>
                <a:ea typeface="ＭＳ Ｐゴシック" pitchFamily="-99" charset="-128"/>
                <a:cs typeface="ＭＳ Ｐゴシック" pitchFamily="-99" charset="-128"/>
              </a:rPr>
              <a:t>realtà fisica</a:t>
            </a:r>
            <a:r>
              <a:rPr lang="it-IT" sz="2600" dirty="0">
                <a:latin typeface="Arial" pitchFamily="-99" charset="0"/>
                <a:ea typeface="ＭＳ Ｐゴシック" pitchFamily="-99" charset="-128"/>
                <a:cs typeface="ＭＳ Ｐゴシック" pitchFamily="-99" charset="-128"/>
              </a:rPr>
              <a:t> alla quale gli autori </a:t>
            </a:r>
            <a:r>
              <a:rPr lang="it-IT" dirty="0">
                <a:latin typeface="Arial" pitchFamily="-99" charset="0"/>
                <a:ea typeface="ＭＳ Ｐゴシック" pitchFamily="-99" charset="-128"/>
                <a:cs typeface="ＭＳ Ｐゴシック" pitchFamily="-99" charset="-128"/>
              </a:rPr>
              <a:t>aderivano dichiaratamente.</a:t>
            </a:r>
            <a:endParaRPr lang="it-IT" dirty="0">
              <a:latin typeface="Arial" panose="020B0604020202020204" pitchFamily="34" charset="0"/>
              <a:ea typeface="ＭＳ Ｐゴシック" pitchFamily="-99" charset="-128"/>
              <a:cs typeface="Arial" panose="020B0604020202020204" pitchFamily="34" charset="0"/>
            </a:endParaRPr>
          </a:p>
        </p:txBody>
      </p:sp>
    </p:spTree>
    <p:extLst>
      <p:ext uri="{BB962C8B-B14F-4D97-AF65-F5344CB8AC3E}">
        <p14:creationId xmlns:p14="http://schemas.microsoft.com/office/powerpoint/2010/main" val="2359890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numero diapositiva 5"/>
          <p:cNvSpPr>
            <a:spLocks noGrp="1"/>
          </p:cNvSpPr>
          <p:nvPr>
            <p:ph type="sldNum" sz="quarter" idx="12"/>
          </p:nvPr>
        </p:nvSpPr>
        <p:spPr bwMode="auto">
          <a:noFill/>
          <a:ln>
            <a:miter lim="800000"/>
            <a:headEnd/>
            <a:tailEnd/>
          </a:ln>
        </p:spPr>
        <p:txBody>
          <a:bodyPr/>
          <a:lstStyle/>
          <a:p>
            <a:fld id="{B8391936-6AB2-FA49-92E3-4ABA4669F42D}" type="slidenum">
              <a:rPr lang="it-IT">
                <a:latin typeface="Arial" pitchFamily="-99" charset="0"/>
                <a:ea typeface="ＭＳ Ｐゴシック" pitchFamily="-99" charset="-128"/>
                <a:cs typeface="ＭＳ Ｐゴシック" pitchFamily="-99" charset="-128"/>
              </a:rPr>
              <a:pPr/>
              <a:t>36</a:t>
            </a:fld>
            <a:endParaRPr lang="it-IT">
              <a:latin typeface="Arial" pitchFamily="-99" charset="0"/>
              <a:ea typeface="ＭＳ Ｐゴシック" pitchFamily="-99" charset="-128"/>
              <a:cs typeface="ＭＳ Ｐゴシック" pitchFamily="-99" charset="-128"/>
            </a:endParaRPr>
          </a:p>
        </p:txBody>
      </p:sp>
      <p:sp>
        <p:nvSpPr>
          <p:cNvPr id="183299" name="Rectangle 1026"/>
          <p:cNvSpPr>
            <a:spLocks noGrp="1" noChangeArrowheads="1"/>
          </p:cNvSpPr>
          <p:nvPr>
            <p:ph type="title"/>
          </p:nvPr>
        </p:nvSpPr>
        <p:spPr>
          <a:xfrm>
            <a:off x="1524000" y="76200"/>
            <a:ext cx="9067800" cy="558800"/>
          </a:xfrm>
        </p:spPr>
        <p:txBody>
          <a:bodyPr>
            <a:normAutofit fontScale="90000"/>
          </a:bodyPr>
          <a:lstStyle/>
          <a:p>
            <a:pPr algn="ctr" eaLnBrk="1" hangingPunct="1"/>
            <a:r>
              <a:rPr lang="it-IT" sz="3600" b="1" dirty="0">
                <a:latin typeface="Arial" pitchFamily="-99" charset="0"/>
                <a:ea typeface="ＭＳ Ｐゴシック" pitchFamily="-99" charset="-128"/>
                <a:cs typeface="ＭＳ Ｐゴシック" pitchFamily="-99" charset="-128"/>
              </a:rPr>
              <a:t>IL PARADOSSO EPR</a:t>
            </a:r>
          </a:p>
        </p:txBody>
      </p:sp>
      <p:sp>
        <p:nvSpPr>
          <p:cNvPr id="183300" name="Rectangle 1027"/>
          <p:cNvSpPr>
            <a:spLocks noGrp="1" noChangeArrowheads="1"/>
          </p:cNvSpPr>
          <p:nvPr>
            <p:ph type="body" idx="1"/>
          </p:nvPr>
        </p:nvSpPr>
        <p:spPr>
          <a:xfrm>
            <a:off x="180753" y="798513"/>
            <a:ext cx="11717080" cy="5922962"/>
          </a:xfrm>
        </p:spPr>
        <p:txBody>
          <a:bodyPr>
            <a:normAutofit/>
          </a:bodyPr>
          <a:lstStyle/>
          <a:p>
            <a:pPr algn="just">
              <a:buFont typeface="Arial" pitchFamily="-99" charset="0"/>
              <a:buNone/>
            </a:pPr>
            <a:r>
              <a:rPr lang="it-IT" sz="2400" dirty="0">
                <a:latin typeface="Arial" pitchFamily="-99" charset="0"/>
                <a:ea typeface="ＭＳ Ｐゴシック" pitchFamily="-99" charset="-128"/>
                <a:cs typeface="ＭＳ Ｐゴシック" pitchFamily="-99" charset="-128"/>
              </a:rPr>
              <a:t>In effetti il paradosso EPR coglieva un tratto distintivo fondamentale della MQ. L’informazione sul sistema composto dalle due particelle dopo la loro separazione determina due informazioni parziali sulle loro componenti. Tuttavia queste informazioni parziali (chiamate anche </a:t>
            </a:r>
            <a:r>
              <a:rPr lang="it-IT" sz="2400" i="1" dirty="0">
                <a:latin typeface="Arial" pitchFamily="-99" charset="0"/>
                <a:ea typeface="ＭＳ Ｐゴシック" pitchFamily="-99" charset="-128"/>
                <a:cs typeface="ＭＳ Ｐゴシック" pitchFamily="-99" charset="-128"/>
              </a:rPr>
              <a:t>stati ridotti</a:t>
            </a:r>
            <a:r>
              <a:rPr lang="it-IT" sz="2400" dirty="0">
                <a:latin typeface="Arial" pitchFamily="-99" charset="0"/>
                <a:ea typeface="ＭＳ Ｐゴシック" pitchFamily="-99" charset="-128"/>
                <a:cs typeface="ＭＳ Ｐゴシック" pitchFamily="-99" charset="-128"/>
              </a:rPr>
              <a:t>) non sono rappresentabili da stati puri. Pertanto, prima delle misure effettuate su di esse, le due particelle </a:t>
            </a:r>
            <a:r>
              <a:rPr lang="it-IT" sz="2400" i="1" dirty="0">
                <a:latin typeface="Arial" pitchFamily="-99" charset="0"/>
                <a:ea typeface="ＭＳ Ｐゴシック" pitchFamily="-99" charset="-128"/>
                <a:cs typeface="ＭＳ Ｐゴシック" pitchFamily="-99" charset="-128"/>
              </a:rPr>
              <a:t>si comportano come due oggetti interscambiabili e indiscernibili fra loro</a:t>
            </a:r>
            <a:r>
              <a:rPr lang="it-IT" sz="2400" dirty="0">
                <a:latin typeface="Arial" pitchFamily="-99" charset="0"/>
                <a:ea typeface="ＭＳ Ｐゴシック" pitchFamily="-99" charset="-128"/>
                <a:cs typeface="ＭＳ Ｐゴシック" pitchFamily="-99" charset="-128"/>
              </a:rPr>
              <a:t>. Dall’equazione di </a:t>
            </a:r>
            <a:r>
              <a:rPr lang="it-IT" sz="2400" dirty="0" err="1">
                <a:latin typeface="Arial" pitchFamily="-99" charset="0"/>
                <a:ea typeface="ＭＳ Ｐゴシック" pitchFamily="-99" charset="-128"/>
                <a:cs typeface="ＭＳ Ｐゴシック" pitchFamily="-99" charset="-128"/>
              </a:rPr>
              <a:t>Schrödinger</a:t>
            </a:r>
            <a:r>
              <a:rPr lang="it-IT" sz="2400" dirty="0">
                <a:latin typeface="Arial" pitchFamily="-99" charset="0"/>
                <a:ea typeface="ＭＳ Ｐゴシック" pitchFamily="-99" charset="-128"/>
                <a:cs typeface="ＭＳ Ｐゴシック" pitchFamily="-99" charset="-128"/>
              </a:rPr>
              <a:t> si deduce pertanto che se due sistemi hanno interagito a un istante t = 0 e risultano poi separati, senza più alcuna interazione fra loro all’istante T &gt; 0, si può, misurando solo uno di essi, conoscere con certezza il valore di una stessa misura sull’altro, all’istante T. Due particelle “intricate”, si dirà poi, permettono una conoscenza istantanea del valore di una misura fatta sull’una grazie alla misura fatta sull’altra. Se la prima ha lo spin “up”, per dire, si è certi, che lo spin dell’altra è “down”, </a:t>
            </a:r>
            <a:r>
              <a:rPr lang="it-IT" sz="2400" i="1" dirty="0">
                <a:latin typeface="Arial" pitchFamily="-99" charset="0"/>
                <a:ea typeface="ＭＳ Ｐゴシック" pitchFamily="-99" charset="-128"/>
                <a:cs typeface="ＭＳ Ｐゴシック" pitchFamily="-99" charset="-128"/>
              </a:rPr>
              <a:t>se misurato. </a:t>
            </a:r>
            <a:r>
              <a:rPr lang="it-IT" sz="2400" dirty="0">
                <a:latin typeface="Arial" pitchFamily="-99" charset="0"/>
                <a:ea typeface="ＭＳ Ｐゴシック" pitchFamily="-99" charset="-128"/>
                <a:cs typeface="ＭＳ Ｐゴシック" pitchFamily="-99" charset="-128"/>
              </a:rPr>
              <a:t>Iterando lo stesso identico processo, si può ottenere spin “down” per la prima: allora la seconda avrà spin “up”.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Immagine 3" descr="images-1.jpeg"/>
          <p:cNvPicPr>
            <a:picLocks noChangeAspect="1"/>
          </p:cNvPicPr>
          <p:nvPr/>
        </p:nvPicPr>
        <p:blipFill>
          <a:blip r:embed="rId2"/>
          <a:srcRect/>
          <a:stretch>
            <a:fillRect/>
          </a:stretch>
        </p:blipFill>
        <p:spPr bwMode="auto">
          <a:xfrm>
            <a:off x="3190876" y="1411288"/>
            <a:ext cx="5554663" cy="28940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5"/>
          <p:cNvSpPr>
            <a:spLocks noGrp="1"/>
          </p:cNvSpPr>
          <p:nvPr>
            <p:ph type="sldNum" sz="quarter" idx="12"/>
          </p:nvPr>
        </p:nvSpPr>
        <p:spPr bwMode="auto">
          <a:noFill/>
          <a:ln>
            <a:miter lim="800000"/>
            <a:headEnd/>
            <a:tailEnd/>
          </a:ln>
        </p:spPr>
        <p:txBody>
          <a:bodyPr/>
          <a:lstStyle/>
          <a:p>
            <a:fld id="{7F7DE7AA-03E0-914C-B6B2-574D9AC0BF5F}" type="slidenum">
              <a:rPr lang="it-IT">
                <a:latin typeface="Arial" pitchFamily="-99" charset="0"/>
                <a:ea typeface="ＭＳ Ｐゴシック" pitchFamily="-99" charset="-128"/>
                <a:cs typeface="ＭＳ Ｐゴシック" pitchFamily="-99" charset="-128"/>
              </a:rPr>
              <a:pPr/>
              <a:t>38</a:t>
            </a:fld>
            <a:endParaRPr lang="it-IT">
              <a:latin typeface="Arial" pitchFamily="-99" charset="0"/>
              <a:ea typeface="ＭＳ Ｐゴシック" pitchFamily="-99" charset="-128"/>
              <a:cs typeface="ＭＳ Ｐゴシック" pitchFamily="-99" charset="-128"/>
            </a:endParaRPr>
          </a:p>
        </p:txBody>
      </p:sp>
      <p:sp>
        <p:nvSpPr>
          <p:cNvPr id="188419" name="Rectangle 1026"/>
          <p:cNvSpPr>
            <a:spLocks noGrp="1" noChangeArrowheads="1"/>
          </p:cNvSpPr>
          <p:nvPr>
            <p:ph type="title"/>
          </p:nvPr>
        </p:nvSpPr>
        <p:spPr>
          <a:xfrm>
            <a:off x="1524000" y="76200"/>
            <a:ext cx="9067800" cy="558800"/>
          </a:xfrm>
        </p:spPr>
        <p:txBody>
          <a:bodyPr>
            <a:normAutofit fontScale="90000"/>
          </a:bodyPr>
          <a:lstStyle/>
          <a:p>
            <a:pPr algn="ctr" eaLnBrk="1" hangingPunct="1"/>
            <a:r>
              <a:rPr lang="it-IT" sz="3600" b="1" dirty="0">
                <a:latin typeface="Arial" pitchFamily="-99" charset="0"/>
                <a:ea typeface="ＭＳ Ｐゴシック" pitchFamily="-99" charset="-128"/>
                <a:cs typeface="ＭＳ Ｐゴシック" pitchFamily="-99" charset="-128"/>
              </a:rPr>
              <a:t>IL PARADOSSO EPR</a:t>
            </a:r>
          </a:p>
        </p:txBody>
      </p:sp>
      <p:sp>
        <p:nvSpPr>
          <p:cNvPr id="188420" name="Rectangle 1027"/>
          <p:cNvSpPr>
            <a:spLocks noGrp="1" noChangeArrowheads="1"/>
          </p:cNvSpPr>
          <p:nvPr>
            <p:ph type="body" idx="1"/>
          </p:nvPr>
        </p:nvSpPr>
        <p:spPr>
          <a:xfrm>
            <a:off x="1524000" y="798513"/>
            <a:ext cx="9067800" cy="5922962"/>
          </a:xfrm>
        </p:spPr>
        <p:txBody>
          <a:bodyPr/>
          <a:lstStyle/>
          <a:p>
            <a:pPr algn="just">
              <a:buFont typeface="Arial" pitchFamily="-99" charset="0"/>
              <a:buNone/>
            </a:pPr>
            <a:r>
              <a:rPr lang="it-IT" sz="2300" dirty="0">
                <a:latin typeface="Arial" pitchFamily="-99" charset="0"/>
                <a:ea typeface="ＭＳ Ｐゴシック" pitchFamily="-99" charset="-128"/>
                <a:cs typeface="ＭＳ Ｐゴシック" pitchFamily="-99" charset="-128"/>
              </a:rPr>
              <a:t>In effetti i tre autori individuavano correttamente i tre possibili “colpevoli” della situazione paradossale che si veniva a determinare in seguito al loro esperimento ideale. Si tratta delle seguenti tre ipotesi di carattere generale:</a:t>
            </a:r>
          </a:p>
          <a:p>
            <a:pPr algn="just">
              <a:buFont typeface="Arial" pitchFamily="-99" charset="0"/>
              <a:buNone/>
            </a:pPr>
            <a:r>
              <a:rPr lang="it-IT" sz="2300" dirty="0" err="1">
                <a:latin typeface="Arial" pitchFamily="-99" charset="0"/>
                <a:ea typeface="ＭＳ Ｐゴシック" pitchFamily="-99" charset="-128"/>
                <a:cs typeface="ＭＳ Ｐゴシック" pitchFamily="-99" charset="-128"/>
              </a:rPr>
              <a:t> </a:t>
            </a:r>
            <a:endParaRPr lang="it-IT" sz="2300" dirty="0">
              <a:latin typeface="Arial" pitchFamily="-99" charset="0"/>
              <a:ea typeface="ＭＳ Ｐゴシック" pitchFamily="-99" charset="-128"/>
              <a:cs typeface="ＭＳ Ｐゴシック" pitchFamily="-99" charset="-128"/>
            </a:endParaRPr>
          </a:p>
          <a:p>
            <a:pPr algn="just"/>
            <a:r>
              <a:rPr lang="it-IT" sz="2300" dirty="0">
                <a:latin typeface="Arial" pitchFamily="-99" charset="0"/>
                <a:ea typeface="ＭＳ Ｐゴシック" pitchFamily="-99" charset="-128"/>
                <a:cs typeface="ＭＳ Ｐゴシック" pitchFamily="-99" charset="-128"/>
              </a:rPr>
              <a:t>Il principio di realtà;</a:t>
            </a:r>
          </a:p>
          <a:p>
            <a:pPr algn="just"/>
            <a:r>
              <a:rPr lang="it-IT" sz="2300" dirty="0">
                <a:latin typeface="Arial" pitchFamily="-99" charset="0"/>
                <a:ea typeface="ＭＳ Ｐゴシック" pitchFamily="-99" charset="-128"/>
                <a:cs typeface="ＭＳ Ｐゴシック" pitchFamily="-99" charset="-128"/>
              </a:rPr>
              <a:t>Il principio di località;</a:t>
            </a:r>
          </a:p>
          <a:p>
            <a:pPr algn="just"/>
            <a:r>
              <a:rPr lang="it-IT" sz="2300" dirty="0">
                <a:latin typeface="Arial" pitchFamily="-99" charset="0"/>
                <a:ea typeface="ＭＳ Ｐゴシック" pitchFamily="-99" charset="-128"/>
                <a:cs typeface="ＭＳ Ｐゴシック" pitchFamily="-99" charset="-128"/>
              </a:rPr>
              <a:t>Il principio di completezza fisica.</a:t>
            </a:r>
          </a:p>
          <a:p>
            <a:pPr algn="just">
              <a:buFont typeface="Arial" pitchFamily="-99" charset="0"/>
              <a:buNone/>
            </a:pPr>
            <a:r>
              <a:rPr lang="it-IT" sz="2300" dirty="0" err="1">
                <a:latin typeface="Arial" pitchFamily="-99" charset="0"/>
                <a:ea typeface="ＭＳ Ｐゴシック" pitchFamily="-99" charset="-128"/>
                <a:cs typeface="ＭＳ Ｐゴシック" pitchFamily="-99" charset="-128"/>
              </a:rPr>
              <a:t> </a:t>
            </a:r>
            <a:endParaRPr lang="it-IT" sz="2300" dirty="0">
              <a:latin typeface="Arial" pitchFamily="-99" charset="0"/>
              <a:ea typeface="ＭＳ Ｐゴシック" pitchFamily="-99" charset="-128"/>
              <a:cs typeface="ＭＳ Ｐゴシック" pitchFamily="-99" charset="-128"/>
            </a:endParaRPr>
          </a:p>
          <a:p>
            <a:pPr algn="just">
              <a:buFont typeface="Arial" pitchFamily="-99" charset="0"/>
              <a:buNone/>
            </a:pPr>
            <a:r>
              <a:rPr lang="it-IT" sz="2300" dirty="0">
                <a:latin typeface="Arial" pitchFamily="-99" charset="0"/>
                <a:ea typeface="ＭＳ Ｐゴシック" pitchFamily="-99" charset="-128"/>
                <a:cs typeface="ＭＳ Ｐゴシック" pitchFamily="-99" charset="-128"/>
              </a:rPr>
              <a:t>Ritenendo intangibili il principio di realtà e quello di località, la conclusione che traevano dal quadro generale che si veniva così a profilare era che il capo d’imputazione doveva necessariamente venire attribuito al principio di completezza fisica, negando, di conseguenza, che la teoria quantistica potesse fregiarsi di questa caratteristica.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egnaposto numero diapositiva 5"/>
          <p:cNvSpPr>
            <a:spLocks noGrp="1"/>
          </p:cNvSpPr>
          <p:nvPr>
            <p:ph type="sldNum" sz="quarter" idx="12"/>
          </p:nvPr>
        </p:nvSpPr>
        <p:spPr bwMode="auto">
          <a:noFill/>
          <a:ln>
            <a:miter lim="800000"/>
            <a:headEnd/>
            <a:tailEnd/>
          </a:ln>
        </p:spPr>
        <p:txBody>
          <a:bodyPr/>
          <a:lstStyle/>
          <a:p>
            <a:fld id="{7B3D1FC4-6618-1445-8BD0-66A87CFB419D}" type="slidenum">
              <a:rPr lang="it-IT">
                <a:latin typeface="Arial" pitchFamily="-99" charset="0"/>
                <a:ea typeface="ＭＳ Ｐゴシック" pitchFamily="-99" charset="-128"/>
                <a:cs typeface="ＭＳ Ｐゴシック" pitchFamily="-99" charset="-128"/>
              </a:rPr>
              <a:pPr/>
              <a:t>39</a:t>
            </a:fld>
            <a:endParaRPr lang="it-IT">
              <a:latin typeface="Arial" pitchFamily="-99" charset="0"/>
              <a:ea typeface="ＭＳ Ｐゴシック" pitchFamily="-99" charset="-128"/>
              <a:cs typeface="ＭＳ Ｐゴシック" pitchFamily="-99" charset="-128"/>
            </a:endParaRPr>
          </a:p>
        </p:txBody>
      </p:sp>
      <p:sp>
        <p:nvSpPr>
          <p:cNvPr id="193539" name="Rectangle 1026"/>
          <p:cNvSpPr>
            <a:spLocks noGrp="1" noChangeArrowheads="1"/>
          </p:cNvSpPr>
          <p:nvPr>
            <p:ph type="title"/>
          </p:nvPr>
        </p:nvSpPr>
        <p:spPr>
          <a:xfrm>
            <a:off x="1752600" y="1"/>
            <a:ext cx="8686800" cy="544513"/>
          </a:xfrm>
        </p:spPr>
        <p:txBody>
          <a:bodyPr>
            <a:noAutofit/>
          </a:bodyPr>
          <a:lstStyle/>
          <a:p>
            <a:pPr eaLnBrk="1" hangingPunct="1"/>
            <a:r>
              <a:rPr lang="it-IT" sz="3200" b="1" dirty="0">
                <a:latin typeface="Arial" pitchFamily="-99" charset="0"/>
                <a:ea typeface="ＭＳ Ｐゴシック" pitchFamily="-99" charset="-128"/>
                <a:cs typeface="ＭＳ Ｐゴシック" pitchFamily="-99" charset="-128"/>
              </a:rPr>
              <a:t>LA VERIFICA SPERIMENTALE </a:t>
            </a:r>
            <a:r>
              <a:rPr lang="it-IT" sz="3200" b="1" dirty="0" err="1">
                <a:latin typeface="Arial" pitchFamily="-99" charset="0"/>
                <a:ea typeface="ＭＳ Ｐゴシック" pitchFamily="-99" charset="-128"/>
                <a:cs typeface="ＭＳ Ｐゴシック" pitchFamily="-99" charset="-128"/>
              </a:rPr>
              <a:t>DI</a:t>
            </a:r>
            <a:r>
              <a:rPr lang="it-IT" sz="3200" b="1" dirty="0">
                <a:latin typeface="Arial" pitchFamily="-99" charset="0"/>
                <a:ea typeface="ＭＳ Ｐゴシック" pitchFamily="-99" charset="-128"/>
                <a:cs typeface="ＭＳ Ｐゴシック" pitchFamily="-99" charset="-128"/>
              </a:rPr>
              <a:t> EPR/</a:t>
            </a:r>
            <a:r>
              <a:rPr lang="it-IT" sz="3200" b="1" dirty="0" err="1">
                <a:latin typeface="Arial" pitchFamily="-99" charset="0"/>
                <a:ea typeface="ＭＳ Ｐゴシック" pitchFamily="-99" charset="-128"/>
                <a:cs typeface="ＭＳ Ｐゴシック" pitchFamily="-99" charset="-128"/>
              </a:rPr>
              <a:t>1</a:t>
            </a:r>
            <a:endParaRPr lang="it-IT" sz="3200" b="1" dirty="0">
              <a:latin typeface="Arial" pitchFamily="-99" charset="0"/>
              <a:ea typeface="ＭＳ Ｐゴシック" pitchFamily="-99" charset="-128"/>
              <a:cs typeface="ＭＳ Ｐゴシック" pitchFamily="-99" charset="-128"/>
            </a:endParaRPr>
          </a:p>
        </p:txBody>
      </p:sp>
      <p:sp>
        <p:nvSpPr>
          <p:cNvPr id="193540" name="Rectangle 1027"/>
          <p:cNvSpPr>
            <a:spLocks noGrp="1" noChangeArrowheads="1"/>
          </p:cNvSpPr>
          <p:nvPr>
            <p:ph type="body" idx="1"/>
          </p:nvPr>
        </p:nvSpPr>
        <p:spPr>
          <a:xfrm>
            <a:off x="1600200" y="692150"/>
            <a:ext cx="9067800" cy="5480050"/>
          </a:xfrm>
        </p:spPr>
        <p:txBody>
          <a:bodyPr/>
          <a:lstStyle/>
          <a:p>
            <a:pPr algn="just" eaLnBrk="1" hangingPunct="1">
              <a:lnSpc>
                <a:spcPct val="80000"/>
              </a:lnSpc>
              <a:buFontTx/>
              <a:buNone/>
            </a:pPr>
            <a:r>
              <a:rPr lang="it-IT">
                <a:latin typeface="Arial" pitchFamily="-99" charset="0"/>
                <a:ea typeface="ＭＳ Ｐゴシック" pitchFamily="-99" charset="-128"/>
                <a:cs typeface="ＭＳ Ｐゴシック" pitchFamily="-99" charset="-128"/>
              </a:rPr>
              <a:t>Dovevano passare trent’anni perché le intuizioni puramente speculative di Einstein-Podolsky-Rosen fossero espresse in una forma suscettibile di verifica sperimentale.  Il fisico irlandese John S. Bell  in un articolo magistrale del 1964 dimostrò in maniera matematicamente rigorosa, sulla base di certe disuguaglianze, che la meccanica quantistica è incompatibile con l’ipotesi dell’esistenza di «variabili nascoste» e che i processi fisici hanno una natura fondamentalmente non locale. </a:t>
            </a:r>
          </a:p>
          <a:p>
            <a:pPr algn="just" eaLnBrk="1" hangingPunct="1">
              <a:lnSpc>
                <a:spcPct val="80000"/>
              </a:lnSpc>
              <a:buFont typeface="Arial" pitchFamily="-99" charset="0"/>
              <a:buNone/>
            </a:pPr>
            <a:r>
              <a:rPr lang="it-IT">
                <a:latin typeface="Arial" pitchFamily="-99" charset="0"/>
                <a:ea typeface="ＭＳ Ｐゴシック" pitchFamily="-99" charset="-128"/>
                <a:cs typeface="ＭＳ Ｐゴシック" pitchFamily="-99" charset="-128"/>
              </a:rPr>
              <a:t>Nel 1972 John F. Clauser  e Stuart Freedman dell’Università della California a Berkeley, effettuarono un primo esperimento ispirato alle idee innovatrici di Bell, seguiti l’anno successivo da Ed S. Frey e Randal C. Thomson della Texas A&amp;M University. </a:t>
            </a:r>
          </a:p>
          <a:p>
            <a:pPr algn="just" eaLnBrk="1" hangingPunct="1">
              <a:lnSpc>
                <a:spcPct val="80000"/>
              </a:lnSpc>
              <a:buFontTx/>
              <a:buNone/>
            </a:pPr>
            <a:endParaRPr lang="it-IT">
              <a:latin typeface="Arial" pitchFamily="-99" charset="0"/>
              <a:ea typeface="ＭＳ Ｐゴシック" pitchFamily="-99" charset="-128"/>
              <a:cs typeface="ＭＳ Ｐゴシック" pitchFamily="-9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B3B6A-3F56-EE20-597B-69322F5990A3}"/>
            </a:ext>
          </a:extLst>
        </p:cNvPr>
        <p:cNvGrpSpPr/>
        <p:nvPr/>
      </p:nvGrpSpPr>
      <p:grpSpPr>
        <a:xfrm>
          <a:off x="0" y="0"/>
          <a:ext cx="0" cy="0"/>
          <a:chOff x="0" y="0"/>
          <a:chExt cx="0" cy="0"/>
        </a:xfrm>
      </p:grpSpPr>
      <p:sp>
        <p:nvSpPr>
          <p:cNvPr id="68610" name="Segnaposto numero diapositiva 5">
            <a:extLst>
              <a:ext uri="{FF2B5EF4-FFF2-40B4-BE49-F238E27FC236}">
                <a16:creationId xmlns:a16="http://schemas.microsoft.com/office/drawing/2014/main" id="{D60BAB40-34D6-CDC3-6059-707D28A71BBD}"/>
              </a:ext>
            </a:extLst>
          </p:cNvPr>
          <p:cNvSpPr>
            <a:spLocks noGrp="1"/>
          </p:cNvSpPr>
          <p:nvPr>
            <p:ph type="sldNum" sz="quarter" idx="12"/>
          </p:nvPr>
        </p:nvSpPr>
        <p:spPr bwMode="auto">
          <a:noFill/>
          <a:ln>
            <a:miter lim="800000"/>
            <a:headEnd/>
            <a:tailEnd/>
          </a:ln>
        </p:spPr>
        <p:txBody>
          <a:bodyPr/>
          <a:lstStyle/>
          <a:p>
            <a:fld id="{5AF7AEB8-94FA-8943-9CBF-C83CFDAF1C20}" type="slidenum">
              <a:rPr lang="it-IT">
                <a:latin typeface="Arial" pitchFamily="-99" charset="0"/>
                <a:ea typeface="ＭＳ Ｐゴシック" pitchFamily="-99" charset="-128"/>
                <a:cs typeface="ＭＳ Ｐゴシック" pitchFamily="-99" charset="-128"/>
              </a:rPr>
              <a:pPr/>
              <a:t>4</a:t>
            </a:fld>
            <a:endParaRPr lang="it-IT">
              <a:latin typeface="Arial" pitchFamily="-99" charset="0"/>
              <a:ea typeface="ＭＳ Ｐゴシック" pitchFamily="-99" charset="-128"/>
              <a:cs typeface="ＭＳ Ｐゴシック" pitchFamily="-99" charset="-128"/>
            </a:endParaRPr>
          </a:p>
        </p:txBody>
      </p:sp>
      <p:sp>
        <p:nvSpPr>
          <p:cNvPr id="68611" name="Rectangle 1026">
            <a:extLst>
              <a:ext uri="{FF2B5EF4-FFF2-40B4-BE49-F238E27FC236}">
                <a16:creationId xmlns:a16="http://schemas.microsoft.com/office/drawing/2014/main" id="{DA22CED0-AC5D-AF47-AABE-F3C29355BEE0}"/>
              </a:ext>
            </a:extLst>
          </p:cNvPr>
          <p:cNvSpPr>
            <a:spLocks noGrp="1" noChangeArrowheads="1"/>
          </p:cNvSpPr>
          <p:nvPr>
            <p:ph type="title"/>
          </p:nvPr>
        </p:nvSpPr>
        <p:spPr>
          <a:xfrm>
            <a:off x="0" y="73502"/>
            <a:ext cx="12192000" cy="612298"/>
          </a:xfrm>
        </p:spPr>
        <p:txBody>
          <a:bodyPr>
            <a:normAutofit/>
          </a:bodyPr>
          <a:lstStyle/>
          <a:p>
            <a:r>
              <a:rPr lang="it-IT" sz="2800" b="1" dirty="0">
                <a:latin typeface="Arial" pitchFamily="-99" charset="0"/>
                <a:ea typeface="ＭＳ Ｐゴシック" pitchFamily="-99" charset="-128"/>
                <a:cs typeface="ＭＳ Ｐゴシック" pitchFamily="-99" charset="-128"/>
              </a:rPr>
              <a:t>  </a:t>
            </a:r>
            <a:r>
              <a:rPr lang="it-IT" sz="2200" b="1" dirty="0">
                <a:latin typeface="Arial" pitchFamily="-99" charset="0"/>
                <a:ea typeface="ＭＳ Ｐゴシック" pitchFamily="-99" charset="-128"/>
                <a:cs typeface="ＭＳ Ｐゴシック" pitchFamily="-99" charset="-128"/>
              </a:rPr>
              <a:t>LA </a:t>
            </a:r>
            <a:r>
              <a:rPr lang="it-IT" sz="2200" b="1" cap="all" dirty="0" err="1">
                <a:latin typeface="Arial" pitchFamily="-99" charset="0"/>
                <a:ea typeface="ＭＳ Ｐゴシック" pitchFamily="-99" charset="-128"/>
                <a:cs typeface="ＭＳ Ｐゴシック" pitchFamily="-99" charset="-128"/>
              </a:rPr>
              <a:t>DUALITà</a:t>
            </a:r>
            <a:r>
              <a:rPr lang="it-IT" sz="2200" b="1" cap="all" dirty="0">
                <a:latin typeface="Arial" pitchFamily="-99" charset="0"/>
                <a:ea typeface="ＭＳ Ｐゴシック" pitchFamily="-99" charset="-128"/>
                <a:cs typeface="ＭＳ Ｐゴシック" pitchFamily="-99" charset="-128"/>
              </a:rPr>
              <a:t> </a:t>
            </a:r>
            <a:r>
              <a:rPr lang="it-IT" sz="2200" b="1" dirty="0">
                <a:latin typeface="Arial" pitchFamily="-99" charset="0"/>
                <a:ea typeface="ＭＳ Ｐゴシック" pitchFamily="-99" charset="-128"/>
                <a:cs typeface="ＭＳ Ｐゴシック" pitchFamily="-99" charset="-128"/>
              </a:rPr>
              <a:t>TRA COMPORTAMENTO ONDULATORIO E CORPUSCOLARE DELLA LUCE</a:t>
            </a:r>
            <a:endParaRPr lang="it-IT" sz="2200" dirty="0">
              <a:latin typeface="Arial" pitchFamily="-99" charset="0"/>
              <a:ea typeface="ＭＳ Ｐゴシック" pitchFamily="-99" charset="-128"/>
              <a:cs typeface="ＭＳ Ｐゴシック" pitchFamily="-99" charset="-128"/>
            </a:endParaRPr>
          </a:p>
        </p:txBody>
      </p:sp>
      <p:sp>
        <p:nvSpPr>
          <p:cNvPr id="68612" name="Rectangle 1027">
            <a:extLst>
              <a:ext uri="{FF2B5EF4-FFF2-40B4-BE49-F238E27FC236}">
                <a16:creationId xmlns:a16="http://schemas.microsoft.com/office/drawing/2014/main" id="{B4D57B89-DAF9-8A86-B930-C5AE679B174D}"/>
              </a:ext>
            </a:extLst>
          </p:cNvPr>
          <p:cNvSpPr>
            <a:spLocks noGrp="1" noChangeArrowheads="1"/>
          </p:cNvSpPr>
          <p:nvPr>
            <p:ph type="body" idx="1"/>
          </p:nvPr>
        </p:nvSpPr>
        <p:spPr>
          <a:xfrm>
            <a:off x="263471" y="898902"/>
            <a:ext cx="11577234" cy="5457448"/>
          </a:xfrm>
        </p:spPr>
        <p:txBody>
          <a:bodyPr/>
          <a:lstStyle/>
          <a:p>
            <a:pPr>
              <a:buFont typeface="Arial" pitchFamily="-99" charset="0"/>
              <a:buNone/>
            </a:pPr>
            <a:r>
              <a:rPr lang="it-IT" sz="2300" dirty="0">
                <a:latin typeface="Arial" pitchFamily="-99" charset="0"/>
                <a:ea typeface="ＭＳ Ｐゴシック" pitchFamily="-99" charset="-128"/>
                <a:cs typeface="ＭＳ Ｐゴシック" pitchFamily="-99" charset="-128"/>
              </a:rPr>
              <a:t>I</a:t>
            </a:r>
            <a:endParaRPr lang="it-IT" sz="2400" b="1" dirty="0">
              <a:latin typeface="Arial" pitchFamily="-99" charset="0"/>
              <a:ea typeface="ＭＳ Ｐゴシック" pitchFamily="-99" charset="-128"/>
              <a:cs typeface="ＭＳ Ｐゴシック" pitchFamily="-99" charset="-128"/>
            </a:endParaRPr>
          </a:p>
        </p:txBody>
      </p:sp>
      <p:sp>
        <p:nvSpPr>
          <p:cNvPr id="2" name="CasellaDiTesto 1">
            <a:extLst>
              <a:ext uri="{FF2B5EF4-FFF2-40B4-BE49-F238E27FC236}">
                <a16:creationId xmlns:a16="http://schemas.microsoft.com/office/drawing/2014/main" id="{48FFA026-4510-65DA-E52F-D61FF559697F}"/>
              </a:ext>
            </a:extLst>
          </p:cNvPr>
          <p:cNvSpPr txBox="1"/>
          <p:nvPr/>
        </p:nvSpPr>
        <p:spPr>
          <a:xfrm>
            <a:off x="0" y="685800"/>
            <a:ext cx="12026685" cy="4893647"/>
          </a:xfrm>
          <a:prstGeom prst="rect">
            <a:avLst/>
          </a:prstGeom>
          <a:noFill/>
        </p:spPr>
        <p:txBody>
          <a:bodyPr wrap="square" rtlCol="0">
            <a:spAutoFit/>
          </a:bodyPr>
          <a:lstStyle/>
          <a:p>
            <a:pPr algn="just"/>
            <a:r>
              <a:rPr lang="it-IT" sz="2400" dirty="0">
                <a:latin typeface="Arial" panose="020B0604020202020204" pitchFamily="34" charset="0"/>
                <a:cs typeface="Arial" panose="020B0604020202020204" pitchFamily="34" charset="0"/>
              </a:rPr>
              <a:t>Questa dualità era già presente nell’elettrodinamica, ma lì vi rimaneva suo malgrado, ossia nonostante tutti i tentativi di risolverla in un’unità superiore, e quindi come aspetto ancora non chiarito, e che necessitava quindi di un approfondimento ulteriore, di là da venire,  della teoria. Einstein, invece, la rese il nucleo della propria teoria dei </a:t>
            </a:r>
            <a:r>
              <a:rPr lang="it-IT" sz="2400" i="1" dirty="0">
                <a:latin typeface="Arial" panose="020B0604020202020204" pitchFamily="34" charset="0"/>
                <a:cs typeface="Arial" panose="020B0604020202020204" pitchFamily="34" charset="0"/>
              </a:rPr>
              <a:t>fotoni</a:t>
            </a:r>
            <a:r>
              <a:rPr lang="it-IT" sz="2400" dirty="0">
                <a:latin typeface="Arial" panose="020B0604020202020204" pitchFamily="34" charset="0"/>
                <a:cs typeface="Arial" panose="020B0604020202020204" pitchFamily="34" charset="0"/>
              </a:rPr>
              <a:t>, formulandone chiaramente la struttura matematica proprio grazie al quanto di azione di Planck. Egli assunse infatti che la luce può avere sia un comportamento ondulatorio, al quale ci riferiamo quando spieghiamo i fenomeni legati alla frequenza e alla lunghezza d’onda (come i fenomeni di interferenza), sia un comportamento corpuscolare, come nel caso dell’effetto fotoelettrico, che va descritto tramite i concetti tipici della meccanica.</a:t>
            </a:r>
          </a:p>
          <a:p>
            <a:pPr algn="just"/>
            <a:r>
              <a:rPr lang="it-IT" sz="2400" dirty="0">
                <a:latin typeface="Arial" panose="020B0604020202020204" pitchFamily="34" charset="0"/>
                <a:cs typeface="Arial" panose="020B0604020202020204" pitchFamily="34" charset="0"/>
              </a:rPr>
              <a:t>Il quanto d’azione, quindi, risultava decisivo per passare dalla descrizione della luce come onda alla sua descrizione come pacchetto di fotoni.  </a:t>
            </a:r>
          </a:p>
          <a:p>
            <a:pPr algn="just"/>
            <a:r>
              <a:rPr lang="it-IT"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78075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numero diapositiva 5"/>
          <p:cNvSpPr>
            <a:spLocks noGrp="1"/>
          </p:cNvSpPr>
          <p:nvPr>
            <p:ph type="sldNum" sz="quarter" idx="12"/>
          </p:nvPr>
        </p:nvSpPr>
        <p:spPr bwMode="auto">
          <a:noFill/>
          <a:ln>
            <a:miter lim="800000"/>
            <a:headEnd/>
            <a:tailEnd/>
          </a:ln>
        </p:spPr>
        <p:txBody>
          <a:bodyPr/>
          <a:lstStyle/>
          <a:p>
            <a:fld id="{3FD687FE-BD36-7640-A2D0-9485843F66FD}" type="slidenum">
              <a:rPr lang="it-IT">
                <a:latin typeface="Arial" pitchFamily="-99" charset="0"/>
                <a:ea typeface="ＭＳ Ｐゴシック" pitchFamily="-99" charset="-128"/>
                <a:cs typeface="ＭＳ Ｐゴシック" pitchFamily="-99" charset="-128"/>
              </a:rPr>
              <a:pPr/>
              <a:t>40</a:t>
            </a:fld>
            <a:endParaRPr lang="it-IT">
              <a:latin typeface="Arial" pitchFamily="-99" charset="0"/>
              <a:ea typeface="ＭＳ Ｐゴシック" pitchFamily="-99" charset="-128"/>
              <a:cs typeface="ＭＳ Ｐゴシック" pitchFamily="-99" charset="-128"/>
            </a:endParaRPr>
          </a:p>
        </p:txBody>
      </p:sp>
      <p:sp>
        <p:nvSpPr>
          <p:cNvPr id="195587" name="Rectangle 1026"/>
          <p:cNvSpPr>
            <a:spLocks noGrp="1" noChangeArrowheads="1"/>
          </p:cNvSpPr>
          <p:nvPr>
            <p:ph type="title"/>
          </p:nvPr>
        </p:nvSpPr>
        <p:spPr>
          <a:xfrm>
            <a:off x="1752600" y="0"/>
            <a:ext cx="8686800" cy="685800"/>
          </a:xfrm>
        </p:spPr>
        <p:txBody>
          <a:bodyPr>
            <a:normAutofit fontScale="90000"/>
          </a:bodyPr>
          <a:lstStyle/>
          <a:p>
            <a:pPr eaLnBrk="1" hangingPunct="1"/>
            <a:r>
              <a:rPr lang="it-IT" sz="3600" b="1" dirty="0">
                <a:latin typeface="Arial" pitchFamily="-99" charset="0"/>
                <a:ea typeface="ＭＳ Ｐゴシック" pitchFamily="-99" charset="-128"/>
                <a:cs typeface="ＭＳ Ｐゴシック" pitchFamily="-99" charset="-128"/>
              </a:rPr>
              <a:t>LA VERIFICA SPERIMENTALE </a:t>
            </a:r>
            <a:r>
              <a:rPr lang="it-IT" sz="3600" b="1" dirty="0" err="1">
                <a:latin typeface="Arial" pitchFamily="-99" charset="0"/>
                <a:ea typeface="ＭＳ Ｐゴシック" pitchFamily="-99" charset="-128"/>
                <a:cs typeface="ＭＳ Ｐゴシック" pitchFamily="-99" charset="-128"/>
              </a:rPr>
              <a:t>DI</a:t>
            </a:r>
            <a:r>
              <a:rPr lang="it-IT" sz="3600" b="1" dirty="0">
                <a:latin typeface="Arial" pitchFamily="-99" charset="0"/>
                <a:ea typeface="ＭＳ Ｐゴシック" pitchFamily="-99" charset="-128"/>
                <a:cs typeface="ＭＳ Ｐゴシック" pitchFamily="-99" charset="-128"/>
              </a:rPr>
              <a:t> EPR/</a:t>
            </a:r>
            <a:r>
              <a:rPr lang="it-IT" sz="3600" b="1" dirty="0" err="1">
                <a:latin typeface="Arial" pitchFamily="-99" charset="0"/>
                <a:ea typeface="ＭＳ Ｐゴシック" pitchFamily="-99" charset="-128"/>
                <a:cs typeface="ＭＳ Ｐゴシック" pitchFamily="-99" charset="-128"/>
              </a:rPr>
              <a:t>2</a:t>
            </a:r>
            <a:endParaRPr lang="it-IT" sz="3600" b="1" dirty="0">
              <a:latin typeface="Arial" pitchFamily="-99" charset="0"/>
              <a:ea typeface="ＭＳ Ｐゴシック" pitchFamily="-99" charset="-128"/>
              <a:cs typeface="ＭＳ Ｐゴシック" pitchFamily="-99" charset="-128"/>
            </a:endParaRPr>
          </a:p>
        </p:txBody>
      </p:sp>
      <p:sp>
        <p:nvSpPr>
          <p:cNvPr id="195588" name="Rectangle 1027"/>
          <p:cNvSpPr>
            <a:spLocks noGrp="1" noChangeArrowheads="1"/>
          </p:cNvSpPr>
          <p:nvPr>
            <p:ph type="body" idx="1"/>
          </p:nvPr>
        </p:nvSpPr>
        <p:spPr>
          <a:xfrm>
            <a:off x="1600200" y="838200"/>
            <a:ext cx="9067800" cy="5334000"/>
          </a:xfrm>
        </p:spPr>
        <p:txBody>
          <a:bodyPr/>
          <a:lstStyle/>
          <a:p>
            <a:pPr algn="just" eaLnBrk="1" hangingPunct="1">
              <a:lnSpc>
                <a:spcPct val="80000"/>
              </a:lnSpc>
              <a:buFontTx/>
              <a:buNone/>
            </a:pPr>
            <a:r>
              <a:rPr lang="it-IT" sz="2400" dirty="0">
                <a:latin typeface="Arial" pitchFamily="-99" charset="0"/>
                <a:ea typeface="ＭＳ Ｐゴシック" pitchFamily="-99" charset="-128"/>
                <a:cs typeface="ＭＳ Ｐゴシック" pitchFamily="-99" charset="-128"/>
              </a:rPr>
              <a:t>Il merito di Bell è stato quello di trasformare il paradosso EPR (se risulti ipotizzabile che sistemi lontani e non interagenti posseggano proprietà oggettive le quali non possono venire influenzate istantaneamente a distanza) in un problema sperimentale, consistente nello stabilire se le correlazioni quantistiche risultano di fatto verificate negli esperimenti che possiamo eseguire nei nostri laboratori (riguardanti, in particolare, le misure di correlazione tra gli stati di polarizzazione, in direzioni arbitrarie e diverse, di due particelle).</a:t>
            </a:r>
          </a:p>
          <a:p>
            <a:pPr algn="just" eaLnBrk="1" hangingPunct="1">
              <a:lnSpc>
                <a:spcPct val="80000"/>
              </a:lnSpc>
              <a:buFontTx/>
              <a:buNone/>
            </a:pPr>
            <a:r>
              <a:rPr lang="it-IT" sz="2400" dirty="0">
                <a:latin typeface="Arial" pitchFamily="-99" charset="0"/>
                <a:ea typeface="ＭＳ Ｐゴシック" pitchFamily="-99" charset="-128"/>
                <a:cs typeface="ＭＳ Ｐゴシック" pitchFamily="-99" charset="-128"/>
              </a:rPr>
              <a:t>Tutti gli esperimenti di questa natura effettuati hanno confermato le previsioni della MQ, per cui si deve concludere che </a:t>
            </a:r>
            <a:r>
              <a:rPr lang="it-IT" sz="2400" b="1" dirty="0">
                <a:latin typeface="Arial" pitchFamily="-99" charset="0"/>
                <a:ea typeface="ＭＳ Ｐゴシック" pitchFamily="-99" charset="-128"/>
                <a:cs typeface="ＭＳ Ｐゴシック" pitchFamily="-99" charset="-128"/>
              </a:rPr>
              <a:t>risulta contraddittorio pensare che le proprietà messe in evidenza dal processo di misura preesistano alla misura stessa, a meno di non essere propensi a rinunciare alla pretesa di località.</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Immagine 3" descr="Unknown.jpeg"/>
          <p:cNvPicPr>
            <a:picLocks noChangeAspect="1"/>
          </p:cNvPicPr>
          <p:nvPr/>
        </p:nvPicPr>
        <p:blipFill>
          <a:blip r:embed="rId2"/>
          <a:srcRect/>
          <a:stretch>
            <a:fillRect/>
          </a:stretch>
        </p:blipFill>
        <p:spPr bwMode="auto">
          <a:xfrm>
            <a:off x="3424238" y="361951"/>
            <a:ext cx="6000750" cy="3205163"/>
          </a:xfrm>
          <a:prstGeom prst="rect">
            <a:avLst/>
          </a:prstGeom>
          <a:noFill/>
          <a:ln w="9525">
            <a:noFill/>
            <a:miter lim="800000"/>
            <a:headEnd/>
            <a:tailEnd/>
          </a:ln>
        </p:spPr>
      </p:pic>
      <p:pic>
        <p:nvPicPr>
          <p:cNvPr id="197635" name="Immagine 4" descr="images.jpeg"/>
          <p:cNvPicPr>
            <a:picLocks noChangeAspect="1"/>
          </p:cNvPicPr>
          <p:nvPr/>
        </p:nvPicPr>
        <p:blipFill>
          <a:blip r:embed="rId3"/>
          <a:srcRect/>
          <a:stretch>
            <a:fillRect/>
          </a:stretch>
        </p:blipFill>
        <p:spPr bwMode="auto">
          <a:xfrm>
            <a:off x="4111625" y="4422775"/>
            <a:ext cx="4267200" cy="1371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45004-0E24-6634-3A1D-F7CFABFC54D1}"/>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7349618F-26CB-5F7C-73BB-A303137ED7FC}"/>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42</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3C05F5D6-99D9-76FB-AC60-AB69AB15DCF3}"/>
              </a:ext>
            </a:extLst>
          </p:cNvPr>
          <p:cNvSpPr>
            <a:spLocks noGrp="1" noChangeArrowheads="1"/>
          </p:cNvSpPr>
          <p:nvPr>
            <p:ph type="title"/>
          </p:nvPr>
        </p:nvSpPr>
        <p:spPr>
          <a:xfrm>
            <a:off x="0" y="1"/>
            <a:ext cx="121920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90B99CB1-928C-A9C7-A86C-4995909F5A83}"/>
              </a:ext>
            </a:extLst>
          </p:cNvPr>
          <p:cNvSpPr>
            <a:spLocks noGrp="1" noChangeArrowheads="1"/>
          </p:cNvSpPr>
          <p:nvPr>
            <p:ph type="body" idx="1"/>
          </p:nvPr>
        </p:nvSpPr>
        <p:spPr>
          <a:xfrm>
            <a:off x="148856" y="684214"/>
            <a:ext cx="11823404" cy="5672137"/>
          </a:xfrm>
        </p:spPr>
        <p:txBody>
          <a:bodyPr>
            <a:normAutofit fontScale="55000" lnSpcReduction="20000"/>
          </a:bodyPr>
          <a:lstStyle/>
          <a:p>
            <a:pPr marL="0" indent="0" algn="just">
              <a:buNone/>
            </a:pPr>
            <a:r>
              <a:rPr lang="it-IT" sz="4400" dirty="0">
                <a:latin typeface="Arial" panose="020B0604020202020204" pitchFamily="34" charset="0"/>
                <a:cs typeface="Arial" panose="020B0604020202020204" pitchFamily="34" charset="0"/>
              </a:rPr>
              <a:t>«La cinematica e la meccanica della teoria quantistica sono nettamente diverse da quelle usuali (</a:t>
            </a:r>
            <a:r>
              <a:rPr lang="it-IT" sz="4400" i="1" dirty="0" err="1">
                <a:latin typeface="Arial" panose="020B0604020202020204" pitchFamily="34" charset="0"/>
                <a:cs typeface="Arial" panose="020B0604020202020204" pitchFamily="34" charset="0"/>
              </a:rPr>
              <a:t>gewöhnlichen</a:t>
            </a:r>
            <a:r>
              <a:rPr lang="it-IT" sz="4400" dirty="0">
                <a:latin typeface="Arial" panose="020B0604020202020204" pitchFamily="34" charset="0"/>
                <a:cs typeface="Arial" panose="020B0604020202020204" pitchFamily="34" charset="0"/>
              </a:rPr>
              <a:t>). L’applicabilità dei concetti classici (</a:t>
            </a:r>
            <a:r>
              <a:rPr lang="it-IT" sz="4400" i="1" dirty="0" err="1">
                <a:latin typeface="Arial" panose="020B0604020202020204" pitchFamily="34" charset="0"/>
                <a:cs typeface="Arial" panose="020B0604020202020204" pitchFamily="34" charset="0"/>
              </a:rPr>
              <a:t>klassischen</a:t>
            </a:r>
            <a:r>
              <a:rPr lang="it-IT" sz="4400" dirty="0">
                <a:latin typeface="Arial" panose="020B0604020202020204" pitchFamily="34" charset="0"/>
                <a:cs typeface="Arial" panose="020B0604020202020204" pitchFamily="34" charset="0"/>
              </a:rPr>
              <a:t>) di cinematica e meccanica non può essere però dedotta né dalla nostra logica né dall’esperienza. L’utilizzo del termine </a:t>
            </a:r>
            <a:r>
              <a:rPr lang="it-IT" sz="4400" i="1" dirty="0" err="1">
                <a:latin typeface="Arial" panose="020B0604020202020204" pitchFamily="34" charset="0"/>
                <a:cs typeface="Arial" panose="020B0604020202020204" pitchFamily="34" charset="0"/>
              </a:rPr>
              <a:t>gewöhnlichen</a:t>
            </a:r>
            <a:r>
              <a:rPr lang="it-IT" sz="4400" dirty="0">
                <a:latin typeface="Arial" panose="020B0604020202020204" pitchFamily="34" charset="0"/>
                <a:cs typeface="Arial" panose="020B0604020202020204" pitchFamily="34" charset="0"/>
              </a:rPr>
              <a:t> invece di </a:t>
            </a:r>
            <a:r>
              <a:rPr lang="it-IT" sz="4400" i="1" dirty="0" err="1">
                <a:latin typeface="Arial" panose="020B0604020202020204" pitchFamily="34" charset="0"/>
                <a:cs typeface="Arial" panose="020B0604020202020204" pitchFamily="34" charset="0"/>
              </a:rPr>
              <a:t>klassischen</a:t>
            </a:r>
            <a:r>
              <a:rPr lang="it-IT" sz="4400" dirty="0">
                <a:latin typeface="Arial" panose="020B0604020202020204" pitchFamily="34" charset="0"/>
                <a:cs typeface="Arial" panose="020B0604020202020204" pitchFamily="34" charset="0"/>
              </a:rPr>
              <a:t> non è casuale: fa riferimento al fatto che la teoria quantistica descrive fenomeni diversi da quelli a cui siamo abituati, ovvero quelli familiari. Anche quando, per abitudine e semplicità, utilizziamo le stesse parole, ad esempio cinematica e meccanica, dobbiamo necessariamente tener conto della variazione di significato che questi termini subiscono allorché non abbiamo più a che fare con i concetti classici, come posizione, impulso ed energia, a suo tempo messi a punto per descrivere questi fenomeni, ma dobbiamo prendere in considerazione aspetti “non usuali”, appunto, che ci obbligano a ridefinire i concetti antecedentemente compresi per tenere conto dello scarto, cioè del distacco, anche netto  con il precedente ambito di applicazione». </a:t>
            </a:r>
          </a:p>
          <a:p>
            <a:pPr marL="0" indent="0" algn="just">
              <a:buNone/>
            </a:pPr>
            <a:r>
              <a:rPr lang="it-IT" sz="4200" dirty="0" err="1">
                <a:latin typeface="Arial" panose="020B0604020202020204" pitchFamily="34" charset="0"/>
                <a:cs typeface="Arial" panose="020B0604020202020204" pitchFamily="34" charset="0"/>
              </a:rPr>
              <a:t>W</a:t>
            </a:r>
            <a:r>
              <a:rPr lang="it-IT" sz="4200" dirty="0">
                <a:latin typeface="Arial" panose="020B0604020202020204" pitchFamily="34" charset="0"/>
                <a:cs typeface="Arial" panose="020B0604020202020204" pitchFamily="34" charset="0"/>
              </a:rPr>
              <a:t>. Heisenberg, “</a:t>
            </a:r>
            <a:r>
              <a:rPr lang="it-IT" sz="4200" dirty="0" err="1">
                <a:latin typeface="Arial" panose="020B0604020202020204" pitchFamily="34" charset="0"/>
                <a:cs typeface="Arial" panose="020B0604020202020204" pitchFamily="34" charset="0"/>
              </a:rPr>
              <a:t>Über</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den</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anschauliche</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Inhalt</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der</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quantentheoretischen</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Kinematik</a:t>
            </a:r>
            <a:r>
              <a:rPr lang="it-IT" sz="4200" dirty="0">
                <a:latin typeface="Arial" panose="020B0604020202020204" pitchFamily="34" charset="0"/>
                <a:cs typeface="Arial" panose="020B0604020202020204" pitchFamily="34" charset="0"/>
              </a:rPr>
              <a:t> und </a:t>
            </a:r>
            <a:r>
              <a:rPr lang="it-IT" sz="4200" dirty="0" err="1">
                <a:latin typeface="Arial" panose="020B0604020202020204" pitchFamily="34" charset="0"/>
                <a:cs typeface="Arial" panose="020B0604020202020204" pitchFamily="34" charset="0"/>
              </a:rPr>
              <a:t>Mechanik</a:t>
            </a:r>
            <a:r>
              <a:rPr lang="it-IT" sz="4200" i="1" dirty="0">
                <a:latin typeface="Arial" panose="020B0604020202020204" pitchFamily="34" charset="0"/>
                <a:cs typeface="Arial" panose="020B0604020202020204" pitchFamily="34" charset="0"/>
              </a:rPr>
              <a:t>”</a:t>
            </a:r>
            <a:r>
              <a:rPr lang="it-IT" sz="4200" dirty="0">
                <a:latin typeface="Arial" panose="020B0604020202020204" pitchFamily="34" charset="0"/>
                <a:cs typeface="Arial" panose="020B0604020202020204" pitchFamily="34" charset="0"/>
              </a:rPr>
              <a:t> (Sul contenuto intuitivo della cinematica e della meccanica </a:t>
            </a:r>
            <a:r>
              <a:rPr lang="it-IT" sz="4200" dirty="0" err="1">
                <a:latin typeface="Arial" panose="020B0604020202020204" pitchFamily="34" charset="0"/>
                <a:cs typeface="Arial" panose="020B0604020202020204" pitchFamily="34" charset="0"/>
              </a:rPr>
              <a:t>quantoteoriche</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Zeitschrift</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für</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Physik</a:t>
            </a:r>
            <a:r>
              <a:rPr lang="it-IT" sz="4200" dirty="0">
                <a:latin typeface="Arial" panose="020B0604020202020204" pitchFamily="34" charset="0"/>
                <a:cs typeface="Arial" panose="020B0604020202020204" pitchFamily="34" charset="0"/>
              </a:rPr>
              <a:t> 9, 43: 172-198, 1927, </a:t>
            </a:r>
            <a:r>
              <a:rPr lang="it-IT" sz="4200" dirty="0" err="1">
                <a:latin typeface="Arial" panose="020B0604020202020204" pitchFamily="34" charset="0"/>
                <a:cs typeface="Arial" panose="020B0604020202020204" pitchFamily="34" charset="0"/>
              </a:rPr>
              <a:t>tr</a:t>
            </a:r>
            <a:r>
              <a:rPr lang="it-IT" sz="4200" dirty="0">
                <a:latin typeface="Arial" panose="020B0604020202020204" pitchFamily="34" charset="0"/>
                <a:cs typeface="Arial" panose="020B0604020202020204" pitchFamily="34" charset="0"/>
              </a:rPr>
              <a:t>. </a:t>
            </a:r>
            <a:r>
              <a:rPr lang="it-IT" sz="4200" dirty="0" err="1">
                <a:latin typeface="Arial" panose="020B0604020202020204" pitchFamily="34" charset="0"/>
                <a:cs typeface="Arial" panose="020B0604020202020204" pitchFamily="34" charset="0"/>
              </a:rPr>
              <a:t>it</a:t>
            </a:r>
            <a:r>
              <a:rPr lang="it-IT" sz="4200" dirty="0">
                <a:latin typeface="Arial" panose="020B0604020202020204" pitchFamily="34" charset="0"/>
                <a:cs typeface="Arial" panose="020B0604020202020204" pitchFamily="34" charset="0"/>
              </a:rPr>
              <a:t>. in </a:t>
            </a:r>
            <a:r>
              <a:rPr lang="it-IT" sz="4200" dirty="0" err="1">
                <a:latin typeface="Arial" panose="020B0604020202020204" pitchFamily="34" charset="0"/>
                <a:cs typeface="Arial" panose="020B0604020202020204" pitchFamily="34" charset="0"/>
              </a:rPr>
              <a:t>W</a:t>
            </a:r>
            <a:r>
              <a:rPr lang="it-IT" sz="4200" dirty="0">
                <a:latin typeface="Arial" panose="020B0604020202020204" pitchFamily="34" charset="0"/>
                <a:cs typeface="Arial" panose="020B0604020202020204" pitchFamily="34" charset="0"/>
              </a:rPr>
              <a:t>. Heisenberg, </a:t>
            </a:r>
            <a:r>
              <a:rPr lang="it-IT" sz="4200" i="1" dirty="0">
                <a:latin typeface="Arial" panose="020B0604020202020204" pitchFamily="34" charset="0"/>
                <a:cs typeface="Arial" panose="020B0604020202020204" pitchFamily="34" charset="0"/>
              </a:rPr>
              <a:t>Indeterminazione e realtà, </a:t>
            </a:r>
            <a:r>
              <a:rPr lang="it-IT" sz="4200" dirty="0">
                <a:latin typeface="Arial" panose="020B0604020202020204" pitchFamily="34" charset="0"/>
                <a:cs typeface="Arial" panose="020B0604020202020204" pitchFamily="34" charset="0"/>
              </a:rPr>
              <a:t>a cura di G. </a:t>
            </a:r>
            <a:r>
              <a:rPr lang="it-IT" sz="4200" dirty="0" err="1">
                <a:latin typeface="Arial" panose="020B0604020202020204" pitchFamily="34" charset="0"/>
                <a:cs typeface="Arial" panose="020B0604020202020204" pitchFamily="34" charset="0"/>
              </a:rPr>
              <a:t>Gembillo</a:t>
            </a:r>
            <a:r>
              <a:rPr lang="it-IT" sz="4200" i="1" dirty="0">
                <a:latin typeface="Arial" panose="020B0604020202020204" pitchFamily="34" charset="0"/>
                <a:cs typeface="Arial" panose="020B0604020202020204" pitchFamily="34" charset="0"/>
              </a:rPr>
              <a:t>,  </a:t>
            </a:r>
            <a:r>
              <a:rPr lang="it-IT" sz="4200" dirty="0">
                <a:latin typeface="Arial" panose="020B0604020202020204" pitchFamily="34" charset="0"/>
                <a:cs typeface="Arial" panose="020B0604020202020204" pitchFamily="34" charset="0"/>
              </a:rPr>
              <a:t>Guida, Napoli 1991,p.65.</a:t>
            </a:r>
          </a:p>
          <a:p>
            <a:pPr marL="0" indent="0" algn="just">
              <a:buNone/>
            </a:pPr>
            <a:endParaRPr lang="it-IT" sz="4200" dirty="0">
              <a:latin typeface="Arial" panose="020B0604020202020204" pitchFamily="34" charset="0"/>
              <a:cs typeface="Arial" panose="020B0604020202020204" pitchFamily="34" charset="0"/>
            </a:endParaRPr>
          </a:p>
          <a:p>
            <a:pPr marL="0" indent="0">
              <a:buNone/>
            </a:pPr>
            <a:endParaRPr lang="it-IT" dirty="0"/>
          </a:p>
        </p:txBody>
      </p:sp>
    </p:spTree>
    <p:extLst>
      <p:ext uri="{BB962C8B-B14F-4D97-AF65-F5344CB8AC3E}">
        <p14:creationId xmlns:p14="http://schemas.microsoft.com/office/powerpoint/2010/main" val="337233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F73DE-63C8-84AF-A3C4-953DD6663673}"/>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93DC642B-1FAF-34CA-A748-8B11C373CF62}"/>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43</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91649F81-5F86-3BED-0127-E11C786861FB}"/>
              </a:ext>
            </a:extLst>
          </p:cNvPr>
          <p:cNvSpPr>
            <a:spLocks noGrp="1" noChangeArrowheads="1"/>
          </p:cNvSpPr>
          <p:nvPr>
            <p:ph type="title"/>
          </p:nvPr>
        </p:nvSpPr>
        <p:spPr>
          <a:xfrm>
            <a:off x="0" y="1"/>
            <a:ext cx="121920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1F9A0946-FBD9-289A-B0F5-3DD55F75C227}"/>
              </a:ext>
            </a:extLst>
          </p:cNvPr>
          <p:cNvSpPr>
            <a:spLocks noGrp="1" noChangeArrowheads="1"/>
          </p:cNvSpPr>
          <p:nvPr>
            <p:ph type="body" idx="1"/>
          </p:nvPr>
        </p:nvSpPr>
        <p:spPr>
          <a:xfrm>
            <a:off x="191386" y="684214"/>
            <a:ext cx="11780874" cy="5672137"/>
          </a:xfrm>
        </p:spPr>
        <p:txBody>
          <a:bodyPr>
            <a:normAutofit/>
          </a:bodyPr>
          <a:lstStyle/>
          <a:p>
            <a:pPr marL="0" indent="0" algn="just">
              <a:buNone/>
            </a:pPr>
            <a:r>
              <a:rPr lang="it-IT" dirty="0">
                <a:latin typeface="Arial" panose="020B0604020202020204" pitchFamily="34" charset="0"/>
                <a:cs typeface="Arial" panose="020B0604020202020204" pitchFamily="34" charset="0"/>
              </a:rPr>
              <a:t>«L’interpretazione di Copenaghen della teoria dei quanta parte da un paradosso. Qualsiasi esperimento fisico, sia che si riferisca ai fenomeni della vita quotidiana o ad eventi atomici, deve essere descritto nei termini della fisica classica. I concetti della fisica classica formano il linguaggio per mezzo del quale descriviamo la preparazione dei nostri esperimenti e ne esprimiamo i risultati. Non possiamo né dobbiamo sostituire questi concetti con altri. Tuttavia l’applicazione di questi concetti risulta limitata dalle relazioni d’incertezza. Dobbiamo tener presente questa limitata area di applicabilità dei concetti classici mentre li applichiamo, ma non possiamo e non dovremmo sforzarci per migliorarli». </a:t>
            </a:r>
          </a:p>
          <a:p>
            <a:pPr marL="0" indent="0">
              <a:buNone/>
            </a:pPr>
            <a:r>
              <a:rPr lang="it-IT" dirty="0" err="1">
                <a:latin typeface="Arial" panose="020B0604020202020204" pitchFamily="34" charset="0"/>
                <a:cs typeface="Arial" panose="020B0604020202020204" pitchFamily="34" charset="0"/>
              </a:rPr>
              <a:t>W</a:t>
            </a:r>
            <a:r>
              <a:rPr lang="it-IT" dirty="0">
                <a:latin typeface="Arial" panose="020B0604020202020204" pitchFamily="34" charset="0"/>
                <a:cs typeface="Arial" panose="020B0604020202020204" pitchFamily="34" charset="0"/>
              </a:rPr>
              <a:t>. Heisenberg, </a:t>
            </a:r>
            <a:r>
              <a:rPr lang="it-IT" i="1" dirty="0">
                <a:latin typeface="Arial" panose="020B0604020202020204" pitchFamily="34" charset="0"/>
                <a:cs typeface="Arial" panose="020B0604020202020204" pitchFamily="34" charset="0"/>
              </a:rPr>
              <a:t>L’interpretazione di Copenaghen della teoria dei quanta</a:t>
            </a:r>
            <a:r>
              <a:rPr lang="it-IT" dirty="0">
                <a:latin typeface="Arial" panose="020B0604020202020204" pitchFamily="34" charset="0"/>
                <a:cs typeface="Arial" panose="020B0604020202020204" pitchFamily="34" charset="0"/>
              </a:rPr>
              <a:t>, p. 57.</a:t>
            </a:r>
          </a:p>
          <a:p>
            <a:pPr marL="0" indent="0">
              <a:buNone/>
            </a:pPr>
            <a:endParaRPr lang="it-IT" dirty="0"/>
          </a:p>
        </p:txBody>
      </p:sp>
    </p:spTree>
    <p:extLst>
      <p:ext uri="{BB962C8B-B14F-4D97-AF65-F5344CB8AC3E}">
        <p14:creationId xmlns:p14="http://schemas.microsoft.com/office/powerpoint/2010/main" val="1783727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C3691-05AE-7B36-FB1B-360B9F5A70DA}"/>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8A687A7B-AEDF-94F6-AF08-70DF1E81366A}"/>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44</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B87DC0E1-B3DC-A903-DDC2-718FC8B79430}"/>
              </a:ext>
            </a:extLst>
          </p:cNvPr>
          <p:cNvSpPr>
            <a:spLocks noGrp="1" noChangeArrowheads="1"/>
          </p:cNvSpPr>
          <p:nvPr>
            <p:ph type="title"/>
          </p:nvPr>
        </p:nvSpPr>
        <p:spPr>
          <a:xfrm>
            <a:off x="0" y="1"/>
            <a:ext cx="121920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5F67B1D0-ACFA-CD65-AA0E-CEBB01EAD215}"/>
              </a:ext>
            </a:extLst>
          </p:cNvPr>
          <p:cNvSpPr>
            <a:spLocks noGrp="1" noChangeArrowheads="1"/>
          </p:cNvSpPr>
          <p:nvPr>
            <p:ph type="body" idx="1"/>
          </p:nvPr>
        </p:nvSpPr>
        <p:spPr>
          <a:xfrm>
            <a:off x="116958" y="684214"/>
            <a:ext cx="11929730" cy="5672137"/>
          </a:xfrm>
        </p:spPr>
        <p:txBody>
          <a:bodyPr>
            <a:normAutofit fontScale="85000" lnSpcReduction="20000"/>
          </a:bodyPr>
          <a:lstStyle/>
          <a:p>
            <a:pPr marL="0" indent="0" algn="just">
              <a:buNone/>
            </a:pPr>
            <a:r>
              <a:rPr lang="it-IT" sz="3400" dirty="0">
                <a:latin typeface="Arial" panose="020B0604020202020204" pitchFamily="34" charset="0"/>
                <a:cs typeface="Arial" panose="020B0604020202020204" pitchFamily="34" charset="0"/>
              </a:rPr>
              <a:t>Nel penultimo articolo della raccolta </a:t>
            </a:r>
            <a:r>
              <a:rPr lang="it-IT" sz="3400" i="1" dirty="0">
                <a:latin typeface="Arial" panose="020B0604020202020204" pitchFamily="34" charset="0"/>
                <a:cs typeface="Arial" panose="020B0604020202020204" pitchFamily="34" charset="0"/>
              </a:rPr>
              <a:t>Fisica e filosofia</a:t>
            </a:r>
            <a:r>
              <a:rPr lang="it-IT" sz="3400" dirty="0">
                <a:latin typeface="Arial" panose="020B0604020202020204" pitchFamily="34" charset="0"/>
                <a:cs typeface="Arial" panose="020B0604020202020204" pitchFamily="34" charset="0"/>
              </a:rPr>
              <a:t>, intitolato </a:t>
            </a:r>
            <a:r>
              <a:rPr lang="it-IT" sz="3400" i="1" dirty="0">
                <a:latin typeface="Arial" panose="020B0604020202020204" pitchFamily="34" charset="0"/>
                <a:cs typeface="Arial" panose="020B0604020202020204" pitchFamily="34" charset="0"/>
              </a:rPr>
              <a:t>Linguaggio e realtà nella fisica moderna</a:t>
            </a:r>
            <a:r>
              <a:rPr lang="it-IT" sz="3400" dirty="0">
                <a:latin typeface="Arial" panose="020B0604020202020204" pitchFamily="34" charset="0"/>
                <a:cs typeface="Arial" panose="020B0604020202020204" pitchFamily="34" charset="0"/>
              </a:rPr>
              <a:t>, (in ID., </a:t>
            </a:r>
            <a:r>
              <a:rPr lang="it-IT" sz="3400" i="1" dirty="0">
                <a:latin typeface="Arial" panose="020B0604020202020204" pitchFamily="34" charset="0"/>
                <a:cs typeface="Arial" panose="020B0604020202020204" pitchFamily="34" charset="0"/>
              </a:rPr>
              <a:t>Fisica e filosofia, </a:t>
            </a:r>
            <a:r>
              <a:rPr lang="it-IT" sz="3400" dirty="0">
                <a:latin typeface="Arial" panose="020B0604020202020204" pitchFamily="34" charset="0"/>
                <a:cs typeface="Arial" panose="020B0604020202020204" pitchFamily="34" charset="0"/>
              </a:rPr>
              <a:t>pp. 195-216), trascrizione, abbondantemente modificata, di una conferenza del 1960, Heisenberg compie un passo estremamente significativo, introducendo nella relazione tra linguaggio e matematica il riferimento a un terzo elemento; la tecnica. Questa integrazione è certamente il frutto dei suoi dialoghi a distanza con Martin Heidegger sul rapporto tra scienza, metafisica e linguaggio e sulla crescente incidenza della tecnica, appunto, in questa relazione.</a:t>
            </a:r>
          </a:p>
          <a:p>
            <a:pPr marL="0" indent="0" algn="just">
              <a:buNone/>
            </a:pPr>
            <a:r>
              <a:rPr lang="it-IT" sz="3400" dirty="0">
                <a:latin typeface="Arial" panose="020B0604020202020204" pitchFamily="34" charset="0"/>
                <a:cs typeface="Arial" panose="020B0604020202020204" pitchFamily="34" charset="0"/>
              </a:rPr>
              <a:t>Egli comincia col sottolineare il fatto che: «il linguaggio che generalmente emerge dal processo di chiarificazione scientifica nella fisica teoretica è usualmente un linguaggio matematico, lo schema matematico, che ci permette di pre</a:t>
            </a:r>
            <a:r>
              <a:rPr lang="it-IT" sz="3400" i="1" dirty="0">
                <a:latin typeface="Arial" panose="020B0604020202020204" pitchFamily="34" charset="0"/>
                <a:cs typeface="Arial" panose="020B0604020202020204" pitchFamily="34" charset="0"/>
              </a:rPr>
              <a:t>vedere</a:t>
            </a:r>
            <a:r>
              <a:rPr lang="it-IT" sz="3400" dirty="0">
                <a:latin typeface="Arial" panose="020B0604020202020204" pitchFamily="34" charset="0"/>
                <a:cs typeface="Arial" panose="020B0604020202020204" pitchFamily="34" charset="0"/>
              </a:rPr>
              <a:t> i risultati degli esperimenti. Il fisico può dirsi soddisfatto quando ha a disposizione lo schema matematico e sa come usarlo per l’interpretazione degli esperimenti».</a:t>
            </a:r>
          </a:p>
          <a:p>
            <a:pPr marL="0" indent="0" algn="just">
              <a:buNone/>
            </a:pPr>
            <a:r>
              <a:rPr lang="it-IT" sz="3400" dirty="0">
                <a:latin typeface="Arial" panose="020B0604020202020204" pitchFamily="34" charset="0"/>
                <a:cs typeface="Arial" panose="020B0604020202020204" pitchFamily="34" charset="0"/>
              </a:rPr>
              <a:t>Ivi, p. 196.</a:t>
            </a:r>
          </a:p>
          <a:p>
            <a:pPr marL="0" indent="0">
              <a:buNone/>
            </a:pPr>
            <a:endParaRPr lang="it-IT" dirty="0"/>
          </a:p>
        </p:txBody>
      </p:sp>
    </p:spTree>
    <p:extLst>
      <p:ext uri="{BB962C8B-B14F-4D97-AF65-F5344CB8AC3E}">
        <p14:creationId xmlns:p14="http://schemas.microsoft.com/office/powerpoint/2010/main" val="3652766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E8C11-CF69-F592-CE88-8FD82C6CFAC6}"/>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6D75DACC-0B8D-8A85-5FD9-6CBCB3B533C2}"/>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45</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1E9F6FE9-D5FF-ADFF-060B-29B1495126C6}"/>
              </a:ext>
            </a:extLst>
          </p:cNvPr>
          <p:cNvSpPr>
            <a:spLocks noGrp="1" noChangeArrowheads="1"/>
          </p:cNvSpPr>
          <p:nvPr>
            <p:ph type="title"/>
          </p:nvPr>
        </p:nvSpPr>
        <p:spPr>
          <a:xfrm>
            <a:off x="0" y="1"/>
            <a:ext cx="121920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5AF1FADD-6FB9-9DEE-D3EF-47051352119E}"/>
              </a:ext>
            </a:extLst>
          </p:cNvPr>
          <p:cNvSpPr>
            <a:spLocks noGrp="1" noChangeArrowheads="1"/>
          </p:cNvSpPr>
          <p:nvPr>
            <p:ph type="body" idx="1"/>
          </p:nvPr>
        </p:nvSpPr>
        <p:spPr>
          <a:xfrm>
            <a:off x="138223" y="684214"/>
            <a:ext cx="12053777" cy="5672137"/>
          </a:xfrm>
        </p:spPr>
        <p:txBody>
          <a:bodyPr>
            <a:normAutofit fontScale="92500" lnSpcReduction="20000"/>
          </a:bodyPr>
          <a:lstStyle/>
          <a:p>
            <a:pPr marL="0" indent="0" algn="just">
              <a:buNone/>
            </a:pPr>
            <a:r>
              <a:rPr lang="it-IT" dirty="0">
                <a:latin typeface="Arial" panose="020B0604020202020204" pitchFamily="34" charset="0"/>
                <a:cs typeface="Arial" panose="020B0604020202020204" pitchFamily="34" charset="0"/>
              </a:rPr>
              <a:t>Più avanti questa riflessione viene ulteriormente approfondita e chiarita: </a:t>
            </a:r>
          </a:p>
          <a:p>
            <a:pPr marL="0" indent="0" algn="just">
              <a:buNone/>
            </a:pPr>
            <a:r>
              <a:rPr lang="it-IT" dirty="0">
                <a:latin typeface="Arial" panose="020B0604020202020204" pitchFamily="34" charset="0"/>
                <a:cs typeface="Arial" panose="020B0604020202020204" pitchFamily="34" charset="0"/>
              </a:rPr>
              <a:t>«Nella fisica teoretica noi cerchiamo di intendere gruppi di fenomeni introducendo simboli matematici che possono essere messi in correlazione con i fatti, vale a dire con i risultati delle misurazioni. Per i simboli noi usiamo nomi che raffigurino la loro correlazione con la misurazione. I simboli sono così legati al linguaggio. I simboli vengono poi collegati fra loro da un rigoroso sistema di definizioni e assiomi, ed infine le leggi naturali vengono espresse come equazioni tra i simboli. L’infinita varietà di soluzioni di queste equazioni corrisponde allora all’infinita varietà di fenomeni particolari possibili in quel settore della natura. In tal modo lo schema matematico rappresenta il gruppo di fenomeni finché è valida la correlazione fra simboli e misurazioni. È questa correlazione che permette di dare espressione alle leggi naturali nei termini del linguaggio comune, giacché i nostri esperimenti consistenti di azioni e di osservazioni possono sempre venir descritti col linguaggio ordinario. Tuttavia, con l’evolversi della conoscenza scientifica, anche il linguaggio si evolve; vengono introdotti nuovi termini e quelli vecchi vengono applicati a un campo più vasto oppure in un modo diverso da quello del linguaggio ordinario». </a:t>
            </a:r>
          </a:p>
          <a:p>
            <a:pPr marL="0" indent="0" algn="just">
              <a:buNone/>
            </a:pPr>
            <a:r>
              <a:rPr lang="it-IT" dirty="0">
                <a:latin typeface="Arial" panose="020B0604020202020204" pitchFamily="34" charset="0"/>
                <a:cs typeface="Arial" panose="020B0604020202020204" pitchFamily="34" charset="0"/>
              </a:rPr>
              <a:t>Ivi, pp. 201-202.</a:t>
            </a:r>
          </a:p>
          <a:p>
            <a:pPr marL="0" indent="0">
              <a:buNone/>
            </a:pPr>
            <a:endParaRPr lang="it-IT" dirty="0"/>
          </a:p>
        </p:txBody>
      </p:sp>
    </p:spTree>
    <p:extLst>
      <p:ext uri="{BB962C8B-B14F-4D97-AF65-F5344CB8AC3E}">
        <p14:creationId xmlns:p14="http://schemas.microsoft.com/office/powerpoint/2010/main" val="693857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AF8C5-0AE8-7D43-24F2-8168F7D11B02}"/>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91AC1CE5-9E5F-F45F-849F-62E8640A718F}"/>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46</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809D7DC9-240F-344A-6F91-3AFF1A9A12AC}"/>
              </a:ext>
            </a:extLst>
          </p:cNvPr>
          <p:cNvSpPr>
            <a:spLocks noGrp="1" noChangeArrowheads="1"/>
          </p:cNvSpPr>
          <p:nvPr>
            <p:ph type="title"/>
          </p:nvPr>
        </p:nvSpPr>
        <p:spPr>
          <a:xfrm>
            <a:off x="0" y="1"/>
            <a:ext cx="121920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EE02E012-2010-BCD5-F73D-47AE160110F5}"/>
              </a:ext>
            </a:extLst>
          </p:cNvPr>
          <p:cNvSpPr>
            <a:spLocks noGrp="1" noChangeArrowheads="1"/>
          </p:cNvSpPr>
          <p:nvPr>
            <p:ph type="body" idx="1"/>
          </p:nvPr>
        </p:nvSpPr>
        <p:spPr>
          <a:xfrm>
            <a:off x="0" y="684214"/>
            <a:ext cx="12110484" cy="5672137"/>
          </a:xfrm>
        </p:spPr>
        <p:txBody>
          <a:bodyPr>
            <a:normAutofit fontScale="62500" lnSpcReduction="20000"/>
          </a:bodyPr>
          <a:lstStyle/>
          <a:p>
            <a:pPr marL="0" indent="0" algn="just">
              <a:buNone/>
            </a:pPr>
            <a:r>
              <a:rPr lang="it-IT" sz="3800" dirty="0">
                <a:latin typeface="Arial" panose="020B0604020202020204" pitchFamily="34" charset="0"/>
                <a:cs typeface="Arial" panose="020B0604020202020204" pitchFamily="34" charset="0"/>
              </a:rPr>
              <a:t>Queste parole, con le quali si conclude la conferenza del 1960, sono inequivocabili: ci dicono che la fisica non parla ormai più direttamente della natura e dei diversi livelli in cui si articola, ma degli esperimenti e dei loro risultati, dunque di apparati tecnici, di un mondo artificiale che si sovrappone sempre più a quello naturale. Questa conclusione viene ribadita in modo ancora più esplicito in un articolo dal titolo </a:t>
            </a:r>
            <a:r>
              <a:rPr lang="it-IT" sz="3800" i="1" dirty="0">
                <a:latin typeface="Arial" panose="020B0604020202020204" pitchFamily="34" charset="0"/>
                <a:cs typeface="Arial" panose="020B0604020202020204" pitchFamily="34" charset="0"/>
              </a:rPr>
              <a:t>L’immagine della natura nella fisica moderna, </a:t>
            </a:r>
            <a:r>
              <a:rPr lang="it-IT" sz="3800" dirty="0">
                <a:latin typeface="Arial" panose="020B0604020202020204" pitchFamily="34" charset="0"/>
                <a:cs typeface="Arial" panose="020B0604020202020204" pitchFamily="34" charset="0"/>
              </a:rPr>
              <a:t>contenuto nella raccolta </a:t>
            </a:r>
            <a:r>
              <a:rPr lang="it-IT" sz="3800" i="1" dirty="0" err="1">
                <a:latin typeface="Arial" panose="020B0604020202020204" pitchFamily="34" charset="0"/>
                <a:cs typeface="Arial" panose="020B0604020202020204" pitchFamily="34" charset="0"/>
              </a:rPr>
              <a:t>Das</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Naturbild</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der</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heutigen</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Physik</a:t>
            </a:r>
            <a:r>
              <a:rPr lang="it-IT" sz="3800" dirty="0">
                <a:latin typeface="Arial" panose="020B0604020202020204" pitchFamily="34" charset="0"/>
                <a:cs typeface="Arial" panose="020B0604020202020204" pitchFamily="34" charset="0"/>
              </a:rPr>
              <a:t>, pubblicata nel 1976</a:t>
            </a:r>
            <a:r>
              <a:rPr lang="it-IT" sz="3800" i="1" dirty="0">
                <a:latin typeface="Arial" panose="020B0604020202020204" pitchFamily="34" charset="0"/>
                <a:cs typeface="Arial" panose="020B0604020202020204" pitchFamily="34" charset="0"/>
              </a:rPr>
              <a:t>. </a:t>
            </a:r>
            <a:r>
              <a:rPr lang="it-IT" sz="3800" dirty="0">
                <a:latin typeface="Arial" panose="020B0604020202020204" pitchFamily="34" charset="0"/>
                <a:cs typeface="Arial" panose="020B0604020202020204" pitchFamily="34" charset="0"/>
              </a:rPr>
              <a:t>In esso Heisenberg sottolinea che: </a:t>
            </a:r>
          </a:p>
          <a:p>
            <a:pPr marL="0" indent="0" algn="just">
              <a:buNone/>
            </a:pPr>
            <a:r>
              <a:rPr lang="it-IT" sz="3800" i="1" dirty="0">
                <a:latin typeface="Arial" panose="020B0604020202020204" pitchFamily="34" charset="0"/>
                <a:cs typeface="Arial" panose="020B0604020202020204" pitchFamily="34" charset="0"/>
              </a:rPr>
              <a:t>«</a:t>
            </a:r>
            <a:r>
              <a:rPr lang="it-IT" sz="3800" dirty="0">
                <a:latin typeface="Arial" panose="020B0604020202020204" pitchFamily="34" charset="0"/>
                <a:cs typeface="Arial" panose="020B0604020202020204" pitchFamily="34" charset="0"/>
              </a:rPr>
              <a:t>Nella tecnica atomica, infine, si ha a che fare con lo sfruttamento di forze alle quali manca assolutamente ogni accesso dall’esperienza quotidiana. Anche questa tecnica ci diverrà forse, alla fine, altrettanto familiare quanto lo è, per un uomo moderno, l’elettrotecnica, che non si può più pensare assente dal nostro mondo abituale. Ma anche le cose che ogni giorno ci circondano non divengono per questo parte della natura nel senso originario della parola. Forse i molti apparecchi tecnici finiranno in seguito con l’appartenere all’uomo in modo altrettanto ineliminabile quanto il guscio alla lumaca o la tela al ragno, ma anche in tal caso questi apparecchi sarebbero piuttosto parti dell’organismo umano che non della natura circostante».</a:t>
            </a:r>
          </a:p>
          <a:p>
            <a:pPr marL="0" indent="0" algn="just">
              <a:buNone/>
            </a:pPr>
            <a:r>
              <a:rPr lang="it-IT" sz="3800" dirty="0" err="1">
                <a:latin typeface="Arial" panose="020B0604020202020204" pitchFamily="34" charset="0"/>
                <a:cs typeface="Arial" panose="020B0604020202020204" pitchFamily="34" charset="0"/>
              </a:rPr>
              <a:t>W</a:t>
            </a:r>
            <a:r>
              <a:rPr lang="it-IT" sz="3800" dirty="0">
                <a:latin typeface="Arial" panose="020B0604020202020204" pitchFamily="34" charset="0"/>
                <a:cs typeface="Arial" panose="020B0604020202020204" pitchFamily="34" charset="0"/>
              </a:rPr>
              <a:t>. Heisenberg, </a:t>
            </a:r>
            <a:r>
              <a:rPr lang="it-IT" sz="3800" i="1" dirty="0" err="1">
                <a:latin typeface="Arial" panose="020B0604020202020204" pitchFamily="34" charset="0"/>
                <a:cs typeface="Arial" panose="020B0604020202020204" pitchFamily="34" charset="0"/>
              </a:rPr>
              <a:t>Das</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Naturbild</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der</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heutigen</a:t>
            </a:r>
            <a:r>
              <a:rPr lang="it-IT" sz="3800" i="1" dirty="0">
                <a:latin typeface="Arial" panose="020B0604020202020204" pitchFamily="34" charset="0"/>
                <a:cs typeface="Arial" panose="020B0604020202020204" pitchFamily="34" charset="0"/>
              </a:rPr>
              <a:t> </a:t>
            </a:r>
            <a:r>
              <a:rPr lang="it-IT" sz="3800" i="1" dirty="0" err="1">
                <a:latin typeface="Arial" panose="020B0604020202020204" pitchFamily="34" charset="0"/>
                <a:cs typeface="Arial" panose="020B0604020202020204" pitchFamily="34" charset="0"/>
              </a:rPr>
              <a:t>Physik</a:t>
            </a:r>
            <a:r>
              <a:rPr lang="it-IT" sz="3800" i="1" dirty="0">
                <a:latin typeface="Arial" panose="020B0604020202020204" pitchFamily="34" charset="0"/>
                <a:cs typeface="Arial" panose="020B0604020202020204" pitchFamily="34" charset="0"/>
              </a:rPr>
              <a:t>, </a:t>
            </a:r>
            <a:r>
              <a:rPr lang="it-IT" sz="3800" dirty="0" err="1">
                <a:latin typeface="Arial" panose="020B0604020202020204" pitchFamily="34" charset="0"/>
                <a:cs typeface="Arial" panose="020B0604020202020204" pitchFamily="34" charset="0"/>
              </a:rPr>
              <a:t>Rowohlt</a:t>
            </a:r>
            <a:r>
              <a:rPr lang="it-IT" sz="3800" dirty="0">
                <a:latin typeface="Arial" panose="020B0604020202020204" pitchFamily="34" charset="0"/>
                <a:cs typeface="Arial" panose="020B0604020202020204" pitchFamily="34" charset="0"/>
              </a:rPr>
              <a:t>, Hamburg 1976, </a:t>
            </a:r>
            <a:r>
              <a:rPr lang="it-IT" sz="3800" dirty="0" err="1">
                <a:latin typeface="Arial" panose="020B0604020202020204" pitchFamily="34" charset="0"/>
                <a:cs typeface="Arial" panose="020B0604020202020204" pitchFamily="34" charset="0"/>
              </a:rPr>
              <a:t>tr</a:t>
            </a:r>
            <a:r>
              <a:rPr lang="it-IT" sz="3800" dirty="0">
                <a:latin typeface="Arial" panose="020B0604020202020204" pitchFamily="34" charset="0"/>
                <a:cs typeface="Arial" panose="020B0604020202020204" pitchFamily="34" charset="0"/>
              </a:rPr>
              <a:t>. </a:t>
            </a:r>
            <a:r>
              <a:rPr lang="it-IT" sz="3800" dirty="0" err="1">
                <a:latin typeface="Arial" panose="020B0604020202020204" pitchFamily="34" charset="0"/>
                <a:cs typeface="Arial" panose="020B0604020202020204" pitchFamily="34" charset="0"/>
              </a:rPr>
              <a:t>it</a:t>
            </a:r>
            <a:r>
              <a:rPr lang="it-IT" sz="3800" dirty="0">
                <a:latin typeface="Arial" panose="020B0604020202020204" pitchFamily="34" charset="0"/>
                <a:cs typeface="Arial" panose="020B0604020202020204" pitchFamily="34" charset="0"/>
              </a:rPr>
              <a:t>. di E. Casari, </a:t>
            </a:r>
            <a:r>
              <a:rPr lang="it-IT" sz="3800" i="1" dirty="0">
                <a:latin typeface="Arial" panose="020B0604020202020204" pitchFamily="34" charset="0"/>
                <a:cs typeface="Arial" panose="020B0604020202020204" pitchFamily="34" charset="0"/>
              </a:rPr>
              <a:t>Natura e fisica moderna, </a:t>
            </a:r>
            <a:r>
              <a:rPr lang="it-IT" sz="3800" dirty="0">
                <a:latin typeface="Arial" panose="020B0604020202020204" pitchFamily="34" charset="0"/>
                <a:cs typeface="Arial" panose="020B0604020202020204" pitchFamily="34" charset="0"/>
              </a:rPr>
              <a:t>Garzanti, Milano 1985.</a:t>
            </a:r>
          </a:p>
          <a:p>
            <a:pPr marL="0" indent="0" algn="just">
              <a:buNone/>
            </a:pPr>
            <a:r>
              <a:rPr lang="it-IT" sz="3800" dirty="0">
                <a:latin typeface="Arial" panose="020B0604020202020204" pitchFamily="34" charset="0"/>
                <a:cs typeface="Arial" panose="020B0604020202020204" pitchFamily="34" charset="0"/>
              </a:rPr>
              <a:t> </a:t>
            </a:r>
          </a:p>
          <a:p>
            <a:pPr marL="0" indent="0">
              <a:buNone/>
            </a:pPr>
            <a:r>
              <a:rPr lang="it-IT" dirty="0"/>
              <a:t> </a:t>
            </a:r>
          </a:p>
          <a:p>
            <a:pPr marL="0" indent="0">
              <a:buNone/>
            </a:pPr>
            <a:endParaRPr lang="it-IT" dirty="0"/>
          </a:p>
        </p:txBody>
      </p:sp>
    </p:spTree>
    <p:extLst>
      <p:ext uri="{BB962C8B-B14F-4D97-AF65-F5344CB8AC3E}">
        <p14:creationId xmlns:p14="http://schemas.microsoft.com/office/powerpoint/2010/main" val="4123342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4B3A-9F44-5663-9871-432EC5131D87}"/>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EEEBD3FB-0730-2416-49AC-5545BA39875E}"/>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47</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00318076-3FE8-4F53-F44E-5DA617A5495D}"/>
              </a:ext>
            </a:extLst>
          </p:cNvPr>
          <p:cNvSpPr>
            <a:spLocks noGrp="1" noChangeArrowheads="1"/>
          </p:cNvSpPr>
          <p:nvPr>
            <p:ph type="title"/>
          </p:nvPr>
        </p:nvSpPr>
        <p:spPr>
          <a:xfrm>
            <a:off x="0" y="1"/>
            <a:ext cx="121920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095B1385-88DE-C191-3D93-7C7865ABE2C2}"/>
              </a:ext>
            </a:extLst>
          </p:cNvPr>
          <p:cNvSpPr>
            <a:spLocks noGrp="1" noChangeArrowheads="1"/>
          </p:cNvSpPr>
          <p:nvPr>
            <p:ph type="body" idx="1"/>
          </p:nvPr>
        </p:nvSpPr>
        <p:spPr>
          <a:xfrm>
            <a:off x="0" y="684214"/>
            <a:ext cx="12192000" cy="5672137"/>
          </a:xfrm>
        </p:spPr>
        <p:txBody>
          <a:bodyPr>
            <a:normAutofit fontScale="25000" lnSpcReduction="20000"/>
          </a:bodyPr>
          <a:lstStyle/>
          <a:p>
            <a:pPr marL="0" indent="0" algn="just">
              <a:buNone/>
            </a:pPr>
            <a:r>
              <a:rPr lang="it-IT" sz="9600" dirty="0">
                <a:latin typeface="Arial" panose="020B0604020202020204" pitchFamily="34" charset="0"/>
                <a:cs typeface="Arial" panose="020B0604020202020204" pitchFamily="34" charset="0"/>
              </a:rPr>
              <a:t>La riflessione che comincia in tal modo a emergere va al di là dei limiti di una semplice riflessione sulla tecnica sperimentale o sulla struttura epistemologica della conoscenza scientifica: ciò che è in questione, riguarda, letteralmente, la «cosa» [</a:t>
            </a:r>
            <a:r>
              <a:rPr lang="it-IT" sz="9600" i="1" dirty="0" err="1">
                <a:latin typeface="Arial" panose="020B0604020202020204" pitchFamily="34" charset="0"/>
                <a:cs typeface="Arial" panose="020B0604020202020204" pitchFamily="34" charset="0"/>
              </a:rPr>
              <a:t>Das</a:t>
            </a:r>
            <a:r>
              <a:rPr lang="it-IT" sz="9600" i="1" dirty="0">
                <a:latin typeface="Arial" panose="020B0604020202020204" pitchFamily="34" charset="0"/>
                <a:cs typeface="Arial" panose="020B0604020202020204" pitchFamily="34" charset="0"/>
              </a:rPr>
              <a:t> Ding</a:t>
            </a:r>
            <a:r>
              <a:rPr lang="it-IT" sz="9600" dirty="0">
                <a:latin typeface="Arial" panose="020B0604020202020204" pitchFamily="34" charset="0"/>
                <a:cs typeface="Arial" panose="020B0604020202020204" pitchFamily="34" charset="0"/>
              </a:rPr>
              <a:t>], della quale si dice che la sua definizione, così come viene formulata dalla scienza, non può prescindere dalla manipolazione tecnica del mondo. Questa tecnicità del naturale, già presente nel processo di oggettivazione della natura con cui la scienza moderna inaugura la propria impresa, si fa del tutto esplicita con la meccanica quantistica.</a:t>
            </a:r>
          </a:p>
          <a:p>
            <a:pPr marL="0" indent="0" algn="just">
              <a:buNone/>
            </a:pPr>
            <a:r>
              <a:rPr lang="it-IT" sz="9600" dirty="0">
                <a:latin typeface="Arial" panose="020B0604020202020204" pitchFamily="34" charset="0"/>
                <a:cs typeface="Arial" panose="020B0604020202020204" pitchFamily="34" charset="0"/>
              </a:rPr>
              <a:t>Nella MQ la matematica, dato che non disponiamo di alcuna guida per mettere in relazione I simboli matematici con i concetti del linguaggio ordinario e non abbiamo, di conseguenza,  la possibilità di conoscere fenomeni che in essi occorrono non descrivibili nei termini della scienza classica, crea concetti e forme autonome e a sé stanti, distaccandosi dagli aspetti rispetto ai quali era stata chiamata in causa dalla tradizione della fisica galileiana e newtoniana. Essa non ha più alcun rapporto diretto con la realtà, avendo raggiunto un grado di “estrema astrattezza” e formalismo: interpretare i fenomeni non descrivibili nei termini della fisica classica significa pertanto ridurli alla loro misurabilità e prevedibilità sperimentale. Il fisico è soddisfatto se possiede lo schema matematico e sa usarlo per interpretare gli esperimenti.</a:t>
            </a:r>
          </a:p>
          <a:p>
            <a:pPr marL="0" indent="0" algn="just">
              <a:buNone/>
            </a:pPr>
            <a:r>
              <a:rPr lang="it-IT" sz="9600" dirty="0">
                <a:latin typeface="Arial" panose="020B0604020202020204" pitchFamily="34" charset="0"/>
                <a:cs typeface="Arial" panose="020B0604020202020204" pitchFamily="34" charset="0"/>
              </a:rPr>
              <a:t>D’altro canto, quello schema matematico può essere considerato valido non solo se in base a esso risulta possibile progettare ed eseguire un esperimento, ma se ci mette altresì in condizione di prevederne gli esiti.</a:t>
            </a:r>
          </a:p>
          <a:p>
            <a:pPr marL="0" indent="0" algn="just">
              <a:buNone/>
            </a:pPr>
            <a:endParaRPr lang="it-IT" sz="8000" dirty="0">
              <a:latin typeface="Arial" panose="020B0604020202020204" pitchFamily="34" charset="0"/>
              <a:cs typeface="Arial" panose="020B0604020202020204" pitchFamily="34" charset="0"/>
            </a:endParaRPr>
          </a:p>
          <a:p>
            <a:pPr marL="0" indent="0">
              <a:buNone/>
            </a:pPr>
            <a:r>
              <a:rPr lang="it-IT" sz="8000" dirty="0">
                <a:latin typeface="Arial" panose="020B0604020202020204" pitchFamily="34" charset="0"/>
                <a:cs typeface="Arial" panose="020B0604020202020204" pitchFamily="34" charset="0"/>
              </a:rPr>
              <a:t> </a:t>
            </a:r>
          </a:p>
          <a:p>
            <a:pPr marL="0" indent="0">
              <a:buNone/>
            </a:pPr>
            <a:endParaRPr lang="it-IT" dirty="0"/>
          </a:p>
        </p:txBody>
      </p:sp>
    </p:spTree>
    <p:extLst>
      <p:ext uri="{BB962C8B-B14F-4D97-AF65-F5344CB8AC3E}">
        <p14:creationId xmlns:p14="http://schemas.microsoft.com/office/powerpoint/2010/main" val="3520353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0F564-17F2-992F-1A95-828F70813958}"/>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B28AA77B-8328-9FF4-BF3D-C798ED99C211}"/>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48</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BE2F654B-4E54-E6FB-CD0B-F393A69B8E6E}"/>
              </a:ext>
            </a:extLst>
          </p:cNvPr>
          <p:cNvSpPr>
            <a:spLocks noGrp="1" noChangeArrowheads="1"/>
          </p:cNvSpPr>
          <p:nvPr>
            <p:ph type="title"/>
          </p:nvPr>
        </p:nvSpPr>
        <p:spPr>
          <a:xfrm>
            <a:off x="0" y="1"/>
            <a:ext cx="12089218"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Heisenberg e la «realtà fisica»</a:t>
            </a:r>
          </a:p>
        </p:txBody>
      </p:sp>
      <p:sp>
        <p:nvSpPr>
          <p:cNvPr id="200708" name="Rectangle 1027">
            <a:extLst>
              <a:ext uri="{FF2B5EF4-FFF2-40B4-BE49-F238E27FC236}">
                <a16:creationId xmlns:a16="http://schemas.microsoft.com/office/drawing/2014/main" id="{6D440968-539C-813F-7B85-69E7C19A66EB}"/>
              </a:ext>
            </a:extLst>
          </p:cNvPr>
          <p:cNvSpPr>
            <a:spLocks noGrp="1" noChangeArrowheads="1"/>
          </p:cNvSpPr>
          <p:nvPr>
            <p:ph type="body" idx="1"/>
          </p:nvPr>
        </p:nvSpPr>
        <p:spPr>
          <a:xfrm>
            <a:off x="74427" y="684214"/>
            <a:ext cx="12014791" cy="5672137"/>
          </a:xfrm>
        </p:spPr>
        <p:txBody>
          <a:bodyPr>
            <a:normAutofit/>
          </a:bodyPr>
          <a:lstStyle/>
          <a:p>
            <a:pPr marL="0" indent="0" algn="just">
              <a:buNone/>
            </a:pPr>
            <a:r>
              <a:rPr lang="it-IT" sz="2400" dirty="0">
                <a:latin typeface="Arial" panose="020B0604020202020204" pitchFamily="34" charset="0"/>
                <a:cs typeface="Arial" panose="020B0604020202020204" pitchFamily="34" charset="0"/>
              </a:rPr>
              <a:t>Da questo approccio è scaturito un orientamento, che può essere definito come “</a:t>
            </a:r>
            <a:r>
              <a:rPr lang="it-IT" sz="2400" dirty="0" err="1">
                <a:latin typeface="Arial" panose="020B0604020202020204" pitchFamily="34" charset="0"/>
                <a:cs typeface="Arial" panose="020B0604020202020204" pitchFamily="34" charset="0"/>
              </a:rPr>
              <a:t>fenomenotecnica</a:t>
            </a:r>
            <a:r>
              <a:rPr lang="it-IT" sz="2400" dirty="0">
                <a:latin typeface="Arial" panose="020B0604020202020204" pitchFamily="34" charset="0"/>
                <a:cs typeface="Arial" panose="020B0604020202020204" pitchFamily="34" charset="0"/>
              </a:rPr>
              <a:t>”, che considera l’esperimento e l’apparato tecnico che deve essere messo in campo per progettarlo e realizzarlo una sorta di produzione strumentale del fenomeno, nel senso che quest’ultimo deve essere smistato, filtrato, purificato, colato nello stampo degli strumenti. Si può parlare in proposito di un “realismo tecnico” che non mostra il reale, ma lo dimostra, lo ricostruisce sui propri schemi.</a:t>
            </a:r>
          </a:p>
          <a:p>
            <a:pPr marL="0" indent="0" algn="just">
              <a:buNone/>
            </a:pPr>
            <a:r>
              <a:rPr lang="it-IT" sz="2400" dirty="0">
                <a:latin typeface="Arial" panose="020B0604020202020204" pitchFamily="34" charset="0"/>
                <a:cs typeface="Arial" panose="020B0604020202020204" pitchFamily="34" charset="0"/>
              </a:rPr>
              <a:t>Con la matematizzazione, dunque, non si è raggiunto solo un maggiore grado di precisione e di astrazione, come si credette inizialmente, </a:t>
            </a:r>
            <a:r>
              <a:rPr lang="it-IT" sz="2400" i="1" dirty="0">
                <a:latin typeface="Arial" panose="020B0604020202020204" pitchFamily="34" charset="0"/>
                <a:cs typeface="Arial" panose="020B0604020202020204" pitchFamily="34" charset="0"/>
              </a:rPr>
              <a:t>ma si è essenzialmente passati da un linguaggio teorico a un linguaggio tecnico</a:t>
            </a:r>
            <a:r>
              <a:rPr lang="it-IT" sz="2400" dirty="0">
                <a:latin typeface="Arial" panose="020B0604020202020204" pitchFamily="34" charset="0"/>
                <a:cs typeface="Arial" panose="020B0604020202020204" pitchFamily="34" charset="0"/>
              </a:rPr>
              <a:t>, dal linguaggio della «comprensione» a quello del «progetto sperimentale», rappresentato da una forma di linguaggio che richiama l’operazionismo.</a:t>
            </a:r>
          </a:p>
          <a:p>
            <a:pPr marL="0" indent="0" algn="just">
              <a:buNone/>
            </a:pPr>
            <a:endParaRPr lang="it-IT" sz="2400" dirty="0">
              <a:latin typeface="Arial" panose="020B0604020202020204" pitchFamily="34" charset="0"/>
              <a:cs typeface="Arial" panose="020B0604020202020204" pitchFamily="34" charset="0"/>
            </a:endParaRPr>
          </a:p>
          <a:p>
            <a:pPr marL="0" indent="0" algn="just">
              <a:buNone/>
            </a:pPr>
            <a:endParaRPr lang="it-IT" sz="2400" dirty="0">
              <a:latin typeface="Arial" panose="020B0604020202020204" pitchFamily="34" charset="0"/>
              <a:cs typeface="Arial" panose="020B0604020202020204" pitchFamily="34" charset="0"/>
            </a:endParaRPr>
          </a:p>
          <a:p>
            <a:pPr marL="0" indent="0">
              <a:buNone/>
            </a:pPr>
            <a:r>
              <a:rPr lang="it-IT" sz="2400" dirty="0">
                <a:latin typeface="Arial" panose="020B0604020202020204" pitchFamily="34" charset="0"/>
                <a:cs typeface="Arial" panose="020B0604020202020204" pitchFamily="34" charset="0"/>
              </a:rPr>
              <a:t> </a:t>
            </a:r>
          </a:p>
          <a:p>
            <a:pPr marL="0" indent="0">
              <a:buNone/>
            </a:pPr>
            <a:endParaRPr lang="it-IT" sz="2400" dirty="0"/>
          </a:p>
        </p:txBody>
      </p:sp>
    </p:spTree>
    <p:extLst>
      <p:ext uri="{BB962C8B-B14F-4D97-AF65-F5344CB8AC3E}">
        <p14:creationId xmlns:p14="http://schemas.microsoft.com/office/powerpoint/2010/main" val="2941236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B6AE-3DD2-132A-976F-C5F3593D6482}"/>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0335A8C3-5262-B680-5AF6-B341353E9D76}"/>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49</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46820290-685B-CCB0-89B5-608F908C8C24}"/>
              </a:ext>
            </a:extLst>
          </p:cNvPr>
          <p:cNvSpPr>
            <a:spLocks noGrp="1" noChangeArrowheads="1"/>
          </p:cNvSpPr>
          <p:nvPr>
            <p:ph type="title"/>
          </p:nvPr>
        </p:nvSpPr>
        <p:spPr>
          <a:xfrm>
            <a:off x="1752600" y="1"/>
            <a:ext cx="86868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L’operazionismo di </a:t>
            </a:r>
            <a:r>
              <a:rPr lang="it-IT" sz="3200" b="1" cap="all" dirty="0" err="1">
                <a:latin typeface="Arial" pitchFamily="-99" charset="0"/>
                <a:ea typeface="ＭＳ Ｐゴシック" pitchFamily="-99" charset="-128"/>
                <a:cs typeface="ＭＳ Ｐゴシック" pitchFamily="-99" charset="-128"/>
              </a:rPr>
              <a:t>Bridgman</a:t>
            </a:r>
            <a:endParaRPr lang="it-IT" sz="3200" b="1" cap="all" dirty="0">
              <a:latin typeface="Arial" pitchFamily="-99" charset="0"/>
              <a:ea typeface="ＭＳ Ｐゴシック" pitchFamily="-99" charset="-128"/>
              <a:cs typeface="ＭＳ Ｐゴシック" pitchFamily="-99" charset="-128"/>
            </a:endParaRPr>
          </a:p>
        </p:txBody>
      </p:sp>
      <p:sp>
        <p:nvSpPr>
          <p:cNvPr id="200708" name="Rectangle 1027">
            <a:extLst>
              <a:ext uri="{FF2B5EF4-FFF2-40B4-BE49-F238E27FC236}">
                <a16:creationId xmlns:a16="http://schemas.microsoft.com/office/drawing/2014/main" id="{DFAA8B09-4E49-7711-7CF7-745EC5BBDFC1}"/>
              </a:ext>
            </a:extLst>
          </p:cNvPr>
          <p:cNvSpPr>
            <a:spLocks noGrp="1" noChangeArrowheads="1"/>
          </p:cNvSpPr>
          <p:nvPr>
            <p:ph type="body" idx="1"/>
          </p:nvPr>
        </p:nvSpPr>
        <p:spPr>
          <a:xfrm>
            <a:off x="74427" y="684214"/>
            <a:ext cx="11982893" cy="5672137"/>
          </a:xfrm>
        </p:spPr>
        <p:txBody>
          <a:bodyPr>
            <a:normAutofit fontScale="25000" lnSpcReduction="20000"/>
          </a:bodyPr>
          <a:lstStyle/>
          <a:p>
            <a:pPr marL="0" indent="0" algn="just">
              <a:buNone/>
            </a:pPr>
            <a:r>
              <a:rPr lang="it-IT" sz="9600" dirty="0">
                <a:latin typeface="Arial" panose="020B0604020202020204" pitchFamily="34" charset="0"/>
                <a:cs typeface="Arial" panose="020B0604020202020204" pitchFamily="34" charset="0"/>
              </a:rPr>
              <a:t>Per capire di cosa si tratta occorre prendere avvio dalla proposta teorica di Percy Williams </a:t>
            </a:r>
            <a:r>
              <a:rPr lang="it-IT" sz="9600" dirty="0" err="1">
                <a:latin typeface="Arial" panose="020B0604020202020204" pitchFamily="34" charset="0"/>
                <a:cs typeface="Arial" panose="020B0604020202020204" pitchFamily="34" charset="0"/>
              </a:rPr>
              <a:t>Bridgman</a:t>
            </a:r>
            <a:r>
              <a:rPr lang="it-IT" sz="9600" dirty="0">
                <a:latin typeface="Arial" panose="020B0604020202020204" pitchFamily="34" charset="0"/>
                <a:cs typeface="Arial" panose="020B0604020202020204" pitchFamily="34" charset="0"/>
              </a:rPr>
              <a:t>,  premio Nobel della fisica nel 1946 per i suoi studi sugli effetti delle alte pressioni sulla termodinamica di materiali vari, ma noto anche per la formulazione della teoria dell’</a:t>
            </a:r>
            <a:r>
              <a:rPr lang="it-IT" sz="9600" i="1" dirty="0">
                <a:latin typeface="Arial" panose="020B0604020202020204" pitchFamily="34" charset="0"/>
                <a:cs typeface="Arial" panose="020B0604020202020204" pitchFamily="34" charset="0"/>
              </a:rPr>
              <a:t>operazionismo</a:t>
            </a:r>
            <a:r>
              <a:rPr lang="it-IT" sz="9600" b="1" dirty="0">
                <a:latin typeface="Arial" panose="020B0604020202020204" pitchFamily="34" charset="0"/>
                <a:cs typeface="Arial" panose="020B0604020202020204" pitchFamily="34" charset="0"/>
              </a:rPr>
              <a:t>,</a:t>
            </a:r>
            <a:r>
              <a:rPr lang="it-IT" sz="9600" dirty="0">
                <a:latin typeface="Arial" panose="020B0604020202020204" pitchFamily="34" charset="0"/>
                <a:cs typeface="Arial" panose="020B0604020202020204" pitchFamily="34" charset="0"/>
              </a:rPr>
              <a:t> da lui proposta nel 1927, che ebbe una certa risonanza in ambito epistemologico. </a:t>
            </a:r>
          </a:p>
          <a:p>
            <a:pPr marL="0" indent="0" algn="just">
              <a:buNone/>
            </a:pPr>
            <a:r>
              <a:rPr lang="it-IT" sz="9600" dirty="0">
                <a:latin typeface="Arial" panose="020B0604020202020204" pitchFamily="34" charset="0"/>
                <a:cs typeface="Arial" panose="020B0604020202020204" pitchFamily="34" charset="0"/>
              </a:rPr>
              <a:t>In realtà il termine “operazionismo” con cui fu definita è un omaggio alla moda degli “ismi”, dura a morire in ambito filosofico ma poco in sintonia con la concezione generale dell’autore, il quale preferiva di gran lunga usare espressioni come “</a:t>
            </a:r>
            <a:r>
              <a:rPr lang="it-IT" sz="9600" dirty="0" err="1">
                <a:latin typeface="Arial" panose="020B0604020202020204" pitchFamily="34" charset="0"/>
                <a:cs typeface="Arial" panose="020B0604020202020204" pitchFamily="34" charset="0"/>
              </a:rPr>
              <a:t>operational</a:t>
            </a:r>
            <a:r>
              <a:rPr lang="it-IT" sz="9600" dirty="0">
                <a:latin typeface="Arial" panose="020B0604020202020204" pitchFamily="34" charset="0"/>
                <a:cs typeface="Arial" panose="020B0604020202020204" pitchFamily="34" charset="0"/>
              </a:rPr>
              <a:t> </a:t>
            </a:r>
            <a:r>
              <a:rPr lang="it-IT" sz="9600" dirty="0" err="1">
                <a:latin typeface="Arial" panose="020B0604020202020204" pitchFamily="34" charset="0"/>
                <a:cs typeface="Arial" panose="020B0604020202020204" pitchFamily="34" charset="0"/>
              </a:rPr>
              <a:t>viewpoint</a:t>
            </a:r>
            <a:r>
              <a:rPr lang="it-IT" sz="9600" dirty="0">
                <a:latin typeface="Arial" panose="020B0604020202020204" pitchFamily="34" charset="0"/>
                <a:cs typeface="Arial" panose="020B0604020202020204" pitchFamily="34" charset="0"/>
              </a:rPr>
              <a:t>”, “</a:t>
            </a:r>
            <a:r>
              <a:rPr lang="it-IT" sz="9600" dirty="0" err="1">
                <a:latin typeface="Arial" panose="020B0604020202020204" pitchFamily="34" charset="0"/>
                <a:cs typeface="Arial" panose="020B0604020202020204" pitchFamily="34" charset="0"/>
              </a:rPr>
              <a:t>operational</a:t>
            </a:r>
            <a:r>
              <a:rPr lang="it-IT" sz="9600" dirty="0">
                <a:latin typeface="Arial" panose="020B0604020202020204" pitchFamily="34" charset="0"/>
                <a:cs typeface="Arial" panose="020B0604020202020204" pitchFamily="34" charset="0"/>
              </a:rPr>
              <a:t> </a:t>
            </a:r>
            <a:r>
              <a:rPr lang="it-IT" sz="9600" dirty="0" err="1">
                <a:latin typeface="Arial" panose="020B0604020202020204" pitchFamily="34" charset="0"/>
                <a:cs typeface="Arial" panose="020B0604020202020204" pitchFamily="34" charset="0"/>
              </a:rPr>
              <a:t>attitude</a:t>
            </a:r>
            <a:r>
              <a:rPr lang="it-IT" sz="9600" dirty="0">
                <a:latin typeface="Arial" panose="020B0604020202020204" pitchFamily="34" charset="0"/>
                <a:cs typeface="Arial" panose="020B0604020202020204" pitchFamily="34" charset="0"/>
              </a:rPr>
              <a:t>”, “</a:t>
            </a:r>
            <a:r>
              <a:rPr lang="it-IT" sz="9600" dirty="0" err="1">
                <a:latin typeface="Arial" panose="020B0604020202020204" pitchFamily="34" charset="0"/>
                <a:cs typeface="Arial" panose="020B0604020202020204" pitchFamily="34" charset="0"/>
              </a:rPr>
              <a:t>operational</a:t>
            </a:r>
            <a:r>
              <a:rPr lang="it-IT" sz="9600" dirty="0">
                <a:latin typeface="Arial" panose="020B0604020202020204" pitchFamily="34" charset="0"/>
                <a:cs typeface="Arial" panose="020B0604020202020204" pitchFamily="34" charset="0"/>
              </a:rPr>
              <a:t> </a:t>
            </a:r>
            <a:r>
              <a:rPr lang="it-IT" sz="9600" dirty="0" err="1">
                <a:latin typeface="Arial" panose="020B0604020202020204" pitchFamily="34" charset="0"/>
                <a:cs typeface="Arial" panose="020B0604020202020204" pitchFamily="34" charset="0"/>
              </a:rPr>
              <a:t>approach</a:t>
            </a:r>
            <a:r>
              <a:rPr lang="it-IT" sz="9600" dirty="0">
                <a:latin typeface="Arial" panose="020B0604020202020204" pitchFamily="34" charset="0"/>
                <a:cs typeface="Arial" panose="020B0604020202020204" pitchFamily="34" charset="0"/>
              </a:rPr>
              <a:t>”,  che riteneva più in linea con il suo tentativo di attribuire ai concetti scientifici un significato, sinonimo del corrispondente gruppo di operazioni con cui esso viene introdotto, in coerenza con l’idea di base da lui sostenuta, che l’atteggiamento del fisico deve essere ispirato al puro empirismo, per cui egli non deve ammettere alcun principio a priori che determini o limiti le possibilità di nuove esperienze. </a:t>
            </a:r>
          </a:p>
          <a:p>
            <a:pPr marL="0" indent="0" algn="just">
              <a:buNone/>
            </a:pPr>
            <a:r>
              <a:rPr lang="en-US" sz="8800" dirty="0">
                <a:latin typeface="Arial" panose="020B0604020202020204" pitchFamily="34" charset="0"/>
                <a:cs typeface="Arial" panose="020B0604020202020204" pitchFamily="34" charset="0"/>
              </a:rPr>
              <a:t>P.W. Bridgman, </a:t>
            </a:r>
            <a:r>
              <a:rPr lang="en-US" sz="8800" i="1" dirty="0">
                <a:latin typeface="Arial" panose="020B0604020202020204" pitchFamily="34" charset="0"/>
                <a:cs typeface="Arial" panose="020B0604020202020204" pitchFamily="34" charset="0"/>
              </a:rPr>
              <a:t>The Logic of Modern Physics, </a:t>
            </a:r>
            <a:r>
              <a:rPr lang="en-US" sz="8800" dirty="0">
                <a:latin typeface="Arial" panose="020B0604020202020204" pitchFamily="34" charset="0"/>
                <a:cs typeface="Arial" panose="020B0604020202020204" pitchFamily="34" charset="0"/>
              </a:rPr>
              <a:t>Macmillan, New York 1927,</a:t>
            </a:r>
            <a:r>
              <a:rPr lang="en-US" sz="8800" i="1" dirty="0">
                <a:latin typeface="Arial" panose="020B0604020202020204" pitchFamily="34" charset="0"/>
                <a:cs typeface="Arial" panose="020B0604020202020204" pitchFamily="34" charset="0"/>
              </a:rPr>
              <a:t> </a:t>
            </a:r>
            <a:r>
              <a:rPr lang="en-US" sz="8800" dirty="0">
                <a:latin typeface="Arial" panose="020B0604020202020204" pitchFamily="34" charset="0"/>
                <a:cs typeface="Arial" panose="020B0604020202020204" pitchFamily="34" charset="0"/>
              </a:rPr>
              <a:t>tr. it. di V. </a:t>
            </a:r>
            <a:r>
              <a:rPr lang="en-US" sz="8800" dirty="0" err="1">
                <a:latin typeface="Arial" panose="020B0604020202020204" pitchFamily="34" charset="0"/>
                <a:cs typeface="Arial" panose="020B0604020202020204" pitchFamily="34" charset="0"/>
              </a:rPr>
              <a:t>Somenzi</a:t>
            </a:r>
            <a:r>
              <a:rPr lang="en-US" sz="8800" dirty="0">
                <a:latin typeface="Arial" panose="020B0604020202020204" pitchFamily="34" charset="0"/>
                <a:cs typeface="Arial" panose="020B0604020202020204" pitchFamily="34" charset="0"/>
              </a:rPr>
              <a:t>, Einaudi, Torino 1952.</a:t>
            </a:r>
            <a:endParaRPr lang="it-IT" sz="8800" dirty="0">
              <a:latin typeface="Arial" panose="020B0604020202020204" pitchFamily="34" charset="0"/>
              <a:cs typeface="Arial" panose="020B0604020202020204" pitchFamily="34" charset="0"/>
            </a:endParaRPr>
          </a:p>
          <a:p>
            <a:pPr marL="0" indent="0" algn="just">
              <a:buNone/>
            </a:pPr>
            <a:endParaRPr lang="it-IT" sz="8000" dirty="0">
              <a:latin typeface="Arial" panose="020B0604020202020204" pitchFamily="34" charset="0"/>
              <a:cs typeface="Arial" panose="020B0604020202020204" pitchFamily="34" charset="0"/>
            </a:endParaRPr>
          </a:p>
          <a:p>
            <a:pPr marL="0" indent="0">
              <a:buNone/>
            </a:pPr>
            <a:r>
              <a:rPr lang="it-IT" sz="8000" dirty="0">
                <a:latin typeface="Arial" panose="020B0604020202020204" pitchFamily="34" charset="0"/>
                <a:cs typeface="Arial" panose="020B0604020202020204" pitchFamily="34" charset="0"/>
              </a:rPr>
              <a:t> </a:t>
            </a:r>
          </a:p>
          <a:p>
            <a:pPr marL="0" indent="0">
              <a:buNone/>
            </a:pPr>
            <a:endParaRPr lang="it-IT" dirty="0"/>
          </a:p>
        </p:txBody>
      </p:sp>
    </p:spTree>
    <p:extLst>
      <p:ext uri="{BB962C8B-B14F-4D97-AF65-F5344CB8AC3E}">
        <p14:creationId xmlns:p14="http://schemas.microsoft.com/office/powerpoint/2010/main" val="179984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A5C96-BC04-AF82-A13B-7C8FFA99114F}"/>
            </a:ext>
          </a:extLst>
        </p:cNvPr>
        <p:cNvGrpSpPr/>
        <p:nvPr/>
      </p:nvGrpSpPr>
      <p:grpSpPr>
        <a:xfrm>
          <a:off x="0" y="0"/>
          <a:ext cx="0" cy="0"/>
          <a:chOff x="0" y="0"/>
          <a:chExt cx="0" cy="0"/>
        </a:xfrm>
      </p:grpSpPr>
      <p:sp>
        <p:nvSpPr>
          <p:cNvPr id="68610" name="Segnaposto numero diapositiva 5">
            <a:extLst>
              <a:ext uri="{FF2B5EF4-FFF2-40B4-BE49-F238E27FC236}">
                <a16:creationId xmlns:a16="http://schemas.microsoft.com/office/drawing/2014/main" id="{5F5694DE-99E2-429B-FF78-13E7A97B9B85}"/>
              </a:ext>
            </a:extLst>
          </p:cNvPr>
          <p:cNvSpPr>
            <a:spLocks noGrp="1"/>
          </p:cNvSpPr>
          <p:nvPr>
            <p:ph type="sldNum" sz="quarter" idx="12"/>
          </p:nvPr>
        </p:nvSpPr>
        <p:spPr bwMode="auto">
          <a:noFill/>
          <a:ln>
            <a:miter lim="800000"/>
            <a:headEnd/>
            <a:tailEnd/>
          </a:ln>
        </p:spPr>
        <p:txBody>
          <a:bodyPr/>
          <a:lstStyle/>
          <a:p>
            <a:fld id="{5AF7AEB8-94FA-8943-9CBF-C83CFDAF1C20}" type="slidenum">
              <a:rPr lang="it-IT">
                <a:latin typeface="Arial" pitchFamily="-99" charset="0"/>
                <a:ea typeface="ＭＳ Ｐゴシック" pitchFamily="-99" charset="-128"/>
                <a:cs typeface="ＭＳ Ｐゴシック" pitchFamily="-99" charset="-128"/>
              </a:rPr>
              <a:pPr/>
              <a:t>5</a:t>
            </a:fld>
            <a:endParaRPr lang="it-IT">
              <a:latin typeface="Arial" pitchFamily="-99" charset="0"/>
              <a:ea typeface="ＭＳ Ｐゴシック" pitchFamily="-99" charset="-128"/>
              <a:cs typeface="ＭＳ Ｐゴシック" pitchFamily="-99" charset="-128"/>
            </a:endParaRPr>
          </a:p>
        </p:txBody>
      </p:sp>
      <p:sp>
        <p:nvSpPr>
          <p:cNvPr id="68611" name="Rectangle 1026">
            <a:extLst>
              <a:ext uri="{FF2B5EF4-FFF2-40B4-BE49-F238E27FC236}">
                <a16:creationId xmlns:a16="http://schemas.microsoft.com/office/drawing/2014/main" id="{0FEF971F-FCC2-FDCF-8112-074066262655}"/>
              </a:ext>
            </a:extLst>
          </p:cNvPr>
          <p:cNvSpPr>
            <a:spLocks noGrp="1" noChangeArrowheads="1"/>
          </p:cNvSpPr>
          <p:nvPr>
            <p:ph type="title"/>
          </p:nvPr>
        </p:nvSpPr>
        <p:spPr>
          <a:xfrm>
            <a:off x="0" y="73502"/>
            <a:ext cx="12192000" cy="612298"/>
          </a:xfrm>
        </p:spPr>
        <p:txBody>
          <a:bodyPr>
            <a:normAutofit fontScale="90000"/>
          </a:bodyPr>
          <a:lstStyle/>
          <a:p>
            <a:pPr algn="ctr"/>
            <a:r>
              <a:rPr lang="it-IT" sz="2800" b="1" dirty="0">
                <a:latin typeface="Arial" pitchFamily="-99" charset="0"/>
                <a:ea typeface="ＭＳ Ｐゴシック" pitchFamily="-99" charset="-128"/>
                <a:cs typeface="ＭＳ Ｐゴシック" pitchFamily="-99" charset="-128"/>
              </a:rPr>
              <a:t> </a:t>
            </a:r>
            <a:r>
              <a:rPr lang="it-IT" sz="2200" b="1" dirty="0">
                <a:latin typeface="Arial" pitchFamily="-99" charset="0"/>
                <a:ea typeface="ＭＳ Ｐゴシック" pitchFamily="-99" charset="-128"/>
                <a:cs typeface="ＭＳ Ｐゴシック" pitchFamily="-99" charset="-128"/>
              </a:rPr>
              <a:t> </a:t>
            </a:r>
            <a:r>
              <a:rPr lang="it-IT" sz="2200" b="1" cap="all" dirty="0">
                <a:latin typeface="Arial" pitchFamily="-99" charset="0"/>
                <a:ea typeface="ＭＳ Ｐゴシック" pitchFamily="-99" charset="-128"/>
                <a:cs typeface="ＭＳ Ｐゴシック" pitchFamily="-99" charset="-128"/>
              </a:rPr>
              <a:t>LIVELLI DI </a:t>
            </a:r>
            <a:r>
              <a:rPr lang="it-IT" sz="2200" b="1" cap="all" dirty="0" err="1">
                <a:latin typeface="Arial" pitchFamily="-99" charset="0"/>
                <a:ea typeface="ＭＳ Ｐゴシック" pitchFamily="-99" charset="-128"/>
                <a:cs typeface="ＭＳ Ｐゴシック" pitchFamily="-99" charset="-128"/>
              </a:rPr>
              <a:t>REALTà</a:t>
            </a:r>
            <a:r>
              <a:rPr lang="it-IT" sz="2200" b="1" cap="all" dirty="0">
                <a:latin typeface="Arial" pitchFamily="-99" charset="0"/>
                <a:ea typeface="ＭＳ Ｐゴシック" pitchFamily="-99" charset="-128"/>
                <a:cs typeface="ＭＳ Ｐゴシック" pitchFamily="-99" charset="-128"/>
              </a:rPr>
              <a:t>: L’ARTICOLAZIONE DELLA NATURA SECONDO UNA SCALA DI GRANDEZZE</a:t>
            </a:r>
            <a:endParaRPr lang="it-IT" sz="2200" cap="all" dirty="0">
              <a:latin typeface="Arial" pitchFamily="-99" charset="0"/>
              <a:ea typeface="ＭＳ Ｐゴシック" pitchFamily="-99" charset="-128"/>
              <a:cs typeface="ＭＳ Ｐゴシック" pitchFamily="-99" charset="-128"/>
            </a:endParaRPr>
          </a:p>
        </p:txBody>
      </p:sp>
      <p:sp>
        <p:nvSpPr>
          <p:cNvPr id="68612" name="Rectangle 1027">
            <a:extLst>
              <a:ext uri="{FF2B5EF4-FFF2-40B4-BE49-F238E27FC236}">
                <a16:creationId xmlns:a16="http://schemas.microsoft.com/office/drawing/2014/main" id="{5883331C-FCD0-92B6-E444-5364F28C676A}"/>
              </a:ext>
            </a:extLst>
          </p:cNvPr>
          <p:cNvSpPr>
            <a:spLocks noGrp="1" noChangeArrowheads="1"/>
          </p:cNvSpPr>
          <p:nvPr>
            <p:ph type="body" idx="1"/>
          </p:nvPr>
        </p:nvSpPr>
        <p:spPr>
          <a:xfrm>
            <a:off x="0" y="685800"/>
            <a:ext cx="12026685" cy="5670550"/>
          </a:xfrm>
        </p:spPr>
        <p:txBody>
          <a:bodyPr/>
          <a:lstStyle/>
          <a:p>
            <a:pPr>
              <a:buFont typeface="Arial" pitchFamily="-99" charset="0"/>
              <a:buNone/>
            </a:pPr>
            <a:r>
              <a:rPr lang="it-IT" sz="2300" dirty="0">
                <a:latin typeface="Arial" pitchFamily="-99" charset="0"/>
                <a:ea typeface="ＭＳ Ｐゴシック" pitchFamily="-99" charset="-128"/>
                <a:cs typeface="ＭＳ Ｐゴシック" pitchFamily="-99" charset="-128"/>
              </a:rPr>
              <a:t>I</a:t>
            </a:r>
            <a:endParaRPr lang="it-IT" sz="2400" b="1" dirty="0">
              <a:latin typeface="Arial" pitchFamily="-99" charset="0"/>
              <a:ea typeface="ＭＳ Ｐゴシック" pitchFamily="-99" charset="-128"/>
              <a:cs typeface="ＭＳ Ｐゴシック" pitchFamily="-99" charset="-128"/>
            </a:endParaRPr>
          </a:p>
        </p:txBody>
      </p:sp>
      <p:sp>
        <p:nvSpPr>
          <p:cNvPr id="2" name="CasellaDiTesto 1">
            <a:extLst>
              <a:ext uri="{FF2B5EF4-FFF2-40B4-BE49-F238E27FC236}">
                <a16:creationId xmlns:a16="http://schemas.microsoft.com/office/drawing/2014/main" id="{4D22A1F8-7B66-C1F4-8E56-35EF95B5F749}"/>
              </a:ext>
            </a:extLst>
          </p:cNvPr>
          <p:cNvSpPr txBox="1"/>
          <p:nvPr/>
        </p:nvSpPr>
        <p:spPr>
          <a:xfrm>
            <a:off x="0" y="685800"/>
            <a:ext cx="12026685" cy="5878532"/>
          </a:xfrm>
          <a:prstGeom prst="rect">
            <a:avLst/>
          </a:prstGeom>
          <a:noFill/>
        </p:spPr>
        <p:txBody>
          <a:bodyPr wrap="square" rtlCol="0">
            <a:spAutoFit/>
          </a:bodyPr>
          <a:lstStyle/>
          <a:p>
            <a:pPr algn="just"/>
            <a:r>
              <a:rPr lang="it-IT" sz="2400" dirty="0">
                <a:latin typeface="Arial" panose="020B0604020202020204" pitchFamily="34" charset="0"/>
                <a:cs typeface="Arial" panose="020B0604020202020204" pitchFamily="34" charset="0"/>
              </a:rPr>
              <a:t>Mentre le leggi della meccanica di Newton contenevano delle costanti che designavano delle proprietà degli oggetti, per esempio la loro massa o l’intensità della forza agente tra due corpi, o cose simili, il quanto d’azione di Planck, che appare come la costante caratteristica nella sua legge delle radiazioni, non rappresenta una proprietà di oggetti, ma </a:t>
            </a:r>
            <a:r>
              <a:rPr lang="it-IT" sz="2400" i="1" dirty="0">
                <a:latin typeface="Arial" panose="020B0604020202020204" pitchFamily="34" charset="0"/>
                <a:cs typeface="Arial" panose="020B0604020202020204" pitchFamily="34" charset="0"/>
              </a:rPr>
              <a:t>una proprietà della natura</a:t>
            </a:r>
            <a:r>
              <a:rPr lang="it-IT" sz="2400" dirty="0">
                <a:latin typeface="Arial" panose="020B0604020202020204" pitchFamily="34" charset="0"/>
                <a:cs typeface="Arial" panose="020B0604020202020204" pitchFamily="34" charset="0"/>
              </a:rPr>
              <a:t>. Essa stabilisce una distinzione secondo secondo una scala di grandezze nella natura, e mostra perciò nello stesso tempo che, in ambienti in cui gli effetti risultano molto grandi di fronte al quanto d’azione di Planck (come in tutti i fenomeni della vita giornaliera), i fenomeni naturali hanno un decorso diverso da quelli in cui gli effetti sono dell’ordine di grandezza dell’atomo, dunque del quanto di Planck”. Questo metro universale di misura comporta una profonda trasformazione dell’idea di legge di natura, in quanto «mostra per la prima volta che ci sono in natura distinzioni secondo scale di grandezza, che i fenomeni in regioni d’estensione diversa non hanno in nessun caso da essere dello stesso tipo.»</a:t>
            </a:r>
          </a:p>
          <a:p>
            <a:pPr algn="just"/>
            <a:r>
              <a:rPr lang="it-IT" sz="2000" dirty="0" err="1">
                <a:latin typeface="Arial" panose="020B0604020202020204" pitchFamily="34" charset="0"/>
                <a:cs typeface="Arial" panose="020B0604020202020204" pitchFamily="34" charset="0"/>
              </a:rPr>
              <a:t>W</a:t>
            </a:r>
            <a:r>
              <a:rPr lang="it-IT" sz="2000" dirty="0">
                <a:latin typeface="Arial" panose="020B0604020202020204" pitchFamily="34" charset="0"/>
                <a:cs typeface="Arial" panose="020B0604020202020204" pitchFamily="34" charset="0"/>
              </a:rPr>
              <a:t>. Heisenberg, </a:t>
            </a:r>
            <a:r>
              <a:rPr lang="it-IT" sz="2000" i="1" dirty="0">
                <a:latin typeface="Arial" panose="020B0604020202020204" pitchFamily="34" charset="0"/>
                <a:cs typeface="Arial" panose="020B0604020202020204" pitchFamily="34" charset="0"/>
              </a:rPr>
              <a:t>La scoperta di Planck e i </a:t>
            </a:r>
            <a:r>
              <a:rPr lang="it-IT" sz="2000" i="1" dirty="0" err="1">
                <a:latin typeface="Arial" panose="020B0604020202020204" pitchFamily="34" charset="0"/>
                <a:cs typeface="Arial" panose="020B0604020202020204" pitchFamily="34" charset="0"/>
              </a:rPr>
              <a:t>probemi</a:t>
            </a:r>
            <a:r>
              <a:rPr lang="it-IT" sz="2000" i="1" dirty="0">
                <a:latin typeface="Arial" panose="020B0604020202020204" pitchFamily="34" charset="0"/>
                <a:cs typeface="Arial" panose="020B0604020202020204" pitchFamily="34" charset="0"/>
              </a:rPr>
              <a:t> filosofici della fisica atomica, </a:t>
            </a:r>
            <a:r>
              <a:rPr lang="it-IT" sz="2000" dirty="0">
                <a:latin typeface="Arial" panose="020B0604020202020204" pitchFamily="34" charset="0"/>
                <a:cs typeface="Arial" panose="020B0604020202020204" pitchFamily="34" charset="0"/>
              </a:rPr>
              <a:t>in </a:t>
            </a:r>
            <a:r>
              <a:rPr lang="it-IT" sz="2000" dirty="0" err="1">
                <a:latin typeface="Arial" panose="020B0604020202020204" pitchFamily="34" charset="0"/>
                <a:cs typeface="Arial" panose="020B0604020202020204" pitchFamily="34" charset="0"/>
              </a:rPr>
              <a:t>W</a:t>
            </a:r>
            <a:r>
              <a:rPr lang="it-IT" sz="2000" dirty="0">
                <a:latin typeface="Arial" panose="020B0604020202020204" pitchFamily="34" charset="0"/>
                <a:cs typeface="Arial" panose="020B0604020202020204" pitchFamily="34" charset="0"/>
              </a:rPr>
              <a:t>. Heisenberg, M. Born, </a:t>
            </a:r>
            <a:r>
              <a:rPr lang="it-IT" sz="2000" dirty="0" err="1">
                <a:latin typeface="Arial" panose="020B0604020202020204" pitchFamily="34" charset="0"/>
                <a:cs typeface="Arial" panose="020B0604020202020204" pitchFamily="34" charset="0"/>
              </a:rPr>
              <a:t>W</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Schrödinger</a:t>
            </a:r>
            <a:r>
              <a:rPr lang="it-IT" sz="2000" dirty="0">
                <a:latin typeface="Arial" panose="020B0604020202020204" pitchFamily="34" charset="0"/>
                <a:cs typeface="Arial" panose="020B0604020202020204" pitchFamily="34" charset="0"/>
              </a:rPr>
              <a:t>, P. Auger, </a:t>
            </a:r>
            <a:r>
              <a:rPr lang="it-IT" sz="2000" i="1" dirty="0">
                <a:latin typeface="Arial" panose="020B0604020202020204" pitchFamily="34" charset="0"/>
                <a:cs typeface="Arial" panose="020B0604020202020204" pitchFamily="34" charset="0"/>
              </a:rPr>
              <a:t>Discussione sulla fisica moderna, </a:t>
            </a:r>
            <a:r>
              <a:rPr lang="it-IT" sz="2000" dirty="0">
                <a:latin typeface="Arial" panose="020B0604020202020204" pitchFamily="34" charset="0"/>
                <a:cs typeface="Arial" panose="020B0604020202020204" pitchFamily="34" charset="0"/>
              </a:rPr>
              <a:t>Paolo Boringhieri, Torino 1960, p. 7.</a:t>
            </a:r>
          </a:p>
          <a:p>
            <a:pPr algn="just"/>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340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422C-6E8D-B01F-8A2E-3C3B92D2CD42}"/>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1A34B7FD-62EA-D762-BD8B-10CB804C5D7E}"/>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50</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1F7CEC8D-2A62-51D0-D4FA-8A467185D313}"/>
              </a:ext>
            </a:extLst>
          </p:cNvPr>
          <p:cNvSpPr>
            <a:spLocks noGrp="1" noChangeArrowheads="1"/>
          </p:cNvSpPr>
          <p:nvPr>
            <p:ph type="title"/>
          </p:nvPr>
        </p:nvSpPr>
        <p:spPr>
          <a:xfrm>
            <a:off x="1752600" y="1"/>
            <a:ext cx="86868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L’operazionismo di </a:t>
            </a:r>
            <a:r>
              <a:rPr lang="it-IT" sz="3200" b="1" cap="all" dirty="0" err="1">
                <a:latin typeface="Arial" pitchFamily="-99" charset="0"/>
                <a:ea typeface="ＭＳ Ｐゴシック" pitchFamily="-99" charset="-128"/>
                <a:cs typeface="ＭＳ Ｐゴシック" pitchFamily="-99" charset="-128"/>
              </a:rPr>
              <a:t>Bridgman</a:t>
            </a:r>
            <a:endParaRPr lang="it-IT" sz="3200" b="1" cap="all" dirty="0">
              <a:latin typeface="Arial" pitchFamily="-99" charset="0"/>
              <a:ea typeface="ＭＳ Ｐゴシック" pitchFamily="-99" charset="-128"/>
              <a:cs typeface="ＭＳ Ｐゴシック" pitchFamily="-99" charset="-128"/>
            </a:endParaRPr>
          </a:p>
        </p:txBody>
      </p:sp>
      <p:sp>
        <p:nvSpPr>
          <p:cNvPr id="200708" name="Rectangle 1027">
            <a:extLst>
              <a:ext uri="{FF2B5EF4-FFF2-40B4-BE49-F238E27FC236}">
                <a16:creationId xmlns:a16="http://schemas.microsoft.com/office/drawing/2014/main" id="{0D48D44A-DB8B-AAAA-A096-69ECA51A76AA}"/>
              </a:ext>
            </a:extLst>
          </p:cNvPr>
          <p:cNvSpPr>
            <a:spLocks noGrp="1" noChangeArrowheads="1"/>
          </p:cNvSpPr>
          <p:nvPr>
            <p:ph type="body" idx="1"/>
          </p:nvPr>
        </p:nvSpPr>
        <p:spPr>
          <a:xfrm>
            <a:off x="74428" y="684214"/>
            <a:ext cx="12004158" cy="5672137"/>
          </a:xfrm>
        </p:spPr>
        <p:txBody>
          <a:bodyPr>
            <a:normAutofit fontScale="92500" lnSpcReduction="20000"/>
          </a:bodyPr>
          <a:lstStyle/>
          <a:p>
            <a:pPr marL="0" indent="0" algn="just">
              <a:buNone/>
            </a:pPr>
            <a:r>
              <a:rPr lang="it-IT" dirty="0">
                <a:latin typeface="Arial" panose="020B0604020202020204" pitchFamily="34" charset="0"/>
                <a:cs typeface="Arial" panose="020B0604020202020204" pitchFamily="34" charset="0"/>
              </a:rPr>
              <a:t>Nel caso dei concetti della fisica, come per esempio quello di lunghezza, le operazioni di riferimento saranno appunto quelle di misura della lunghezza medesima, che devono tener conto del fatto che la lunghezza di qualsiasi cosa è determinata dalle operazioni fisiche necessarie per misurarla, che prevedono l’utilizzo di uno strumento, nel caso specifico un metro. Le stesse operazioni non sono però applicabili per misurare la distanza di un corpo dalla luna. Inoltre, ogni misurazione, anche la più semplice, è sempre accompagnata da un errore sperimentale.  A distanze sempre maggiori, non solo l’accuratezza sperimentale diminuisce, ma la natura stessa delle operazioni con cui deve essere determinata la lunghezza diventa indefinita. Pertanto, l’analisi operativa rivela che la lunghezza non è un concetto omogeneo che si applica in maniera uguale a tutti gli intervalli in cui lo usiamo. Per quanto riguarda il suo uso non può esistere più una verità assoluta, ma solo verità relative. Alla luce di questo approccio un concetto come quello di “tempo assoluto”, introdotto da Newton, va ritenuto privo di significato, non essendo correlabile a una serie definita di operazioni, che non abbia appunto carattere relativo. Questa regola è funzionale all’esigenza di ottenere un’assoluta univocità di significato dei termini utilizzati, evitando gli inconvenienti ai quali avevano dato luogo, a giudizio dell’autore, le teorie fisiche tradizionali, sino alla relatività einsteiniana  e alla meccanica quantistica.</a:t>
            </a:r>
            <a:endParaRPr lang="it-IT" sz="8000" dirty="0">
              <a:latin typeface="Arial" panose="020B0604020202020204" pitchFamily="34" charset="0"/>
              <a:cs typeface="Arial" panose="020B0604020202020204" pitchFamily="34" charset="0"/>
            </a:endParaRPr>
          </a:p>
          <a:p>
            <a:pPr marL="0" indent="0">
              <a:buNone/>
            </a:pPr>
            <a:endParaRPr lang="it-IT" dirty="0"/>
          </a:p>
        </p:txBody>
      </p:sp>
    </p:spTree>
    <p:extLst>
      <p:ext uri="{BB962C8B-B14F-4D97-AF65-F5344CB8AC3E}">
        <p14:creationId xmlns:p14="http://schemas.microsoft.com/office/powerpoint/2010/main" val="2709414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5F47C-AF96-1B56-FA97-FD9F8B951035}"/>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25C1AC8A-0542-6962-D2CA-6743BF8FBC42}"/>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51</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B81038EB-72D8-6ECC-A8E4-E10EDA288AF4}"/>
              </a:ext>
            </a:extLst>
          </p:cNvPr>
          <p:cNvSpPr>
            <a:spLocks noGrp="1" noChangeArrowheads="1"/>
          </p:cNvSpPr>
          <p:nvPr>
            <p:ph type="title"/>
          </p:nvPr>
        </p:nvSpPr>
        <p:spPr>
          <a:xfrm>
            <a:off x="1752600" y="1"/>
            <a:ext cx="868680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L’operazionismo di </a:t>
            </a:r>
            <a:r>
              <a:rPr lang="it-IT" sz="3200" b="1" cap="all" dirty="0" err="1">
                <a:latin typeface="Arial" pitchFamily="-99" charset="0"/>
                <a:ea typeface="ＭＳ Ｐゴシック" pitchFamily="-99" charset="-128"/>
                <a:cs typeface="ＭＳ Ｐゴシック" pitchFamily="-99" charset="-128"/>
              </a:rPr>
              <a:t>Bridgman</a:t>
            </a:r>
            <a:endParaRPr lang="it-IT" sz="3200" b="1" cap="all" dirty="0">
              <a:latin typeface="Arial" pitchFamily="-99" charset="0"/>
              <a:ea typeface="ＭＳ Ｐゴシック" pitchFamily="-99" charset="-128"/>
              <a:cs typeface="ＭＳ Ｐゴシック" pitchFamily="-99" charset="-128"/>
            </a:endParaRPr>
          </a:p>
        </p:txBody>
      </p:sp>
      <p:sp>
        <p:nvSpPr>
          <p:cNvPr id="200708" name="Rectangle 1027">
            <a:extLst>
              <a:ext uri="{FF2B5EF4-FFF2-40B4-BE49-F238E27FC236}">
                <a16:creationId xmlns:a16="http://schemas.microsoft.com/office/drawing/2014/main" id="{03D90093-34C0-21D1-ED3F-BBA0F2C159DA}"/>
              </a:ext>
            </a:extLst>
          </p:cNvPr>
          <p:cNvSpPr>
            <a:spLocks noGrp="1" noChangeArrowheads="1"/>
          </p:cNvSpPr>
          <p:nvPr>
            <p:ph type="body" idx="1"/>
          </p:nvPr>
        </p:nvSpPr>
        <p:spPr>
          <a:xfrm>
            <a:off x="85059" y="684214"/>
            <a:ext cx="12014791" cy="5672137"/>
          </a:xfrm>
        </p:spPr>
        <p:txBody>
          <a:bodyPr>
            <a:normAutofit fontScale="70000" lnSpcReduction="20000"/>
          </a:bodyPr>
          <a:lstStyle/>
          <a:p>
            <a:pPr marL="0" indent="0" algn="just">
              <a:buNone/>
            </a:pPr>
            <a:r>
              <a:rPr lang="it-IT" sz="3100" dirty="0">
                <a:latin typeface="Arial" panose="020B0604020202020204" pitchFamily="34" charset="0"/>
                <a:cs typeface="Arial" panose="020B0604020202020204" pitchFamily="34" charset="0"/>
              </a:rPr>
              <a:t>Per quanto riguarda la prima, la tesi di </a:t>
            </a:r>
            <a:r>
              <a:rPr lang="it-IT" sz="3100" dirty="0" err="1">
                <a:latin typeface="Arial" panose="020B0604020202020204" pitchFamily="34" charset="0"/>
                <a:cs typeface="Arial" panose="020B0604020202020204" pitchFamily="34" charset="0"/>
              </a:rPr>
              <a:t>Bridgman</a:t>
            </a:r>
            <a:r>
              <a:rPr lang="it-IT" sz="3100" dirty="0">
                <a:latin typeface="Arial" panose="020B0604020202020204" pitchFamily="34" charset="0"/>
                <a:cs typeface="Arial" panose="020B0604020202020204" pitchFamily="34" charset="0"/>
              </a:rPr>
              <a:t> è che Einstein non abbia riportato nella sua teoria della </a:t>
            </a:r>
            <a:r>
              <a:rPr lang="it-IT" sz="3100" dirty="0" err="1">
                <a:latin typeface="Arial" panose="020B0604020202020204" pitchFamily="34" charset="0"/>
                <a:cs typeface="Arial" panose="020B0604020202020204" pitchFamily="34" charset="0"/>
              </a:rPr>
              <a:t>relativita</a:t>
            </a:r>
            <a:r>
              <a:rPr lang="it-IT" sz="3100" dirty="0">
                <a:latin typeface="Arial" panose="020B0604020202020204" pitchFamily="34" charset="0"/>
                <a:cs typeface="Arial" panose="020B0604020202020204" pitchFamily="34" charset="0"/>
              </a:rPr>
              <a:t>̀ generale la </a:t>
            </a:r>
            <a:r>
              <a:rPr lang="it-IT" sz="3100" dirty="0" err="1">
                <a:latin typeface="Arial" panose="020B0604020202020204" pitchFamily="34" charset="0"/>
                <a:cs typeface="Arial" panose="020B0604020202020204" pitchFamily="34" charset="0"/>
              </a:rPr>
              <a:t>profondita</a:t>
            </a:r>
            <a:r>
              <a:rPr lang="it-IT" sz="3100" dirty="0">
                <a:latin typeface="Arial" panose="020B0604020202020204" pitchFamily="34" charset="0"/>
                <a:cs typeface="Arial" panose="020B0604020202020204" pitchFamily="34" charset="0"/>
              </a:rPr>
              <a:t>̀ e gli insegnamenti ch'egli stesso ci aveva dato con la sua teoria particolare. I suoi dubbi riguardano, in particolare, le operazioni che si devono compiere per applicare le equazioni a una qualsiasi situazione fisica concreta, l’identificazione del “punto”, dato il carattere amorfo  dello “spazio vuoto” e cosa possa intendersi per “orologio” dal momento che la sua specificazione ha presentato molte difficoltà, legate soprattutto al fatto che per definirlo sembra che si faccia implicitamente ricorso a un circolo vizioso, consistente nel dire che esso è un apparecchio fisico costruito in modo da funzionare così come prescrive la teoria della </a:t>
            </a:r>
            <a:r>
              <a:rPr lang="it-IT" sz="3100" dirty="0" err="1">
                <a:latin typeface="Arial" panose="020B0604020202020204" pitchFamily="34" charset="0"/>
                <a:cs typeface="Arial" panose="020B0604020202020204" pitchFamily="34" charset="0"/>
              </a:rPr>
              <a:t>relativita</a:t>
            </a:r>
            <a:r>
              <a:rPr lang="it-IT" sz="3100" dirty="0">
                <a:latin typeface="Arial" panose="020B0604020202020204" pitchFamily="34" charset="0"/>
                <a:cs typeface="Arial" panose="020B0604020202020204" pitchFamily="34" charset="0"/>
              </a:rPr>
              <a:t>̀. Gli eventi sarebbero inoltre trattati da Einstein “convenzionalmente”, come “elementi primitivi non analizzati e non analizzabili", cosa che, a giudizio di </a:t>
            </a:r>
            <a:r>
              <a:rPr lang="it-IT" sz="3100" dirty="0" err="1">
                <a:latin typeface="Arial" panose="020B0604020202020204" pitchFamily="34" charset="0"/>
                <a:cs typeface="Arial" panose="020B0604020202020204" pitchFamily="34" charset="0"/>
              </a:rPr>
              <a:t>Bridgman</a:t>
            </a:r>
            <a:r>
              <a:rPr lang="it-IT" sz="3100" dirty="0">
                <a:latin typeface="Arial" panose="020B0604020202020204" pitchFamily="34" charset="0"/>
                <a:cs typeface="Arial" panose="020B0604020202020204" pitchFamily="34" charset="0"/>
              </a:rPr>
              <a:t>, è in contrasto con quello che egli ritiene un dato di fatto, e cioè che essi, una volta assunti alla stregua di qualcosa che può essere osservato contemporaneamente da due sistemi di riferimento, non possono più essere considerati tali.  La conclusione che viene tratta è che Einstein, con la sua duplice convinzione che sia possibile liberarsi da qualsiasi sistema particolare di coordinate e che sia utile farlo, e col suo modo di trattare l'evento come qualcosa di primitivo e non analizzato, abbia introdotto nella teoria della </a:t>
            </a:r>
            <a:r>
              <a:rPr lang="it-IT" sz="3100" dirty="0" err="1">
                <a:latin typeface="Arial" panose="020B0604020202020204" pitchFamily="34" charset="0"/>
                <a:cs typeface="Arial" panose="020B0604020202020204" pitchFamily="34" charset="0"/>
              </a:rPr>
              <a:t>relativita</a:t>
            </a:r>
            <a:r>
              <a:rPr lang="it-IT" sz="3100" dirty="0">
                <a:latin typeface="Arial" panose="020B0604020202020204" pitchFamily="34" charset="0"/>
                <a:cs typeface="Arial" panose="020B0604020202020204" pitchFamily="34" charset="0"/>
              </a:rPr>
              <a:t>̀ generale proprio quel punto di vista </a:t>
            </a:r>
            <a:r>
              <a:rPr lang="it-IT" sz="3100" dirty="0" err="1">
                <a:latin typeface="Arial" panose="020B0604020202020204" pitchFamily="34" charset="0"/>
                <a:cs typeface="Arial" panose="020B0604020202020204" pitchFamily="34" charset="0"/>
              </a:rPr>
              <a:t>preinsteiniano</a:t>
            </a:r>
            <a:r>
              <a:rPr lang="it-IT" sz="3100" dirty="0">
                <a:latin typeface="Arial" panose="020B0604020202020204" pitchFamily="34" charset="0"/>
                <a:cs typeface="Arial" panose="020B0604020202020204" pitchFamily="34" charset="0"/>
              </a:rPr>
              <a:t>, non critico, che, come egli stesso ci ha dimostrato in modo così convincente nella sua teoria particolare, corrisponde a una forma di realismo non dichiarato e di ontologia mascherata, viziata da un pregiudizio da cui è necessario liberarsi.</a:t>
            </a:r>
          </a:p>
          <a:p>
            <a:pPr marL="0" indent="0">
              <a:buNone/>
            </a:pPr>
            <a:endParaRPr lang="it-IT" dirty="0"/>
          </a:p>
        </p:txBody>
      </p:sp>
    </p:spTree>
    <p:extLst>
      <p:ext uri="{BB962C8B-B14F-4D97-AF65-F5344CB8AC3E}">
        <p14:creationId xmlns:p14="http://schemas.microsoft.com/office/powerpoint/2010/main" val="392299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33A37-7A45-A1C0-8B74-75155802396B}"/>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6E623F29-D2AE-72CA-D478-AD085DFF1B42}"/>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52</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8667E28B-5449-F10B-A494-50960D640A2E}"/>
              </a:ext>
            </a:extLst>
          </p:cNvPr>
          <p:cNvSpPr>
            <a:spLocks noGrp="1" noChangeArrowheads="1"/>
          </p:cNvSpPr>
          <p:nvPr>
            <p:ph type="title"/>
          </p:nvPr>
        </p:nvSpPr>
        <p:spPr>
          <a:xfrm>
            <a:off x="0" y="1"/>
            <a:ext cx="1205732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Il principio di corrispondenza di Bohr</a:t>
            </a:r>
          </a:p>
        </p:txBody>
      </p:sp>
      <p:sp>
        <p:nvSpPr>
          <p:cNvPr id="200708" name="Rectangle 1027">
            <a:extLst>
              <a:ext uri="{FF2B5EF4-FFF2-40B4-BE49-F238E27FC236}">
                <a16:creationId xmlns:a16="http://schemas.microsoft.com/office/drawing/2014/main" id="{A9D31CFB-51C7-90EC-1E12-9B91BC10144D}"/>
              </a:ext>
            </a:extLst>
          </p:cNvPr>
          <p:cNvSpPr>
            <a:spLocks noGrp="1" noChangeArrowheads="1"/>
          </p:cNvSpPr>
          <p:nvPr>
            <p:ph type="body" idx="1"/>
          </p:nvPr>
        </p:nvSpPr>
        <p:spPr>
          <a:xfrm>
            <a:off x="-1" y="684214"/>
            <a:ext cx="12057321" cy="5672137"/>
          </a:xfrm>
        </p:spPr>
        <p:txBody>
          <a:bodyPr>
            <a:normAutofit fontScale="77500" lnSpcReduction="20000"/>
          </a:bodyPr>
          <a:lstStyle/>
          <a:p>
            <a:pPr marL="0" indent="0" algn="just">
              <a:buNone/>
            </a:pPr>
            <a:r>
              <a:rPr lang="it-IT" dirty="0">
                <a:latin typeface="Arial" panose="020B0604020202020204" pitchFamily="34" charset="0"/>
                <a:cs typeface="Arial" panose="020B0604020202020204" pitchFamily="34" charset="0"/>
              </a:rPr>
              <a:t>A mettere in evidenza la discontinuità tra la fisica classica </a:t>
            </a:r>
            <a:r>
              <a:rPr lang="it-IT" dirty="0" err="1">
                <a:latin typeface="Arial" panose="020B0604020202020204" pitchFamily="34" charset="0"/>
                <a:cs typeface="Arial" panose="020B0604020202020204" pitchFamily="34" charset="0"/>
              </a:rPr>
              <a:t>conil</a:t>
            </a:r>
            <a:r>
              <a:rPr lang="it-IT" dirty="0">
                <a:latin typeface="Arial" panose="020B0604020202020204" pitchFamily="34" charset="0"/>
                <a:cs typeface="Arial" panose="020B0604020202020204" pitchFamily="34" charset="0"/>
              </a:rPr>
              <a:t> suoi linguaggio e la meccanica quantistica fu in particolare Bohr con la formulazione del suo «principio di complementarità», da lui enunciato nel corso del congresso internazionale di fisica, tenutosi a Como nel settembre del 1927 per celebrare il centesimo anniversario della morte di Alessandro Volta. «Da una parte», osservava Bohr nella sua relazione su “The Quantum Postulate and the Development of </a:t>
            </a:r>
            <a:r>
              <a:rPr lang="it-IT" dirty="0" err="1">
                <a:latin typeface="Arial" panose="020B0604020202020204" pitchFamily="34" charset="0"/>
                <a:cs typeface="Arial" panose="020B0604020202020204" pitchFamily="34" charset="0"/>
              </a:rPr>
              <a:t>Modern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Physics</a:t>
            </a:r>
            <a:r>
              <a:rPr lang="it-IT" dirty="0">
                <a:latin typeface="Arial" panose="020B0604020202020204" pitchFamily="34" charset="0"/>
                <a:cs typeface="Arial" panose="020B0604020202020204" pitchFamily="34" charset="0"/>
              </a:rPr>
              <a:t>”, «la definizione dello stato di un sistema fisico, come viene inteso di solito, richiede l’eliminazione di ogni perturbazione esterna. Ma in questo caso, secondo il postulato dei quanti, ogni osservazione sarebbe impossibile e, soprattutto, i concetti di spazio e di tempo perderebbero il loro senso immediato. D’altra parte, se allo scopo di rendere possibile l’osservazione noi ammettiamo certe interazioni con opportuni dispositivi di misurazione, non appartenenti al sistema, una definizione univoca dello stato del sistema diventa naturalmente impossibile e non si potrà parlare di causalità nel senso ordinario della parola». (</a:t>
            </a:r>
            <a:r>
              <a:rPr lang="en-US" dirty="0">
                <a:latin typeface="Arial" panose="020B0604020202020204" pitchFamily="34" charset="0"/>
                <a:cs typeface="Arial" panose="020B0604020202020204" pitchFamily="34" charset="0"/>
              </a:rPr>
              <a:t>N. Bohr, </a:t>
            </a:r>
            <a:r>
              <a:rPr lang="en-US" i="1" dirty="0">
                <a:latin typeface="Arial" panose="020B0604020202020204" pitchFamily="34" charset="0"/>
                <a:cs typeface="Arial" panose="020B0604020202020204" pitchFamily="34" charset="0"/>
              </a:rPr>
              <a:t>Atomic Physics and Human Knowledge</a:t>
            </a:r>
            <a:r>
              <a:rPr lang="en-US" dirty="0">
                <a:latin typeface="Arial" panose="020B0604020202020204" pitchFamily="34" charset="0"/>
                <a:cs typeface="Arial" panose="020B0604020202020204" pitchFamily="34" charset="0"/>
              </a:rPr>
              <a:t>, Wiley, New York, 1958, pp. 83-93. </a:t>
            </a:r>
            <a:r>
              <a:rPr lang="it-IT" dirty="0" err="1">
                <a:latin typeface="Arial" panose="020B0604020202020204" pitchFamily="34" charset="0"/>
                <a:cs typeface="Arial" panose="020B0604020202020204" pitchFamily="34" charset="0"/>
              </a:rPr>
              <a:t>Tr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it</a:t>
            </a:r>
            <a:r>
              <a:rPr lang="it-IT" dirty="0">
                <a:latin typeface="Arial" panose="020B0604020202020204" pitchFamily="34" charset="0"/>
                <a:cs typeface="Arial" panose="020B0604020202020204" pitchFamily="34" charset="0"/>
              </a:rPr>
              <a:t>. </a:t>
            </a:r>
            <a:r>
              <a:rPr lang="it-IT" i="1" dirty="0">
                <a:latin typeface="Arial" panose="020B0604020202020204" pitchFamily="34" charset="0"/>
                <a:cs typeface="Arial" panose="020B0604020202020204" pitchFamily="34" charset="0"/>
              </a:rPr>
              <a:t>Il postulato dei quanti e il recente sviluppo della teoria atomica</a:t>
            </a:r>
            <a:r>
              <a:rPr lang="it-IT" dirty="0">
                <a:latin typeface="Arial" panose="020B0604020202020204" pitchFamily="34" charset="0"/>
                <a:cs typeface="Arial" panose="020B0604020202020204" pitchFamily="34" charset="0"/>
              </a:rPr>
              <a:t>, in Id., </a:t>
            </a:r>
            <a:r>
              <a:rPr lang="it-IT" i="1" dirty="0">
                <a:latin typeface="Arial" panose="020B0604020202020204" pitchFamily="34" charset="0"/>
                <a:cs typeface="Arial" panose="020B0604020202020204" pitchFamily="34" charset="0"/>
              </a:rPr>
              <a:t>Teoria dell’atomo e conoscenza umana</a:t>
            </a:r>
            <a:r>
              <a:rPr lang="it-IT" dirty="0">
                <a:latin typeface="Arial" panose="020B0604020202020204" pitchFamily="34" charset="0"/>
                <a:cs typeface="Arial" panose="020B0604020202020204" pitchFamily="34" charset="0"/>
              </a:rPr>
              <a:t>, Boringhieri, Torino, 1961, p. 325.</a:t>
            </a:r>
          </a:p>
          <a:p>
            <a:pPr marL="0" indent="0" algn="just">
              <a:buNone/>
            </a:pPr>
            <a:r>
              <a:rPr lang="it-IT" dirty="0">
                <a:latin typeface="Arial" panose="020B0604020202020204" pitchFamily="34" charset="0"/>
                <a:cs typeface="Arial" panose="020B0604020202020204" pitchFamily="34" charset="0"/>
              </a:rPr>
              <a:t>A partire da queste considerazioni Bohr giunge così alla seguente formulazione del principio di complementarità: “La natura stessa della teoria quantistica ci costringe così a considerare la coordinazione spazio-temporale e l’esigenza della connessione causale, la cui unione caratterizza le teorie classiche, come aspetti complementari ma reciprocamente escludentisi della descrizione, i quali simbolizzano l’idealizzazione dei concetti di osservazione e di definizione rispettivamente”.</a:t>
            </a:r>
          </a:p>
          <a:p>
            <a:pPr marL="0" indent="0">
              <a:buNone/>
            </a:pPr>
            <a:r>
              <a:rPr lang="it-IT" i="1" dirty="0">
                <a:latin typeface="Arial" panose="020B0604020202020204" pitchFamily="34" charset="0"/>
                <a:cs typeface="Arial" panose="020B0604020202020204" pitchFamily="34" charset="0"/>
              </a:rPr>
              <a:t>Ibidem.</a:t>
            </a:r>
            <a:endParaRPr lang="it-IT" dirty="0">
              <a:latin typeface="Arial" panose="020B0604020202020204" pitchFamily="34" charset="0"/>
              <a:cs typeface="Arial" panose="020B0604020202020204" pitchFamily="34" charset="0"/>
            </a:endParaRPr>
          </a:p>
          <a:p>
            <a:pPr marL="0" indent="0">
              <a:buNone/>
            </a:pPr>
            <a:endParaRPr lang="it-IT" dirty="0"/>
          </a:p>
        </p:txBody>
      </p:sp>
    </p:spTree>
    <p:extLst>
      <p:ext uri="{BB962C8B-B14F-4D97-AF65-F5344CB8AC3E}">
        <p14:creationId xmlns:p14="http://schemas.microsoft.com/office/powerpoint/2010/main" val="2798599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51.jpg"/>
          <p:cNvPicPr>
            <a:picLocks noChangeAspect="1"/>
          </p:cNvPicPr>
          <p:nvPr/>
        </p:nvPicPr>
        <p:blipFill>
          <a:blip r:embed="rId2"/>
          <a:stretch>
            <a:fillRect/>
          </a:stretch>
        </p:blipFill>
        <p:spPr>
          <a:xfrm>
            <a:off x="1516063" y="1"/>
            <a:ext cx="9144001" cy="682466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52.jpg"/>
          <p:cNvPicPr>
            <a:picLocks noChangeAspect="1"/>
          </p:cNvPicPr>
          <p:nvPr/>
        </p:nvPicPr>
        <p:blipFill>
          <a:blip r:embed="rId2"/>
          <a:stretch>
            <a:fillRect/>
          </a:stretch>
        </p:blipFill>
        <p:spPr>
          <a:xfrm>
            <a:off x="1524000" y="1"/>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4720F-0F40-7E7F-13E5-91F5E274F69A}"/>
            </a:ext>
          </a:extLst>
        </p:cNvPr>
        <p:cNvGrpSpPr/>
        <p:nvPr/>
      </p:nvGrpSpPr>
      <p:grpSpPr>
        <a:xfrm>
          <a:off x="0" y="0"/>
          <a:ext cx="0" cy="0"/>
          <a:chOff x="0" y="0"/>
          <a:chExt cx="0" cy="0"/>
        </a:xfrm>
      </p:grpSpPr>
      <p:sp>
        <p:nvSpPr>
          <p:cNvPr id="200706" name="Segnaposto numero diapositiva 5">
            <a:extLst>
              <a:ext uri="{FF2B5EF4-FFF2-40B4-BE49-F238E27FC236}">
                <a16:creationId xmlns:a16="http://schemas.microsoft.com/office/drawing/2014/main" id="{531EB2C9-03B9-61EA-DA0C-CE7730A9E55D}"/>
              </a:ext>
            </a:extLst>
          </p:cNvPr>
          <p:cNvSpPr>
            <a:spLocks noGrp="1"/>
          </p:cNvSpPr>
          <p:nvPr>
            <p:ph type="sldNum" sz="quarter" idx="12"/>
          </p:nvPr>
        </p:nvSpPr>
        <p:spPr bwMode="auto">
          <a:noFill/>
          <a:ln>
            <a:miter lim="800000"/>
            <a:headEnd/>
            <a:tailEnd/>
          </a:ln>
        </p:spPr>
        <p:txBody>
          <a:bodyPr/>
          <a:lstStyle/>
          <a:p>
            <a:fld id="{2C7E5665-74CB-8742-A932-E01F1EB8469B}" type="slidenum">
              <a:rPr lang="it-IT">
                <a:latin typeface="Arial" pitchFamily="-99" charset="0"/>
                <a:ea typeface="ＭＳ Ｐゴシック" pitchFamily="-99" charset="-128"/>
                <a:cs typeface="ＭＳ Ｐゴシック" pitchFamily="-99" charset="-128"/>
              </a:rPr>
              <a:pPr/>
              <a:t>55</a:t>
            </a:fld>
            <a:endParaRPr lang="it-IT">
              <a:latin typeface="Arial" pitchFamily="-99" charset="0"/>
              <a:ea typeface="ＭＳ Ｐゴシック" pitchFamily="-99" charset="-128"/>
              <a:cs typeface="ＭＳ Ｐゴシック" pitchFamily="-99" charset="-128"/>
            </a:endParaRPr>
          </a:p>
        </p:txBody>
      </p:sp>
      <p:sp>
        <p:nvSpPr>
          <p:cNvPr id="200707" name="Rectangle 1026">
            <a:extLst>
              <a:ext uri="{FF2B5EF4-FFF2-40B4-BE49-F238E27FC236}">
                <a16:creationId xmlns:a16="http://schemas.microsoft.com/office/drawing/2014/main" id="{62AC4A4B-77EC-456A-1B60-A0A12ED31B67}"/>
              </a:ext>
            </a:extLst>
          </p:cNvPr>
          <p:cNvSpPr>
            <a:spLocks noGrp="1" noChangeArrowheads="1"/>
          </p:cNvSpPr>
          <p:nvPr>
            <p:ph type="title"/>
          </p:nvPr>
        </p:nvSpPr>
        <p:spPr>
          <a:xfrm>
            <a:off x="0" y="1"/>
            <a:ext cx="12057320" cy="568325"/>
          </a:xfrm>
        </p:spPr>
        <p:txBody>
          <a:bodyPr>
            <a:noAutofit/>
          </a:bodyPr>
          <a:lstStyle/>
          <a:p>
            <a:pPr algn="ctr" eaLnBrk="1" hangingPunct="1"/>
            <a:r>
              <a:rPr lang="it-IT" sz="3200" b="1" cap="all" dirty="0">
                <a:latin typeface="Arial" pitchFamily="-99" charset="0"/>
                <a:ea typeface="ＭＳ Ｐゴシック" pitchFamily="-99" charset="-128"/>
                <a:cs typeface="ＭＳ Ｐゴシック" pitchFamily="-99" charset="-128"/>
              </a:rPr>
              <a:t>L’esperimento più bello della storia della fisica</a:t>
            </a:r>
          </a:p>
        </p:txBody>
      </p:sp>
      <p:sp>
        <p:nvSpPr>
          <p:cNvPr id="200708" name="Rectangle 1027">
            <a:extLst>
              <a:ext uri="{FF2B5EF4-FFF2-40B4-BE49-F238E27FC236}">
                <a16:creationId xmlns:a16="http://schemas.microsoft.com/office/drawing/2014/main" id="{5683A934-77F4-7743-A59D-871CBD3C270C}"/>
              </a:ext>
            </a:extLst>
          </p:cNvPr>
          <p:cNvSpPr>
            <a:spLocks noGrp="1" noChangeArrowheads="1"/>
          </p:cNvSpPr>
          <p:nvPr>
            <p:ph type="body" idx="1"/>
          </p:nvPr>
        </p:nvSpPr>
        <p:spPr>
          <a:xfrm>
            <a:off x="-1" y="684214"/>
            <a:ext cx="12057321" cy="5672137"/>
          </a:xfrm>
        </p:spPr>
        <p:txBody>
          <a:bodyPr>
            <a:normAutofit fontScale="92500" lnSpcReduction="10000"/>
          </a:bodyPr>
          <a:lstStyle/>
          <a:p>
            <a:pPr marL="0" indent="0" algn="just">
              <a:buNone/>
            </a:pPr>
            <a:r>
              <a:rPr lang="it-IT" dirty="0">
                <a:latin typeface="Arial" panose="020B0604020202020204" pitchFamily="34" charset="0"/>
                <a:cs typeface="Arial" panose="020B0604020202020204" pitchFamily="34" charset="0"/>
              </a:rPr>
              <a:t>L’esperimento di meccanica quantistica realizzato a Bologna nel 1974-1976 dai ricercatori del CNR Pier Giorgio Merli, Gran Franco Missiroli e Giulio Pozzi (una variante della doppia fenditura) è stato votato nel 2002 dai lettori di </a:t>
            </a:r>
            <a:r>
              <a:rPr lang="it-IT" i="1" dirty="0" err="1">
                <a:latin typeface="Arial" panose="020B0604020202020204" pitchFamily="34" charset="0"/>
                <a:cs typeface="Arial" panose="020B0604020202020204" pitchFamily="34" charset="0"/>
              </a:rPr>
              <a:t>Physics</a:t>
            </a:r>
            <a:r>
              <a:rPr lang="it-IT" i="1" dirty="0">
                <a:latin typeface="Arial" panose="020B0604020202020204" pitchFamily="34" charset="0"/>
                <a:cs typeface="Arial" panose="020B0604020202020204" pitchFamily="34" charset="0"/>
              </a:rPr>
              <a:t> World </a:t>
            </a:r>
            <a:r>
              <a:rPr lang="it-IT" dirty="0">
                <a:latin typeface="Arial" panose="020B0604020202020204" pitchFamily="34" charset="0"/>
                <a:cs typeface="Arial" panose="020B0604020202020204" pitchFamily="34" charset="0"/>
              </a:rPr>
              <a:t>come il più bello della storia della fisica</a:t>
            </a:r>
            <a:r>
              <a:rPr lang="it-IT" i="1" dirty="0">
                <a:latin typeface="Arial" panose="020B0604020202020204" pitchFamily="34" charset="0"/>
                <a:cs typeface="Arial" panose="020B0604020202020204" pitchFamily="34" charset="0"/>
              </a:rPr>
              <a:t>.</a:t>
            </a:r>
          </a:p>
          <a:p>
            <a:pPr marL="0" indent="0" algn="just">
              <a:buNone/>
            </a:pPr>
            <a:r>
              <a:rPr lang="it-IT" dirty="0">
                <a:latin typeface="Arial" panose="020B0604020202020204" pitchFamily="34" charset="0"/>
                <a:cs typeface="Arial" panose="020B0604020202020204" pitchFamily="34" charset="0"/>
              </a:rPr>
              <a:t>Esso dimostra il dualismo onda-particella, mostrando come singoli elettroni, inviati uno alla volta, creino comunque una figura di interferenza, comportandosi come particelle e onde contemporaneamente.</a:t>
            </a:r>
          </a:p>
          <a:p>
            <a:pPr marL="0" indent="0" algn="just">
              <a:buNone/>
            </a:pPr>
            <a:r>
              <a:rPr lang="it-IT" dirty="0">
                <a:latin typeface="Arial" panose="020B0604020202020204" pitchFamily="34" charset="0"/>
                <a:cs typeface="Arial" panose="020B0604020202020204" pitchFamily="34" charset="0"/>
              </a:rPr>
              <a:t>Utilizzando un microscopio elettronico a trasmissione come interferometro e un </a:t>
            </a:r>
            <a:r>
              <a:rPr lang="it-IT" dirty="0" err="1">
                <a:latin typeface="Arial" panose="020B0604020202020204" pitchFamily="34" charset="0"/>
                <a:cs typeface="Arial" panose="020B0604020202020204" pitchFamily="34" charset="0"/>
              </a:rPr>
              <a:t>biprisma</a:t>
            </a:r>
            <a:r>
              <a:rPr lang="it-IT" dirty="0">
                <a:latin typeface="Arial" panose="020B0604020202020204" pitchFamily="34" charset="0"/>
                <a:cs typeface="Arial" panose="020B0604020202020204" pitchFamily="34" charset="0"/>
              </a:rPr>
              <a:t> elettronico, i ricercatori bolognesi hanno dimostrato che l’interferenza non è dovuta all’interazione tra elettroni, ma alla natura ondulatoria della singola particella. L’esperimento rivela pertanto l’essenza della meccanica quantistica, mostrando come la materia possieda proprietà ondulatorie e particellari, un paradosso fondamentale della fisica moderna.</a:t>
            </a:r>
          </a:p>
          <a:p>
            <a:pPr marL="0" indent="0" algn="just">
              <a:buNone/>
            </a:pPr>
            <a:r>
              <a:rPr lang="it-IT" dirty="0">
                <a:latin typeface="Arial" panose="020B0604020202020204" pitchFamily="34" charset="0"/>
                <a:cs typeface="Arial" panose="020B0604020202020204" pitchFamily="34" charset="0"/>
              </a:rPr>
              <a:t>Un documentario intitolato «L’esperimento più bello della fisica» è stato prodotto per illustrare questo fondamentale risultato scientifico,</a:t>
            </a:r>
          </a:p>
          <a:p>
            <a:pPr marL="0" indent="0">
              <a:buNone/>
            </a:pPr>
            <a:endParaRPr lang="it-IT" dirty="0"/>
          </a:p>
        </p:txBody>
      </p:sp>
    </p:spTree>
    <p:extLst>
      <p:ext uri="{BB962C8B-B14F-4D97-AF65-F5344CB8AC3E}">
        <p14:creationId xmlns:p14="http://schemas.microsoft.com/office/powerpoint/2010/main" val="2644650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53.jpg"/>
          <p:cNvPicPr>
            <a:picLocks noChangeAspect="1"/>
          </p:cNvPicPr>
          <p:nvPr/>
        </p:nvPicPr>
        <p:blipFill>
          <a:blip r:embed="rId2"/>
          <a:stretch>
            <a:fillRect/>
          </a:stretch>
        </p:blipFill>
        <p:spPr>
          <a:xfrm>
            <a:off x="1524001"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53.jpg"/>
          <p:cNvPicPr>
            <a:picLocks noChangeAspect="1"/>
          </p:cNvPicPr>
          <p:nvPr/>
        </p:nvPicPr>
        <p:blipFill>
          <a:blip r:embed="rId2"/>
          <a:stretch>
            <a:fillRect/>
          </a:stretch>
        </p:blipFill>
        <p:spPr>
          <a:xfrm>
            <a:off x="1524001"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54.jpg"/>
          <p:cNvPicPr>
            <a:picLocks noChangeAspect="1"/>
          </p:cNvPicPr>
          <p:nvPr/>
        </p:nvPicPr>
        <p:blipFill>
          <a:blip r:embed="rId2"/>
          <a:stretch>
            <a:fillRect/>
          </a:stretch>
        </p:blipFill>
        <p:spPr>
          <a:xfrm>
            <a:off x="1524001" y="-68264"/>
            <a:ext cx="9126538" cy="692626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555.jpg"/>
          <p:cNvPicPr>
            <a:picLocks noChangeAspect="1"/>
          </p:cNvPicPr>
          <p:nvPr/>
        </p:nvPicPr>
        <p:blipFill>
          <a:blip r:embed="rId2"/>
          <a:stretch>
            <a:fillRect/>
          </a:stretch>
        </p:blipFill>
        <p:spPr>
          <a:xfrm>
            <a:off x="1524001"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16D6-6765-9358-A622-80C3895C1C79}"/>
            </a:ext>
          </a:extLst>
        </p:cNvPr>
        <p:cNvGrpSpPr/>
        <p:nvPr/>
      </p:nvGrpSpPr>
      <p:grpSpPr>
        <a:xfrm>
          <a:off x="0" y="0"/>
          <a:ext cx="0" cy="0"/>
          <a:chOff x="0" y="0"/>
          <a:chExt cx="0" cy="0"/>
        </a:xfrm>
      </p:grpSpPr>
      <p:sp>
        <p:nvSpPr>
          <p:cNvPr id="68610" name="Segnaposto numero diapositiva 5">
            <a:extLst>
              <a:ext uri="{FF2B5EF4-FFF2-40B4-BE49-F238E27FC236}">
                <a16:creationId xmlns:a16="http://schemas.microsoft.com/office/drawing/2014/main" id="{243002D7-466E-2744-B13C-C686D5993FBD}"/>
              </a:ext>
            </a:extLst>
          </p:cNvPr>
          <p:cNvSpPr>
            <a:spLocks noGrp="1"/>
          </p:cNvSpPr>
          <p:nvPr>
            <p:ph type="sldNum" sz="quarter" idx="12"/>
          </p:nvPr>
        </p:nvSpPr>
        <p:spPr bwMode="auto">
          <a:noFill/>
          <a:ln>
            <a:miter lim="800000"/>
            <a:headEnd/>
            <a:tailEnd/>
          </a:ln>
        </p:spPr>
        <p:txBody>
          <a:bodyPr/>
          <a:lstStyle/>
          <a:p>
            <a:fld id="{5AF7AEB8-94FA-8943-9CBF-C83CFDAF1C20}" type="slidenum">
              <a:rPr lang="it-IT">
                <a:latin typeface="Arial" pitchFamily="-99" charset="0"/>
                <a:ea typeface="ＭＳ Ｐゴシック" pitchFamily="-99" charset="-128"/>
                <a:cs typeface="ＭＳ Ｐゴシック" pitchFamily="-99" charset="-128"/>
              </a:rPr>
              <a:pPr/>
              <a:t>6</a:t>
            </a:fld>
            <a:endParaRPr lang="it-IT">
              <a:latin typeface="Arial" pitchFamily="-99" charset="0"/>
              <a:ea typeface="ＭＳ Ｐゴシック" pitchFamily="-99" charset="-128"/>
              <a:cs typeface="ＭＳ Ｐゴシック" pitchFamily="-99" charset="-128"/>
            </a:endParaRPr>
          </a:p>
        </p:txBody>
      </p:sp>
      <p:sp>
        <p:nvSpPr>
          <p:cNvPr id="68611" name="Rectangle 1026">
            <a:extLst>
              <a:ext uri="{FF2B5EF4-FFF2-40B4-BE49-F238E27FC236}">
                <a16:creationId xmlns:a16="http://schemas.microsoft.com/office/drawing/2014/main" id="{522D8DEB-469F-76C2-8021-E3768CC08DAA}"/>
              </a:ext>
            </a:extLst>
          </p:cNvPr>
          <p:cNvSpPr>
            <a:spLocks noGrp="1" noChangeArrowheads="1"/>
          </p:cNvSpPr>
          <p:nvPr>
            <p:ph type="title"/>
          </p:nvPr>
        </p:nvSpPr>
        <p:spPr>
          <a:xfrm>
            <a:off x="0" y="73502"/>
            <a:ext cx="12192000" cy="612298"/>
          </a:xfrm>
        </p:spPr>
        <p:txBody>
          <a:bodyPr>
            <a:normAutofit/>
          </a:bodyPr>
          <a:lstStyle/>
          <a:p>
            <a:pPr algn="ctr"/>
            <a:r>
              <a:rPr lang="it-IT" sz="2800" b="1" dirty="0">
                <a:latin typeface="Arial" pitchFamily="-99" charset="0"/>
                <a:ea typeface="ＭＳ Ｐゴシック" pitchFamily="-99" charset="-128"/>
                <a:cs typeface="ＭＳ Ｐゴシック" pitchFamily="-99" charset="-128"/>
              </a:rPr>
              <a:t>  LA VARIAZIONE DI SIGNIFICATO DELLA MISURAZIONE</a:t>
            </a:r>
            <a:endParaRPr lang="it-IT" sz="2800" dirty="0">
              <a:latin typeface="Arial" pitchFamily="-99" charset="0"/>
              <a:ea typeface="ＭＳ Ｐゴシック" pitchFamily="-99" charset="-128"/>
              <a:cs typeface="ＭＳ Ｐゴシック" pitchFamily="-99" charset="-128"/>
            </a:endParaRPr>
          </a:p>
        </p:txBody>
      </p:sp>
      <p:sp>
        <p:nvSpPr>
          <p:cNvPr id="68612" name="Rectangle 1027">
            <a:extLst>
              <a:ext uri="{FF2B5EF4-FFF2-40B4-BE49-F238E27FC236}">
                <a16:creationId xmlns:a16="http://schemas.microsoft.com/office/drawing/2014/main" id="{7BA83CA1-5F0E-320D-485F-D1425819C85F}"/>
              </a:ext>
            </a:extLst>
          </p:cNvPr>
          <p:cNvSpPr>
            <a:spLocks noGrp="1" noChangeArrowheads="1"/>
          </p:cNvSpPr>
          <p:nvPr>
            <p:ph type="body" idx="1"/>
          </p:nvPr>
        </p:nvSpPr>
        <p:spPr>
          <a:xfrm>
            <a:off x="0" y="685800"/>
            <a:ext cx="12026685" cy="5670550"/>
          </a:xfrm>
        </p:spPr>
        <p:txBody>
          <a:bodyPr/>
          <a:lstStyle/>
          <a:p>
            <a:pPr>
              <a:buFont typeface="Arial" pitchFamily="-99" charset="0"/>
              <a:buNone/>
            </a:pPr>
            <a:r>
              <a:rPr lang="it-IT" sz="2300" dirty="0">
                <a:latin typeface="Arial" pitchFamily="-99" charset="0"/>
                <a:ea typeface="ＭＳ Ｐゴシック" pitchFamily="-99" charset="-128"/>
                <a:cs typeface="ＭＳ Ｐゴシック" pitchFamily="-99" charset="-128"/>
              </a:rPr>
              <a:t>I</a:t>
            </a:r>
            <a:endParaRPr lang="it-IT" sz="2400" b="1" dirty="0">
              <a:latin typeface="Arial" pitchFamily="-99" charset="0"/>
              <a:ea typeface="ＭＳ Ｐゴシック" pitchFamily="-99" charset="-128"/>
              <a:cs typeface="ＭＳ Ｐゴシック" pitchFamily="-99" charset="-128"/>
            </a:endParaRPr>
          </a:p>
        </p:txBody>
      </p:sp>
      <p:sp>
        <p:nvSpPr>
          <p:cNvPr id="2" name="CasellaDiTesto 1">
            <a:extLst>
              <a:ext uri="{FF2B5EF4-FFF2-40B4-BE49-F238E27FC236}">
                <a16:creationId xmlns:a16="http://schemas.microsoft.com/office/drawing/2014/main" id="{62497CF0-5139-26F4-9EC8-6ACCBC82CD59}"/>
              </a:ext>
            </a:extLst>
          </p:cNvPr>
          <p:cNvSpPr txBox="1"/>
          <p:nvPr/>
        </p:nvSpPr>
        <p:spPr>
          <a:xfrm>
            <a:off x="0" y="501650"/>
            <a:ext cx="12192000" cy="6617196"/>
          </a:xfrm>
          <a:prstGeom prst="rect">
            <a:avLst/>
          </a:prstGeom>
          <a:noFill/>
        </p:spPr>
        <p:txBody>
          <a:bodyPr wrap="square" rtlCol="0">
            <a:spAutoFit/>
          </a:bodyPr>
          <a:lstStyle/>
          <a:p>
            <a:pPr algn="just"/>
            <a:endParaRPr lang="it-IT" sz="2000" dirty="0">
              <a:latin typeface="Arial" panose="020B0604020202020204" pitchFamily="34" charset="0"/>
              <a:cs typeface="Arial" panose="020B0604020202020204" pitchFamily="34" charset="0"/>
            </a:endParaRPr>
          </a:p>
          <a:p>
            <a:pPr algn="just"/>
            <a:r>
              <a:rPr lang="it-IT" sz="2000" dirty="0">
                <a:latin typeface="Arial" panose="020B0604020202020204" pitchFamily="34" charset="0"/>
                <a:cs typeface="Arial" panose="020B0604020202020204" pitchFamily="34" charset="0"/>
              </a:rPr>
              <a:t>Nella fisica precedente, </a:t>
            </a:r>
            <a:r>
              <a:rPr lang="it-IT" sz="2000" u="sng" dirty="0">
                <a:latin typeface="Arial" panose="020B0604020202020204" pitchFamily="34" charset="0"/>
                <a:cs typeface="Arial" panose="020B0604020202020204" pitchFamily="34" charset="0"/>
              </a:rPr>
              <a:t>la</a:t>
            </a:r>
            <a:r>
              <a:rPr lang="it-IT" sz="2000" i="1" u="sng" dirty="0">
                <a:latin typeface="Arial" panose="020B0604020202020204" pitchFamily="34" charset="0"/>
                <a:cs typeface="Arial" panose="020B0604020202020204" pitchFamily="34" charset="0"/>
              </a:rPr>
              <a:t> misurazione</a:t>
            </a:r>
            <a:r>
              <a:rPr lang="it-IT" sz="2000" dirty="0">
                <a:latin typeface="Arial" panose="020B0604020202020204" pitchFamily="34" charset="0"/>
                <a:cs typeface="Arial" panose="020B0604020202020204" pitchFamily="34" charset="0"/>
              </a:rPr>
              <a:t> era un mezzo per accertare dei fatti oggettivi che erano </a:t>
            </a:r>
            <a:r>
              <a:rPr lang="it-IT" sz="2000" i="1" dirty="0">
                <a:latin typeface="Arial" panose="020B0604020202020204" pitchFamily="34" charset="0"/>
                <a:cs typeface="Arial" panose="020B0604020202020204" pitchFamily="34" charset="0"/>
              </a:rPr>
              <a:t>indipendenti da essa e </a:t>
            </a:r>
            <a:r>
              <a:rPr lang="it-IT" sz="2000" dirty="0">
                <a:latin typeface="Arial" panose="020B0604020202020204" pitchFamily="34" charset="0"/>
                <a:cs typeface="Arial" panose="020B0604020202020204" pitchFamily="34" charset="0"/>
              </a:rPr>
              <a:t>potevano essere descritti matematicamente: con ciò la loro </a:t>
            </a:r>
            <a:r>
              <a:rPr lang="it-IT" sz="2000" i="1" dirty="0">
                <a:latin typeface="Arial" panose="020B0604020202020204" pitchFamily="34" charset="0"/>
                <a:cs typeface="Arial" panose="020B0604020202020204" pitchFamily="34" charset="0"/>
              </a:rPr>
              <a:t>relazione causale</a:t>
            </a:r>
            <a:r>
              <a:rPr lang="it-IT" sz="2000" dirty="0">
                <a:latin typeface="Arial" panose="020B0604020202020204" pitchFamily="34" charset="0"/>
                <a:cs typeface="Arial" panose="020B0604020202020204" pitchFamily="34" charset="0"/>
              </a:rPr>
              <a:t> era </a:t>
            </a:r>
            <a:r>
              <a:rPr lang="it-IT" sz="2000" i="1" dirty="0">
                <a:latin typeface="Arial" panose="020B0604020202020204" pitchFamily="34" charset="0"/>
                <a:cs typeface="Arial" panose="020B0604020202020204" pitchFamily="34" charset="0"/>
              </a:rPr>
              <a:t>rigorosamente determinata</a:t>
            </a:r>
            <a:r>
              <a:rPr lang="it-IT" sz="2000" dirty="0">
                <a:latin typeface="Arial" panose="020B0604020202020204" pitchFamily="34" charset="0"/>
                <a:cs typeface="Arial" panose="020B0604020202020204" pitchFamily="34" charset="0"/>
              </a:rPr>
              <a:t>. Nella teoria dei quanta, la misurazione è ancora un dato oggettivo, ma: «i lavori di Bohr, </a:t>
            </a:r>
            <a:r>
              <a:rPr lang="it-IT" sz="2000" dirty="0" err="1">
                <a:latin typeface="Arial" panose="020B0604020202020204" pitchFamily="34" charset="0"/>
                <a:cs typeface="Arial" panose="020B0604020202020204" pitchFamily="34" charset="0"/>
              </a:rPr>
              <a:t>Kramers</a:t>
            </a:r>
            <a:r>
              <a:rPr lang="it-IT" sz="2000" dirty="0">
                <a:latin typeface="Arial" panose="020B0604020202020204" pitchFamily="34" charset="0"/>
                <a:cs typeface="Arial" panose="020B0604020202020204" pitchFamily="34" charset="0"/>
              </a:rPr>
              <a:t> e Slater contenevano tuttavia l’idea d’importanza decisiva che le leggi naturali non determinano il verificarsi d’un avvenimento, ma </a:t>
            </a:r>
            <a:r>
              <a:rPr lang="it-IT" sz="2000" i="1" dirty="0">
                <a:latin typeface="Arial" panose="020B0604020202020204" pitchFamily="34" charset="0"/>
                <a:cs typeface="Arial" panose="020B0604020202020204" pitchFamily="34" charset="0"/>
              </a:rPr>
              <a:t>la probabilità che esso si verifichi</a:t>
            </a:r>
            <a:r>
              <a:rPr lang="it-IT" sz="2000" dirty="0">
                <a:latin typeface="Arial" panose="020B0604020202020204" pitchFamily="34" charset="0"/>
                <a:cs typeface="Arial" panose="020B0604020202020204" pitchFamily="34" charset="0"/>
              </a:rPr>
              <a:t>; che inoltre questa probabilità deve essere messa in relazione con un campo d’onde che ubbidisca a un’equazione d’onde formulabile matematicamente. Con ciò si compiva un distacco decisivo dalla fisica classica e si ritornava in ultima analisi a una concezione che aveva già assunto una grande importanza nella filosofia di Aristotele. Le onde di probabilità di Bohr, </a:t>
            </a:r>
            <a:r>
              <a:rPr lang="it-IT" sz="2000" dirty="0" err="1">
                <a:latin typeface="Arial" panose="020B0604020202020204" pitchFamily="34" charset="0"/>
                <a:cs typeface="Arial" panose="020B0604020202020204" pitchFamily="34" charset="0"/>
              </a:rPr>
              <a:t>Kramers</a:t>
            </a:r>
            <a:r>
              <a:rPr lang="it-IT" sz="2000" dirty="0">
                <a:latin typeface="Arial" panose="020B0604020202020204" pitchFamily="34" charset="0"/>
                <a:cs typeface="Arial" panose="020B0604020202020204" pitchFamily="34" charset="0"/>
              </a:rPr>
              <a:t>, Slater possono essere interpretate come una formulazione quantitativa del concetto aristotelico di </a:t>
            </a:r>
            <a:r>
              <a:rPr lang="it-IT" sz="2000" i="1" dirty="0" err="1">
                <a:latin typeface="Arial" panose="020B0604020202020204" pitchFamily="34" charset="0"/>
                <a:cs typeface="Arial" panose="020B0604020202020204" pitchFamily="34" charset="0"/>
              </a:rPr>
              <a:t>δύν</a:t>
            </a:r>
            <a:r>
              <a:rPr lang="it-IT" sz="2000" i="1" dirty="0">
                <a:latin typeface="Arial" panose="020B0604020202020204" pitchFamily="34" charset="0"/>
                <a:cs typeface="Arial" panose="020B0604020202020204" pitchFamily="34" charset="0"/>
              </a:rPr>
              <a:t>α</a:t>
            </a:r>
            <a:r>
              <a:rPr lang="it-IT" sz="2000" i="1" dirty="0" err="1">
                <a:latin typeface="Arial" panose="020B0604020202020204" pitchFamily="34" charset="0"/>
                <a:cs typeface="Arial" panose="020B0604020202020204" pitchFamily="34" charset="0"/>
              </a:rPr>
              <a:t>μις</a:t>
            </a:r>
            <a:r>
              <a:rPr lang="it-IT" sz="2000" dirty="0">
                <a:latin typeface="Arial" panose="020B0604020202020204" pitchFamily="34" charset="0"/>
                <a:cs typeface="Arial" panose="020B0604020202020204" pitchFamily="34" charset="0"/>
              </a:rPr>
              <a:t>, di possibilità, chiamato anche più tardi col nome latino di </a:t>
            </a:r>
            <a:r>
              <a:rPr lang="it-IT" sz="2000" i="1" dirty="0" err="1">
                <a:latin typeface="Arial" panose="020B0604020202020204" pitchFamily="34" charset="0"/>
                <a:cs typeface="Arial" panose="020B0604020202020204" pitchFamily="34" charset="0"/>
              </a:rPr>
              <a:t>potentia</a:t>
            </a:r>
            <a:r>
              <a:rPr lang="it-IT" sz="2000" i="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L’idea che quanto</a:t>
            </a:r>
            <a:r>
              <a:rPr lang="it-IT" sz="2000" i="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succede non sia determinato in modo perentorio, ma che già la possibilità o ‘tendenza’ al verificarsi d’un fatto possieda una specie di verità, ha nella filosofia di Aristotele una parte decisiva. Si tratta d’una specie di strato intermedio di verità che sta in mezzo fra la verità massiccia della materia e la verità spirituale dell’idea o dell’immagine. Nella moderna teoria dei quanti questo concetto di possibilità assume una nuova veste: è formulato matematicamente come una probabilità e sottomesso a leggi naturali esprimibili matematicamente. Le leggi naturali formulate in termini matematici non determinano qui più i fenomeni stessi, ma la loro possibilità, la probabilità che succeda qualche cosa». </a:t>
            </a:r>
            <a:endParaRPr lang="it-IT" sz="2400" dirty="0">
              <a:latin typeface="Arial" panose="020B0604020202020204" pitchFamily="34" charset="0"/>
              <a:cs typeface="Arial" panose="020B0604020202020204" pitchFamily="34" charset="0"/>
            </a:endParaRPr>
          </a:p>
          <a:p>
            <a:r>
              <a:rPr lang="it-IT" sz="2000" dirty="0" err="1">
                <a:latin typeface="Arial" panose="020B0604020202020204" pitchFamily="34" charset="0"/>
                <a:cs typeface="Arial" panose="020B0604020202020204" pitchFamily="34" charset="0"/>
              </a:rPr>
              <a:t>W</a:t>
            </a:r>
            <a:r>
              <a:rPr lang="it-IT" sz="2000" dirty="0">
                <a:latin typeface="Arial" panose="020B0604020202020204" pitchFamily="34" charset="0"/>
                <a:cs typeface="Arial" panose="020B0604020202020204" pitchFamily="34" charset="0"/>
              </a:rPr>
              <a:t>. Heisenberg, </a:t>
            </a:r>
            <a:r>
              <a:rPr lang="it-IT" sz="2000" i="1" dirty="0">
                <a:latin typeface="Arial" panose="020B0604020202020204" pitchFamily="34" charset="0"/>
                <a:cs typeface="Arial" panose="020B0604020202020204" pitchFamily="34" charset="0"/>
              </a:rPr>
              <a:t>La scoperta di Planck e i </a:t>
            </a:r>
            <a:r>
              <a:rPr lang="it-IT" sz="2000" i="1" dirty="0" err="1">
                <a:latin typeface="Arial" panose="020B0604020202020204" pitchFamily="34" charset="0"/>
                <a:cs typeface="Arial" panose="020B0604020202020204" pitchFamily="34" charset="0"/>
              </a:rPr>
              <a:t>probemi</a:t>
            </a:r>
            <a:r>
              <a:rPr lang="it-IT" sz="2000" i="1" dirty="0">
                <a:latin typeface="Arial" panose="020B0604020202020204" pitchFamily="34" charset="0"/>
                <a:cs typeface="Arial" panose="020B0604020202020204" pitchFamily="34" charset="0"/>
              </a:rPr>
              <a:t> filosofici della fisica atomica, </a:t>
            </a:r>
            <a:r>
              <a:rPr lang="it-IT" sz="2000" dirty="0">
                <a:latin typeface="Arial" panose="020B0604020202020204" pitchFamily="34" charset="0"/>
                <a:cs typeface="Arial" panose="020B0604020202020204" pitchFamily="34" charset="0"/>
              </a:rPr>
              <a:t>in </a:t>
            </a:r>
            <a:r>
              <a:rPr lang="it-IT" sz="2000" dirty="0" err="1">
                <a:latin typeface="Arial" panose="020B0604020202020204" pitchFamily="34" charset="0"/>
                <a:cs typeface="Arial" panose="020B0604020202020204" pitchFamily="34" charset="0"/>
              </a:rPr>
              <a:t>W</a:t>
            </a:r>
            <a:r>
              <a:rPr lang="it-IT" sz="2000" dirty="0">
                <a:latin typeface="Arial" panose="020B0604020202020204" pitchFamily="34" charset="0"/>
                <a:cs typeface="Arial" panose="020B0604020202020204" pitchFamily="34" charset="0"/>
              </a:rPr>
              <a:t>. Heisenberg, M. Born, </a:t>
            </a:r>
            <a:r>
              <a:rPr lang="it-IT" sz="2000" dirty="0" err="1">
                <a:latin typeface="Arial" panose="020B0604020202020204" pitchFamily="34" charset="0"/>
                <a:cs typeface="Arial" panose="020B0604020202020204" pitchFamily="34" charset="0"/>
              </a:rPr>
              <a:t>W</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Schrödinger</a:t>
            </a:r>
            <a:r>
              <a:rPr lang="it-IT" sz="2000" dirty="0">
                <a:latin typeface="Arial" panose="020B0604020202020204" pitchFamily="34" charset="0"/>
                <a:cs typeface="Arial" panose="020B0604020202020204" pitchFamily="34" charset="0"/>
              </a:rPr>
              <a:t>, P. Auger, </a:t>
            </a:r>
            <a:r>
              <a:rPr lang="it-IT" sz="2000" i="1" dirty="0">
                <a:latin typeface="Arial" panose="020B0604020202020204" pitchFamily="34" charset="0"/>
                <a:cs typeface="Arial" panose="020B0604020202020204" pitchFamily="34" charset="0"/>
              </a:rPr>
              <a:t>Discussione sulla fisica moderna, </a:t>
            </a:r>
            <a:r>
              <a:rPr lang="it-IT" sz="2000" dirty="0">
                <a:latin typeface="Arial" panose="020B0604020202020204" pitchFamily="34" charset="0"/>
                <a:cs typeface="Arial" panose="020B0604020202020204" pitchFamily="34" charset="0"/>
              </a:rPr>
              <a:t>Paolo Boringhieri, Torino 1960, p. 12.</a:t>
            </a:r>
          </a:p>
          <a:p>
            <a:pPr algn="just"/>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051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18175941" y="5620871"/>
            <a:ext cx="6252882" cy="8148916"/>
          </a:xfrm>
        </p:spPr>
        <p:txBody>
          <a:bodyPr>
            <a:normAutofit/>
          </a:bodyPr>
          <a:lstStyle/>
          <a:p>
            <a:pPr eaLnBrk="1" hangingPunct="1"/>
            <a:endParaRPr lang="it-IT" b="1" i="1" dirty="0">
              <a:latin typeface="Arial" pitchFamily="-99" charset="0"/>
              <a:ea typeface="ＭＳ Ｐゴシック" pitchFamily="-99" charset="-128"/>
              <a:cs typeface="ＭＳ Ｐゴシック" pitchFamily="-99" charset="-128"/>
            </a:endParaRPr>
          </a:p>
        </p:txBody>
      </p:sp>
      <p:sp>
        <p:nvSpPr>
          <p:cNvPr id="303108" name="CasellaDiTesto 5"/>
          <p:cNvSpPr txBox="1">
            <a:spLocks noChangeArrowheads="1"/>
          </p:cNvSpPr>
          <p:nvPr/>
        </p:nvSpPr>
        <p:spPr bwMode="auto">
          <a:xfrm>
            <a:off x="15042776" y="6240900"/>
            <a:ext cx="5204012" cy="646331"/>
          </a:xfrm>
          <a:prstGeom prst="rect">
            <a:avLst/>
          </a:prstGeom>
          <a:noFill/>
          <a:ln w="9525">
            <a:noFill/>
            <a:miter lim="800000"/>
            <a:headEnd/>
            <a:tailEnd/>
          </a:ln>
        </p:spPr>
        <p:txBody>
          <a:bodyPr wrap="square">
            <a:prstTxWarp prst="textNoShape">
              <a:avLst/>
            </a:prstTxWarp>
            <a:spAutoFit/>
          </a:bodyPr>
          <a:lstStyle/>
          <a:p>
            <a:r>
              <a:rPr lang="it-IT" dirty="0"/>
              <a:t>Alanis Morissette 1998</a:t>
            </a:r>
          </a:p>
          <a:p>
            <a:r>
              <a:rPr lang="it-IT" dirty="0" err="1"/>
              <a:t>sil</a:t>
            </a:r>
            <a:r>
              <a:rPr lang="it-IT" dirty="0"/>
              <a:t>.</a:t>
            </a:r>
          </a:p>
        </p:txBody>
      </p:sp>
      <p:sp>
        <p:nvSpPr>
          <p:cNvPr id="303109" name="CasellaDiTesto 6"/>
          <p:cNvSpPr txBox="1">
            <a:spLocks noChangeArrowheads="1"/>
          </p:cNvSpPr>
          <p:nvPr/>
        </p:nvSpPr>
        <p:spPr bwMode="auto">
          <a:xfrm>
            <a:off x="3189289" y="6399214"/>
            <a:ext cx="185737" cy="369887"/>
          </a:xfrm>
          <a:prstGeom prst="rect">
            <a:avLst/>
          </a:prstGeom>
          <a:noFill/>
          <a:ln w="9525">
            <a:noFill/>
            <a:miter lim="800000"/>
            <a:headEnd/>
            <a:tailEnd/>
          </a:ln>
        </p:spPr>
        <p:txBody>
          <a:bodyPr wrap="none">
            <a:prstTxWarp prst="textNoShape">
              <a:avLst/>
            </a:prstTxWarp>
            <a:spAutoFit/>
          </a:bodyPr>
          <a:lstStyle/>
          <a:p>
            <a:endParaRPr lang="it-IT"/>
          </a:p>
        </p:txBody>
      </p:sp>
      <p:pic>
        <p:nvPicPr>
          <p:cNvPr id="2" name="Immagine 1">
            <a:extLst>
              <a:ext uri="{FF2B5EF4-FFF2-40B4-BE49-F238E27FC236}">
                <a16:creationId xmlns:a16="http://schemas.microsoft.com/office/drawing/2014/main" id="{54DBA074-4349-7AE9-C7E7-807FABA14E8B}"/>
              </a:ext>
            </a:extLst>
          </p:cNvPr>
          <p:cNvPicPr>
            <a:picLocks noChangeAspect="1"/>
          </p:cNvPicPr>
          <p:nvPr/>
        </p:nvPicPr>
        <p:blipFill>
          <a:blip r:embed="rId3"/>
          <a:stretch>
            <a:fillRect/>
          </a:stretch>
        </p:blipFill>
        <p:spPr>
          <a:xfrm>
            <a:off x="1563121" y="438199"/>
            <a:ext cx="9104879" cy="4147249"/>
          </a:xfrm>
          <a:prstGeom prst="rect">
            <a:avLst/>
          </a:prstGeom>
        </p:spPr>
      </p:pic>
      <p:sp>
        <p:nvSpPr>
          <p:cNvPr id="3" name="CasellaDiTesto 2">
            <a:extLst>
              <a:ext uri="{FF2B5EF4-FFF2-40B4-BE49-F238E27FC236}">
                <a16:creationId xmlns:a16="http://schemas.microsoft.com/office/drawing/2014/main" id="{E66A851B-71A9-7CBC-7991-087C61B50500}"/>
              </a:ext>
            </a:extLst>
          </p:cNvPr>
          <p:cNvSpPr txBox="1"/>
          <p:nvPr/>
        </p:nvSpPr>
        <p:spPr>
          <a:xfrm>
            <a:off x="1563121" y="5096435"/>
            <a:ext cx="9104879" cy="1969770"/>
          </a:xfrm>
          <a:prstGeom prst="rect">
            <a:avLst/>
          </a:prstGeom>
          <a:noFill/>
        </p:spPr>
        <p:txBody>
          <a:bodyPr wrap="square" rtlCol="0">
            <a:spAutoFit/>
          </a:bodyPr>
          <a:lstStyle/>
          <a:p>
            <a:pPr algn="ctr"/>
            <a:r>
              <a:rPr lang="it-IT" sz="4000" b="1" dirty="0">
                <a:latin typeface="Arial" panose="020B0604020202020204" pitchFamily="34" charset="0"/>
                <a:cs typeface="Arial" panose="020B0604020202020204" pitchFamily="34" charset="0"/>
              </a:rPr>
              <a:t>Alanis Morissette 1998</a:t>
            </a:r>
          </a:p>
          <a:p>
            <a:pPr algn="ctr"/>
            <a:endParaRPr lang="it-IT" sz="3200" b="1" dirty="0">
              <a:latin typeface="Arial" panose="020B0604020202020204" pitchFamily="34" charset="0"/>
              <a:cs typeface="Arial" panose="020B0604020202020204" pitchFamily="34" charset="0"/>
            </a:endParaRPr>
          </a:p>
          <a:p>
            <a:pPr algn="ctr"/>
            <a:r>
              <a:rPr lang="it-IT" sz="3200" b="1" dirty="0" err="1">
                <a:latin typeface="Arial" panose="020B0604020202020204" pitchFamily="34" charset="0"/>
                <a:cs typeface="Arial" panose="020B0604020202020204" pitchFamily="34" charset="0"/>
              </a:rPr>
              <a:t>sil.tagliagambe@gmail.com</a:t>
            </a:r>
            <a:endParaRPr lang="it-IT" sz="3200" b="1" dirty="0">
              <a:latin typeface="Arial" panose="020B0604020202020204" pitchFamily="34" charset="0"/>
              <a:cs typeface="Arial" panose="020B0604020202020204" pitchFamily="34" charset="0"/>
            </a:endParaRPr>
          </a:p>
          <a:p>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FAF5428-CF29-B440-9935-8F9D326F0572}"/>
              </a:ext>
            </a:extLst>
          </p:cNvPr>
          <p:cNvPicPr>
            <a:picLocks noChangeAspect="1"/>
          </p:cNvPicPr>
          <p:nvPr/>
        </p:nvPicPr>
        <p:blipFill>
          <a:blip r:embed="rId2"/>
          <a:stretch>
            <a:fillRect/>
          </a:stretch>
        </p:blipFill>
        <p:spPr>
          <a:xfrm>
            <a:off x="1980652" y="91440"/>
            <a:ext cx="8244838" cy="6663690"/>
          </a:xfrm>
          <a:prstGeom prst="rect">
            <a:avLst/>
          </a:prstGeom>
        </p:spPr>
      </p:pic>
    </p:spTree>
    <p:extLst>
      <p:ext uri="{BB962C8B-B14F-4D97-AF65-F5344CB8AC3E}">
        <p14:creationId xmlns:p14="http://schemas.microsoft.com/office/powerpoint/2010/main" val="233733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magine 3" descr="gatto_di_Schrödinger-300x300.jpg"/>
          <p:cNvPicPr>
            <a:picLocks noChangeAspect="1"/>
          </p:cNvPicPr>
          <p:nvPr/>
        </p:nvPicPr>
        <p:blipFill>
          <a:blip r:embed="rId2"/>
          <a:srcRect/>
          <a:stretch>
            <a:fillRect/>
          </a:stretch>
        </p:blipFill>
        <p:spPr bwMode="auto">
          <a:xfrm>
            <a:off x="1882775" y="138113"/>
            <a:ext cx="3810000" cy="3810000"/>
          </a:xfrm>
          <a:prstGeom prst="rect">
            <a:avLst/>
          </a:prstGeom>
          <a:noFill/>
          <a:ln w="9525">
            <a:noFill/>
            <a:miter lim="800000"/>
            <a:headEnd/>
            <a:tailEnd/>
          </a:ln>
        </p:spPr>
      </p:pic>
      <p:pic>
        <p:nvPicPr>
          <p:cNvPr id="43011" name="Immagine 4" descr="life_the_universe_and_everything.jpg"/>
          <p:cNvPicPr>
            <a:picLocks noChangeAspect="1"/>
          </p:cNvPicPr>
          <p:nvPr/>
        </p:nvPicPr>
        <p:blipFill>
          <a:blip r:embed="rId3"/>
          <a:srcRect/>
          <a:stretch>
            <a:fillRect/>
          </a:stretch>
        </p:blipFill>
        <p:spPr bwMode="auto">
          <a:xfrm>
            <a:off x="6237289" y="419101"/>
            <a:ext cx="4078287" cy="2962275"/>
          </a:xfrm>
          <a:prstGeom prst="rect">
            <a:avLst/>
          </a:prstGeom>
          <a:noFill/>
          <a:ln w="9525">
            <a:noFill/>
            <a:miter lim="800000"/>
            <a:headEnd/>
            <a:tailEnd/>
          </a:ln>
        </p:spPr>
      </p:pic>
      <p:pic>
        <p:nvPicPr>
          <p:cNvPr id="43012" name="Immagine 5" descr="images-1.jpeg"/>
          <p:cNvPicPr>
            <a:picLocks noChangeAspect="1"/>
          </p:cNvPicPr>
          <p:nvPr/>
        </p:nvPicPr>
        <p:blipFill>
          <a:blip r:embed="rId4"/>
          <a:srcRect/>
          <a:stretch>
            <a:fillRect/>
          </a:stretch>
        </p:blipFill>
        <p:spPr bwMode="auto">
          <a:xfrm>
            <a:off x="6467475" y="4122738"/>
            <a:ext cx="3848100" cy="2108200"/>
          </a:xfrm>
          <a:prstGeom prst="rect">
            <a:avLst/>
          </a:prstGeom>
          <a:noFill/>
          <a:ln w="9525">
            <a:noFill/>
            <a:miter lim="800000"/>
            <a:headEnd/>
            <a:tailEnd/>
          </a:ln>
        </p:spPr>
      </p:pic>
      <p:pic>
        <p:nvPicPr>
          <p:cNvPr id="43013" name="Immagine 6" descr="Unknown.jpeg"/>
          <p:cNvPicPr>
            <a:picLocks noChangeAspect="1"/>
          </p:cNvPicPr>
          <p:nvPr/>
        </p:nvPicPr>
        <p:blipFill>
          <a:blip r:embed="rId5"/>
          <a:srcRect/>
          <a:stretch>
            <a:fillRect/>
          </a:stretch>
        </p:blipFill>
        <p:spPr bwMode="auto">
          <a:xfrm>
            <a:off x="2333625" y="4122738"/>
            <a:ext cx="2743200" cy="24511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3"/>
          <p:cNvSpPr>
            <a:spLocks noGrp="1"/>
          </p:cNvSpPr>
          <p:nvPr>
            <p:ph type="sldNum" sz="quarter" idx="12"/>
          </p:nvPr>
        </p:nvSpPr>
        <p:spPr bwMode="auto">
          <a:noFill/>
          <a:ln>
            <a:miter lim="800000"/>
            <a:headEnd/>
            <a:tailEnd/>
          </a:ln>
        </p:spPr>
        <p:txBody>
          <a:bodyPr/>
          <a:lstStyle/>
          <a:p>
            <a:fld id="{FC5E816D-5505-7C48-8BF9-93E0EB268DBC}" type="slidenum">
              <a:rPr lang="it-IT">
                <a:latin typeface="Arial" pitchFamily="-99" charset="0"/>
                <a:ea typeface="ＭＳ Ｐゴシック" pitchFamily="-99" charset="-128"/>
                <a:cs typeface="ＭＳ Ｐゴシック" pitchFamily="-99" charset="-128"/>
              </a:rPr>
              <a:pPr/>
              <a:t>9</a:t>
            </a:fld>
            <a:endParaRPr lang="it-IT">
              <a:latin typeface="Arial" pitchFamily="-99" charset="0"/>
              <a:ea typeface="ＭＳ Ｐゴシック" pitchFamily="-99" charset="-128"/>
              <a:cs typeface="ＭＳ Ｐゴシック" pitchFamily="-99" charset="-128"/>
            </a:endParaRPr>
          </a:p>
        </p:txBody>
      </p:sp>
      <p:pic>
        <p:nvPicPr>
          <p:cNvPr id="63491" name="Picture 2" descr="Diapositiva44"/>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Firenze,color,graphicx}&#10;&#10;\begin{document}&#10;&#10;Uno {\red {\bf stato puro quantistico\/} &#10;$\mathbf \psi$ }&#10;rappresenta un {\bf massimo di informazione&#10;dell' osservatore sul sistema studiato.}&#10;Un' informazione che non pu\`o essere estesa &#10;in modo coerente a un'informazione  pi\`u ricca.&#10;&#10;Anche una ipotetica {\blue {\em MENTE ONNISCIENTE}} &#10;non potrebbe saperne di pi\`u! &#10;&#10;\end{document}&#10;"/>
  <p:tag name="EXTERNALNAME" val="txp_fig"/>
  <p:tag name="BLEND" val="Falso"/>
  <p:tag name="TRANSPARENT" val="Falso"/>
  <p:tag name="KEEPFILES" val="Falso"/>
  <p:tag name="DEBUGPAUSE" val="Falso"/>
  <p:tag name="RESOLUTION" val="300"/>
  <p:tag name="TIMEOUT" val="(none)"/>
  <p:tag name="BOXWIDTH" val="354"/>
  <p:tag name="BOXHEIGHT" val="490"/>
  <p:tag name="BOXFONT" val="10"/>
  <p:tag name="BOXWRAP" val="Falso"/>
  <p:tag name="WORKAROUNDTRANSPARENCYBUG" val="Falso"/>
  <p:tag name="ALLOWFONTSUBSTITUTION" val="Falso"/>
  <p:tag name="BITMAPFORMAT" val="png256"/>
  <p:tag name="ORIGWIDTH" val="469"/>
  <p:tag name="PICTUREFILESIZE" val="3225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Firenze,color,graphicx}&#10;&#10;\begin{document}&#10;&#10;Diversamente dagli stati puri classici,&#10;gli stati quantistici sono &#10;{\red {\bf LOGICAMENTE INCOMPLETI.}} &#10;&#10;{\bf Uno stato  puro $\psi$ &#10;non decide semanticamente {\red TUTTE LE PROPRIETA'}&#10;di cui pu\`o godere l'oggetto descritto da &#10; $\psi$}.&#10;{\bf Molte propriet\`a restano indeterminate!}&#10;&#10;Questo \`e una conseguenza del  &#10;{\red {\bf PRINCIPIO DI INDETERMINAZIONE &#10;DI HEISENBERG}}.&#10;&#10;\end{document}&#10;"/>
  <p:tag name="EXTERNALNAME" val="txp_fig"/>
  <p:tag name="BLEND" val="Falso"/>
  <p:tag name="TRANSPARENT" val="Falso"/>
  <p:tag name="KEEPFILES" val="Falso"/>
  <p:tag name="DEBUGPAUSE" val="Falso"/>
  <p:tag name="RESOLUTION" val="300"/>
  <p:tag name="TIMEOUT" val="(none)"/>
  <p:tag name="BOXWIDTH" val="354"/>
  <p:tag name="BOXHEIGHT" val="490"/>
  <p:tag name="BOXFONT" val="10"/>
  <p:tag name="BOXWRAP" val="Falso"/>
  <p:tag name="WORKAROUNDTRANSPARENCYBUG" val="Falso"/>
  <p:tag name="ALLOWFONTSUBSTITUTION" val="Falso"/>
  <p:tag name="BITMAPFORMAT" val="png256"/>
  <p:tag name="ORIGWIDTH" val="468"/>
  <p:tag name="PICTUREFILESIZE" val="4225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Firenze,color,graphicx}&#10;&#10;\begin{document}&#10;{\bf La {\red REALTA'} sembra  intrecciata&#10;&#10; (entangled)&#10;&#10; con la {\blue POSSIBILITA'}!}&#10;\end{document}&#10;"/>
  <p:tag name="EXTERNALNAME" val="txp_fig"/>
  <p:tag name="BLEND" val="Falso"/>
  <p:tag name="TRANSPARENT" val="Falso"/>
  <p:tag name="KEEPFILES" val="Falso"/>
  <p:tag name="DEBUGPAUSE" val="Falso"/>
  <p:tag name="RESOLUTION" val="300"/>
  <p:tag name="TIMEOUT" val="(none)"/>
  <p:tag name="BOXWIDTH" val="354"/>
  <p:tag name="BOXHEIGHT" val="490"/>
  <p:tag name="BOXFONT" val="10"/>
  <p:tag name="BOXWRAP" val="Falso"/>
  <p:tag name="WORKAROUNDTRANSPARENCYBUG" val="Falso"/>
  <p:tag name="ALLOWFONTSUBSTITUTION" val="Falso"/>
  <p:tag name="BITMAPFORMAT" val="png256"/>
  <p:tag name="ORIGWIDTH" val="356,875"/>
  <p:tag name="PICTUREFILESIZE" val="10501"/>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Firenze,color,graphicx}&#10;&#10;\begin{document}&#10;\begin{center} {\red {\bf L' ENTANGLEMENT QUANTISTICO}}&#10;\end{center}&#10;&#10;Un oggetto composto&#10;\begin{itemize}&#10;\item lo  {\red {\bf stato}}&#10;dell' oggetto composto \`e {\red {\bf puro}} &#10;(una informazione massimale) &#10;&#10;\item questo  stato  determina gli stati &#10;delle  {\blue {\bf parti}}, che non possono&#10; essere puri.&#10;&#10;&#10;\end{itemize}&#10; &#10;&#10;&#10;\end{document}&#10;"/>
  <p:tag name="EXTERNALNAME" val="txp_fig"/>
  <p:tag name="BLEND" val="Falso"/>
  <p:tag name="TRANSPARENT" val="Falso"/>
  <p:tag name="KEEPFILES" val="Falso"/>
  <p:tag name="DEBUGPAUSE" val="Falso"/>
  <p:tag name="RESOLUTION" val="300"/>
  <p:tag name="TIMEOUT" val="(none)"/>
  <p:tag name="BOXWIDTH" val="354"/>
  <p:tag name="BOXHEIGHT" val="490"/>
  <p:tag name="BOXFONT" val="10"/>
  <p:tag name="BOXWRAP" val="Falso"/>
  <p:tag name="WORKAROUNDTRANSPARENCYBUG" val="Falso"/>
  <p:tag name="ALLOWFONTSUBSTITUTION" val="Falso"/>
  <p:tag name="BITMAPFORMAT" val="png256"/>
  <p:tag name="ORIGWIDTH" val="464,875"/>
  <p:tag name="PICTUREFILESIZE" val="27264"/>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TotalTime>
  <Words>5923</Words>
  <Application>Microsoft Macintosh PowerPoint</Application>
  <PresentationFormat>Widescreen</PresentationFormat>
  <Paragraphs>239</Paragraphs>
  <Slides>60</Slides>
  <Notes>40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60</vt:i4>
      </vt:variant>
    </vt:vector>
  </HeadingPairs>
  <TitlesOfParts>
    <vt:vector size="68" baseType="lpstr">
      <vt:lpstr>Aptos</vt:lpstr>
      <vt:lpstr>Aptos Display</vt:lpstr>
      <vt:lpstr>Arial</vt:lpstr>
      <vt:lpstr>Lucida Grande</vt:lpstr>
      <vt:lpstr>Tahoma</vt:lpstr>
      <vt:lpstr>Verdana</vt:lpstr>
      <vt:lpstr>Wingdings</vt:lpstr>
      <vt:lpstr>Tema di Office</vt:lpstr>
      <vt:lpstr>Presentazione standard di PowerPoint</vt:lpstr>
      <vt:lpstr>Il punto d’avvio. Il problema del corpo nero</vt:lpstr>
      <vt:lpstr>     Il punto d’avvio. Il problema del corpo nero</vt:lpstr>
      <vt:lpstr>  LA DUALITà TRA COMPORTAMENTO ONDULATORIO E CORPUSCOLARE DELLA LUCE</vt:lpstr>
      <vt:lpstr>  LIVELLI DI REALTà: L’ARTICOLAZIONE DELLA NATURA SECONDO UNA SCALA DI GRANDEZZE</vt:lpstr>
      <vt:lpstr>  LA VARIAZIONE DI SIGNIFICATO DELLA MISURAZIONE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Stati puri</vt:lpstr>
      <vt:lpstr>Heisenberg</vt:lpstr>
      <vt:lpstr>Sovrapposizione di stati</vt:lpstr>
      <vt:lpstr>Lo « scandaloso» mondo della teoria quantistica</vt:lpstr>
      <vt:lpstr>Lo « scandaloso» mondo della teoria quantistica</vt:lpstr>
      <vt:lpstr>Somma</vt:lpstr>
      <vt:lpstr>NUVOLA</vt:lpstr>
      <vt:lpstr>Realtà-Possibilità</vt:lpstr>
      <vt:lpstr>DESCRIVERE E MISURARE</vt:lpstr>
      <vt:lpstr>IL RUOLO DEL TEMPO NEL PROCESSO DI MISURAZIONE</vt:lpstr>
      <vt:lpstr>MISURA</vt:lpstr>
      <vt:lpstr>Presentazione standard di PowerPoint</vt:lpstr>
      <vt:lpstr> Entanglement</vt:lpstr>
      <vt:lpstr>Entanglement</vt:lpstr>
      <vt:lpstr>Presentazione standard di PowerPoint</vt:lpstr>
      <vt:lpstr>Presentazione standard di PowerPoint</vt:lpstr>
      <vt:lpstr>Presentazione standard di PowerPoint</vt:lpstr>
      <vt:lpstr>LA DEFINIZIONE DI REALTà FISICA ALLA BASE DEL PARADOSSO EPR</vt:lpstr>
      <vt:lpstr>IL PARADOSSO EPR</vt:lpstr>
      <vt:lpstr>IL PARADOSSO EPR</vt:lpstr>
      <vt:lpstr>IL PARADOSSO EPR</vt:lpstr>
      <vt:lpstr>Presentazione standard di PowerPoint</vt:lpstr>
      <vt:lpstr>IL PARADOSSO EPR</vt:lpstr>
      <vt:lpstr>LA VERIFICA SPERIMENTALE DI EPR/1</vt:lpstr>
      <vt:lpstr>LA VERIFICA SPERIMENTALE DI EPR/2</vt:lpstr>
      <vt:lpstr>Presentazione standard di PowerPoint</vt:lpstr>
      <vt:lpstr>Heisenberg e la «realtà fisica»</vt:lpstr>
      <vt:lpstr>Heisenberg e la «realtà fisica»</vt:lpstr>
      <vt:lpstr>Heisenberg e la «realtà fisica»</vt:lpstr>
      <vt:lpstr>Heisenberg e la «realtà fisica»</vt:lpstr>
      <vt:lpstr>Heisenberg e la «realtà fisica»</vt:lpstr>
      <vt:lpstr>Heisenberg e la «realtà fisica»</vt:lpstr>
      <vt:lpstr>Heisenberg e la «realtà fisica»</vt:lpstr>
      <vt:lpstr>L’operazionismo di Bridgman</vt:lpstr>
      <vt:lpstr>L’operazionismo di Bridgman</vt:lpstr>
      <vt:lpstr>L’operazionismo di Bridgman</vt:lpstr>
      <vt:lpstr>Il principio di corrispondenza di Bohr</vt:lpstr>
      <vt:lpstr>Presentazione standard di PowerPoint</vt:lpstr>
      <vt:lpstr>Presentazione standard di PowerPoint</vt:lpstr>
      <vt:lpstr>L’esperimento più bello della storia della fisica</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Silvano Tagliagambe</dc:creator>
  <cp:lastModifiedBy>Silvano Tagliagambe</cp:lastModifiedBy>
  <cp:revision>14</cp:revision>
  <dcterms:created xsi:type="dcterms:W3CDTF">2026-01-27T17:02:17Z</dcterms:created>
  <dcterms:modified xsi:type="dcterms:W3CDTF">2026-01-28T01:56:51Z</dcterms:modified>
</cp:coreProperties>
</file>