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5"/>
  </p:notesMasterIdLst>
  <p:sldIdLst>
    <p:sldId id="327" r:id="rId3"/>
    <p:sldId id="461" r:id="rId4"/>
    <p:sldId id="459" r:id="rId5"/>
    <p:sldId id="466" r:id="rId6"/>
    <p:sldId id="464" r:id="rId7"/>
    <p:sldId id="465" r:id="rId8"/>
    <p:sldId id="470" r:id="rId9"/>
    <p:sldId id="469" r:id="rId10"/>
    <p:sldId id="473" r:id="rId11"/>
    <p:sldId id="471" r:id="rId12"/>
    <p:sldId id="472" r:id="rId13"/>
    <p:sldId id="337"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2AE98-1117-0751-3AED-E7F211BB7D13}" v="140" dt="2025-02-04T14:45:39.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2"/>
    <p:restoredTop sz="81175" autoAdjust="0"/>
  </p:normalViewPr>
  <p:slideViewPr>
    <p:cSldViewPr snapToGrid="0">
      <p:cViewPr>
        <p:scale>
          <a:sx n="78" d="100"/>
          <a:sy n="78" d="100"/>
        </p:scale>
        <p:origin x="176"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De Marinis" userId="S::lorenzo.demarinis@santannapisa.it::0f5b0410-053b-47d7-8531-9b0cb41b7b40" providerId="AD" clId="Web-{C422AE98-1117-0751-3AED-E7F211BB7D13}"/>
    <pc:docChg chg="delSld modSld">
      <pc:chgData name="Lorenzo De Marinis" userId="S::lorenzo.demarinis@santannapisa.it::0f5b0410-053b-47d7-8531-9b0cb41b7b40" providerId="AD" clId="Web-{C422AE98-1117-0751-3AED-E7F211BB7D13}" dt="2025-02-04T14:45:39.652" v="95"/>
      <pc:docMkLst>
        <pc:docMk/>
      </pc:docMkLst>
      <pc:sldChg chg="addSp delSp modSp">
        <pc:chgData name="Lorenzo De Marinis" userId="S::lorenzo.demarinis@santannapisa.it::0f5b0410-053b-47d7-8531-9b0cb41b7b40" providerId="AD" clId="Web-{C422AE98-1117-0751-3AED-E7F211BB7D13}" dt="2025-02-04T14:45:39.652" v="95"/>
        <pc:sldMkLst>
          <pc:docMk/>
          <pc:sldMk cId="827539509" sldId="327"/>
        </pc:sldMkLst>
        <pc:spChg chg="mod">
          <ac:chgData name="Lorenzo De Marinis" userId="S::lorenzo.demarinis@santannapisa.it::0f5b0410-053b-47d7-8531-9b0cb41b7b40" providerId="AD" clId="Web-{C422AE98-1117-0751-3AED-E7F211BB7D13}" dt="2025-02-04T14:43:20.617" v="53" actId="20577"/>
          <ac:spMkLst>
            <pc:docMk/>
            <pc:sldMk cId="827539509" sldId="327"/>
            <ac:spMk id="3" creationId="{7B72F1BA-6569-D7AF-2D8A-95A081E790FF}"/>
          </ac:spMkLst>
        </pc:spChg>
        <pc:spChg chg="mod">
          <ac:chgData name="Lorenzo De Marinis" userId="S::lorenzo.demarinis@santannapisa.it::0f5b0410-053b-47d7-8531-9b0cb41b7b40" providerId="AD" clId="Web-{C422AE98-1117-0751-3AED-E7F211BB7D13}" dt="2025-02-04T14:45:26.776" v="90" actId="1076"/>
          <ac:spMkLst>
            <pc:docMk/>
            <pc:sldMk cId="827539509" sldId="327"/>
            <ac:spMk id="14" creationId="{8BC2BA8E-8F42-E546-8941-F247702654DA}"/>
          </ac:spMkLst>
        </pc:spChg>
        <pc:picChg chg="del">
          <ac:chgData name="Lorenzo De Marinis" userId="S::lorenzo.demarinis@santannapisa.it::0f5b0410-053b-47d7-8531-9b0cb41b7b40" providerId="AD" clId="Web-{C422AE98-1117-0751-3AED-E7F211BB7D13}" dt="2025-02-04T14:43:47.805" v="80"/>
          <ac:picMkLst>
            <pc:docMk/>
            <pc:sldMk cId="827539509" sldId="327"/>
            <ac:picMk id="4" creationId="{83AB56D4-D497-E959-CB9F-4C4923E6EAB7}"/>
          </ac:picMkLst>
        </pc:picChg>
        <pc:picChg chg="add mod">
          <ac:chgData name="Lorenzo De Marinis" userId="S::lorenzo.demarinis@santannapisa.it::0f5b0410-053b-47d7-8531-9b0cb41b7b40" providerId="AD" clId="Web-{C422AE98-1117-0751-3AED-E7F211BB7D13}" dt="2025-02-04T14:45:39.652" v="95"/>
          <ac:picMkLst>
            <pc:docMk/>
            <pc:sldMk cId="827539509" sldId="327"/>
            <ac:picMk id="6" creationId="{5384DDE3-A41D-A09A-5B2B-6D208DACE0C7}"/>
          </ac:picMkLst>
        </pc:picChg>
        <pc:picChg chg="del">
          <ac:chgData name="Lorenzo De Marinis" userId="S::lorenzo.demarinis@santannapisa.it::0f5b0410-053b-47d7-8531-9b0cb41b7b40" providerId="AD" clId="Web-{C422AE98-1117-0751-3AED-E7F211BB7D13}" dt="2025-02-04T14:43:47.758" v="79"/>
          <ac:picMkLst>
            <pc:docMk/>
            <pc:sldMk cId="827539509" sldId="327"/>
            <ac:picMk id="1026" creationId="{9D50D9FB-9EE5-2588-6754-C191DDA7BF65}"/>
          </ac:picMkLst>
        </pc:picChg>
      </pc:sldChg>
      <pc:sldChg chg="del">
        <pc:chgData name="Lorenzo De Marinis" userId="S::lorenzo.demarinis@santannapisa.it::0f5b0410-053b-47d7-8531-9b0cb41b7b40" providerId="AD" clId="Web-{C422AE98-1117-0751-3AED-E7F211BB7D13}" dt="2025-02-04T14:43:25.242" v="56"/>
        <pc:sldMkLst>
          <pc:docMk/>
          <pc:sldMk cId="2077924752" sldId="367"/>
        </pc:sldMkLst>
      </pc:sldChg>
      <pc:sldChg chg="del">
        <pc:chgData name="Lorenzo De Marinis" userId="S::lorenzo.demarinis@santannapisa.it::0f5b0410-053b-47d7-8531-9b0cb41b7b40" providerId="AD" clId="Web-{C422AE98-1117-0751-3AED-E7F211BB7D13}" dt="2025-02-04T14:43:26.836" v="58"/>
        <pc:sldMkLst>
          <pc:docMk/>
          <pc:sldMk cId="1714845919" sldId="378"/>
        </pc:sldMkLst>
      </pc:sldChg>
      <pc:sldChg chg="del">
        <pc:chgData name="Lorenzo De Marinis" userId="S::lorenzo.demarinis@santannapisa.it::0f5b0410-053b-47d7-8531-9b0cb41b7b40" providerId="AD" clId="Web-{C422AE98-1117-0751-3AED-E7F211BB7D13}" dt="2025-02-04T14:43:56.071" v="83"/>
        <pc:sldMkLst>
          <pc:docMk/>
          <pc:sldMk cId="447641109" sldId="379"/>
        </pc:sldMkLst>
      </pc:sldChg>
      <pc:sldChg chg="del">
        <pc:chgData name="Lorenzo De Marinis" userId="S::lorenzo.demarinis@santannapisa.it::0f5b0410-053b-47d7-8531-9b0cb41b7b40" providerId="AD" clId="Web-{C422AE98-1117-0751-3AED-E7F211BB7D13}" dt="2025-02-04T14:43:30.820" v="62"/>
        <pc:sldMkLst>
          <pc:docMk/>
          <pc:sldMk cId="2233781617" sldId="380"/>
        </pc:sldMkLst>
      </pc:sldChg>
      <pc:sldChg chg="del">
        <pc:chgData name="Lorenzo De Marinis" userId="S::lorenzo.demarinis@santannapisa.it::0f5b0410-053b-47d7-8531-9b0cb41b7b40" providerId="AD" clId="Web-{C422AE98-1117-0751-3AED-E7F211BB7D13}" dt="2025-02-04T14:43:59.665" v="88"/>
        <pc:sldMkLst>
          <pc:docMk/>
          <pc:sldMk cId="2219581318" sldId="390"/>
        </pc:sldMkLst>
      </pc:sldChg>
      <pc:sldChg chg="del">
        <pc:chgData name="Lorenzo De Marinis" userId="S::lorenzo.demarinis@santannapisa.it::0f5b0410-053b-47d7-8531-9b0cb41b7b40" providerId="AD" clId="Web-{C422AE98-1117-0751-3AED-E7F211BB7D13}" dt="2025-02-04T14:43:27.883" v="59"/>
        <pc:sldMkLst>
          <pc:docMk/>
          <pc:sldMk cId="582192161" sldId="398"/>
        </pc:sldMkLst>
      </pc:sldChg>
      <pc:sldChg chg="del">
        <pc:chgData name="Lorenzo De Marinis" userId="S::lorenzo.demarinis@santannapisa.it::0f5b0410-053b-47d7-8531-9b0cb41b7b40" providerId="AD" clId="Web-{C422AE98-1117-0751-3AED-E7F211BB7D13}" dt="2025-02-04T14:43:28.867" v="60"/>
        <pc:sldMkLst>
          <pc:docMk/>
          <pc:sldMk cId="2613780554" sldId="400"/>
        </pc:sldMkLst>
      </pc:sldChg>
      <pc:sldChg chg="del">
        <pc:chgData name="Lorenzo De Marinis" userId="S::lorenzo.demarinis@santannapisa.it::0f5b0410-053b-47d7-8531-9b0cb41b7b40" providerId="AD" clId="Web-{C422AE98-1117-0751-3AED-E7F211BB7D13}" dt="2025-02-04T14:43:29.742" v="61"/>
        <pc:sldMkLst>
          <pc:docMk/>
          <pc:sldMk cId="1454678438" sldId="401"/>
        </pc:sldMkLst>
      </pc:sldChg>
      <pc:sldChg chg="del">
        <pc:chgData name="Lorenzo De Marinis" userId="S::lorenzo.demarinis@santannapisa.it::0f5b0410-053b-47d7-8531-9b0cb41b7b40" providerId="AD" clId="Web-{C422AE98-1117-0751-3AED-E7F211BB7D13}" dt="2025-02-04T14:43:57.633" v="85"/>
        <pc:sldMkLst>
          <pc:docMk/>
          <pc:sldMk cId="2750537" sldId="406"/>
        </pc:sldMkLst>
      </pc:sldChg>
      <pc:sldChg chg="del">
        <pc:chgData name="Lorenzo De Marinis" userId="S::lorenzo.demarinis@santannapisa.it::0f5b0410-053b-47d7-8531-9b0cb41b7b40" providerId="AD" clId="Web-{C422AE98-1117-0751-3AED-E7F211BB7D13}" dt="2025-02-04T14:43:30.930" v="65"/>
        <pc:sldMkLst>
          <pc:docMk/>
          <pc:sldMk cId="2079648762" sldId="431"/>
        </pc:sldMkLst>
      </pc:sldChg>
      <pc:sldChg chg="del">
        <pc:chgData name="Lorenzo De Marinis" userId="S::lorenzo.demarinis@santannapisa.it::0f5b0410-053b-47d7-8531-9b0cb41b7b40" providerId="AD" clId="Web-{C422AE98-1117-0751-3AED-E7F211BB7D13}" dt="2025-02-04T14:43:41.867" v="73"/>
        <pc:sldMkLst>
          <pc:docMk/>
          <pc:sldMk cId="2149226869" sldId="432"/>
        </pc:sldMkLst>
      </pc:sldChg>
      <pc:sldChg chg="del">
        <pc:chgData name="Lorenzo De Marinis" userId="S::lorenzo.demarinis@santannapisa.it::0f5b0410-053b-47d7-8531-9b0cb41b7b40" providerId="AD" clId="Web-{C422AE98-1117-0751-3AED-E7F211BB7D13}" dt="2025-02-04T14:43:42.977" v="74"/>
        <pc:sldMkLst>
          <pc:docMk/>
          <pc:sldMk cId="85454795" sldId="434"/>
        </pc:sldMkLst>
      </pc:sldChg>
      <pc:sldChg chg="del">
        <pc:chgData name="Lorenzo De Marinis" userId="S::lorenzo.demarinis@santannapisa.it::0f5b0410-053b-47d7-8531-9b0cb41b7b40" providerId="AD" clId="Web-{C422AE98-1117-0751-3AED-E7F211BB7D13}" dt="2025-02-04T14:43:22.304" v="54"/>
        <pc:sldMkLst>
          <pc:docMk/>
          <pc:sldMk cId="245892155" sldId="437"/>
        </pc:sldMkLst>
      </pc:sldChg>
      <pc:sldChg chg="del">
        <pc:chgData name="Lorenzo De Marinis" userId="S::lorenzo.demarinis@santannapisa.it::0f5b0410-053b-47d7-8531-9b0cb41b7b40" providerId="AD" clId="Web-{C422AE98-1117-0751-3AED-E7F211BB7D13}" dt="2025-02-04T14:43:54.899" v="82"/>
        <pc:sldMkLst>
          <pc:docMk/>
          <pc:sldMk cId="295088395" sldId="438"/>
        </pc:sldMkLst>
      </pc:sldChg>
      <pc:sldChg chg="del">
        <pc:chgData name="Lorenzo De Marinis" userId="S::lorenzo.demarinis@santannapisa.it::0f5b0410-053b-47d7-8531-9b0cb41b7b40" providerId="AD" clId="Web-{C422AE98-1117-0751-3AED-E7F211BB7D13}" dt="2025-02-04T14:43:25.695" v="57"/>
        <pc:sldMkLst>
          <pc:docMk/>
          <pc:sldMk cId="2110478302" sldId="439"/>
        </pc:sldMkLst>
      </pc:sldChg>
      <pc:sldChg chg="del">
        <pc:chgData name="Lorenzo De Marinis" userId="S::lorenzo.demarinis@santannapisa.it::0f5b0410-053b-47d7-8531-9b0cb41b7b40" providerId="AD" clId="Web-{C422AE98-1117-0751-3AED-E7F211BB7D13}" dt="2025-02-04T14:43:30.851" v="63"/>
        <pc:sldMkLst>
          <pc:docMk/>
          <pc:sldMk cId="887716275" sldId="440"/>
        </pc:sldMkLst>
      </pc:sldChg>
      <pc:sldChg chg="del">
        <pc:chgData name="Lorenzo De Marinis" userId="S::lorenzo.demarinis@santannapisa.it::0f5b0410-053b-47d7-8531-9b0cb41b7b40" providerId="AD" clId="Web-{C422AE98-1117-0751-3AED-E7F211BB7D13}" dt="2025-02-04T14:43:39.695" v="72"/>
        <pc:sldMkLst>
          <pc:docMk/>
          <pc:sldMk cId="3694636140" sldId="441"/>
        </pc:sldMkLst>
      </pc:sldChg>
      <pc:sldChg chg="del">
        <pc:chgData name="Lorenzo De Marinis" userId="S::lorenzo.demarinis@santannapisa.it::0f5b0410-053b-47d7-8531-9b0cb41b7b40" providerId="AD" clId="Web-{C422AE98-1117-0751-3AED-E7F211BB7D13}" dt="2025-02-04T14:43:53.086" v="81"/>
        <pc:sldMkLst>
          <pc:docMk/>
          <pc:sldMk cId="417086040" sldId="442"/>
        </pc:sldMkLst>
      </pc:sldChg>
      <pc:sldChg chg="del">
        <pc:chgData name="Lorenzo De Marinis" userId="S::lorenzo.demarinis@santannapisa.it::0f5b0410-053b-47d7-8531-9b0cb41b7b40" providerId="AD" clId="Web-{C422AE98-1117-0751-3AED-E7F211BB7D13}" dt="2025-02-04T14:43:30.883" v="64"/>
        <pc:sldMkLst>
          <pc:docMk/>
          <pc:sldMk cId="2361665258" sldId="443"/>
        </pc:sldMkLst>
      </pc:sldChg>
      <pc:sldChg chg="del">
        <pc:chgData name="Lorenzo De Marinis" userId="S::lorenzo.demarinis@santannapisa.it::0f5b0410-053b-47d7-8531-9b0cb41b7b40" providerId="AD" clId="Web-{C422AE98-1117-0751-3AED-E7F211BB7D13}" dt="2025-02-04T14:43:33.086" v="70"/>
        <pc:sldMkLst>
          <pc:docMk/>
          <pc:sldMk cId="3373997627" sldId="444"/>
        </pc:sldMkLst>
      </pc:sldChg>
      <pc:sldChg chg="del">
        <pc:chgData name="Lorenzo De Marinis" userId="S::lorenzo.demarinis@santannapisa.it::0f5b0410-053b-47d7-8531-9b0cb41b7b40" providerId="AD" clId="Web-{C422AE98-1117-0751-3AED-E7F211BB7D13}" dt="2025-02-04T14:43:31.430" v="67"/>
        <pc:sldMkLst>
          <pc:docMk/>
          <pc:sldMk cId="882020579" sldId="446"/>
        </pc:sldMkLst>
      </pc:sldChg>
      <pc:sldChg chg="del">
        <pc:chgData name="Lorenzo De Marinis" userId="S::lorenzo.demarinis@santannapisa.it::0f5b0410-053b-47d7-8531-9b0cb41b7b40" providerId="AD" clId="Web-{C422AE98-1117-0751-3AED-E7F211BB7D13}" dt="2025-02-04T14:43:31.070" v="66"/>
        <pc:sldMkLst>
          <pc:docMk/>
          <pc:sldMk cId="769807488" sldId="447"/>
        </pc:sldMkLst>
      </pc:sldChg>
      <pc:sldChg chg="delSp">
        <pc:chgData name="Lorenzo De Marinis" userId="S::lorenzo.demarinis@santannapisa.it::0f5b0410-053b-47d7-8531-9b0cb41b7b40" providerId="AD" clId="Web-{C422AE98-1117-0751-3AED-E7F211BB7D13}" dt="2025-02-04T14:43:37.070" v="71"/>
        <pc:sldMkLst>
          <pc:docMk/>
          <pc:sldMk cId="1599579248" sldId="448"/>
        </pc:sldMkLst>
        <pc:picChg chg="del">
          <ac:chgData name="Lorenzo De Marinis" userId="S::lorenzo.demarinis@santannapisa.it::0f5b0410-053b-47d7-8531-9b0cb41b7b40" providerId="AD" clId="Web-{C422AE98-1117-0751-3AED-E7F211BB7D13}" dt="2025-02-04T14:43:37.070" v="71"/>
          <ac:picMkLst>
            <pc:docMk/>
            <pc:sldMk cId="1599579248" sldId="448"/>
            <ac:picMk id="4" creationId="{0B4A8C01-A1DD-852C-AC24-42CECC0477AE}"/>
          </ac:picMkLst>
        </pc:picChg>
      </pc:sldChg>
      <pc:sldChg chg="del">
        <pc:chgData name="Lorenzo De Marinis" userId="S::lorenzo.demarinis@santannapisa.it::0f5b0410-053b-47d7-8531-9b0cb41b7b40" providerId="AD" clId="Web-{C422AE98-1117-0751-3AED-E7F211BB7D13}" dt="2025-02-04T14:43:58.430" v="86"/>
        <pc:sldMkLst>
          <pc:docMk/>
          <pc:sldMk cId="4130315988" sldId="449"/>
        </pc:sldMkLst>
      </pc:sldChg>
      <pc:sldChg chg="del">
        <pc:chgData name="Lorenzo De Marinis" userId="S::lorenzo.demarinis@santannapisa.it::0f5b0410-053b-47d7-8531-9b0cb41b7b40" providerId="AD" clId="Web-{C422AE98-1117-0751-3AED-E7F211BB7D13}" dt="2025-02-04T14:43:59.227" v="87"/>
        <pc:sldMkLst>
          <pc:docMk/>
          <pc:sldMk cId="1858505016" sldId="450"/>
        </pc:sldMkLst>
      </pc:sldChg>
      <pc:sldChg chg="del">
        <pc:chgData name="Lorenzo De Marinis" userId="S::lorenzo.demarinis@santannapisa.it::0f5b0410-053b-47d7-8531-9b0cb41b7b40" providerId="AD" clId="Web-{C422AE98-1117-0751-3AED-E7F211BB7D13}" dt="2025-02-04T14:43:57.243" v="84"/>
        <pc:sldMkLst>
          <pc:docMk/>
          <pc:sldMk cId="2078506440" sldId="451"/>
        </pc:sldMkLst>
      </pc:sldChg>
      <pc:sldChg chg="del">
        <pc:chgData name="Lorenzo De Marinis" userId="S::lorenzo.demarinis@santannapisa.it::0f5b0410-053b-47d7-8531-9b0cb41b7b40" providerId="AD" clId="Web-{C422AE98-1117-0751-3AED-E7F211BB7D13}" dt="2025-02-04T14:43:43.711" v="75"/>
        <pc:sldMkLst>
          <pc:docMk/>
          <pc:sldMk cId="2508231377" sldId="453"/>
        </pc:sldMkLst>
      </pc:sldChg>
      <pc:sldChg chg="del">
        <pc:chgData name="Lorenzo De Marinis" userId="S::lorenzo.demarinis@santannapisa.it::0f5b0410-053b-47d7-8531-9b0cb41b7b40" providerId="AD" clId="Web-{C422AE98-1117-0751-3AED-E7F211BB7D13}" dt="2025-02-04T14:43:44.164" v="76"/>
        <pc:sldMkLst>
          <pc:docMk/>
          <pc:sldMk cId="3822813997" sldId="454"/>
        </pc:sldMkLst>
      </pc:sldChg>
      <pc:sldChg chg="delSp">
        <pc:chgData name="Lorenzo De Marinis" userId="S::lorenzo.demarinis@santannapisa.it::0f5b0410-053b-47d7-8531-9b0cb41b7b40" providerId="AD" clId="Web-{C422AE98-1117-0751-3AED-E7F211BB7D13}" dt="2025-02-04T14:43:46.164" v="78"/>
        <pc:sldMkLst>
          <pc:docMk/>
          <pc:sldMk cId="2684021790" sldId="455"/>
        </pc:sldMkLst>
        <pc:picChg chg="del">
          <ac:chgData name="Lorenzo De Marinis" userId="S::lorenzo.demarinis@santannapisa.it::0f5b0410-053b-47d7-8531-9b0cb41b7b40" providerId="AD" clId="Web-{C422AE98-1117-0751-3AED-E7F211BB7D13}" dt="2025-02-04T14:43:46.164" v="78"/>
          <ac:picMkLst>
            <pc:docMk/>
            <pc:sldMk cId="2684021790" sldId="455"/>
            <ac:picMk id="4" creationId="{83AB56D4-D497-E959-CB9F-4C4923E6EAB7}"/>
          </ac:picMkLst>
        </pc:picChg>
        <pc:picChg chg="del">
          <ac:chgData name="Lorenzo De Marinis" userId="S::lorenzo.demarinis@santannapisa.it::0f5b0410-053b-47d7-8531-9b0cb41b7b40" providerId="AD" clId="Web-{C422AE98-1117-0751-3AED-E7F211BB7D13}" dt="2025-02-04T14:43:46.133" v="77"/>
          <ac:picMkLst>
            <pc:docMk/>
            <pc:sldMk cId="2684021790" sldId="455"/>
            <ac:picMk id="1026" creationId="{9D50D9FB-9EE5-2588-6754-C191DDA7BF65}"/>
          </ac:picMkLst>
        </pc:picChg>
      </pc:sldChg>
      <pc:sldChg chg="del">
        <pc:chgData name="Lorenzo De Marinis" userId="S::lorenzo.demarinis@santannapisa.it::0f5b0410-053b-47d7-8531-9b0cb41b7b40" providerId="AD" clId="Web-{C422AE98-1117-0751-3AED-E7F211BB7D13}" dt="2025-02-04T14:43:32.086" v="69"/>
        <pc:sldMkLst>
          <pc:docMk/>
          <pc:sldMk cId="3546793634" sldId="456"/>
        </pc:sldMkLst>
      </pc:sldChg>
      <pc:sldChg chg="del">
        <pc:chgData name="Lorenzo De Marinis" userId="S::lorenzo.demarinis@santannapisa.it::0f5b0410-053b-47d7-8531-9b0cb41b7b40" providerId="AD" clId="Web-{C422AE98-1117-0751-3AED-E7F211BB7D13}" dt="2025-02-04T14:43:31.570" v="68"/>
        <pc:sldMkLst>
          <pc:docMk/>
          <pc:sldMk cId="304230072" sldId="457"/>
        </pc:sldMkLst>
      </pc:sldChg>
      <pc:sldChg chg="del">
        <pc:chgData name="Lorenzo De Marinis" userId="S::lorenzo.demarinis@santannapisa.it::0f5b0410-053b-47d7-8531-9b0cb41b7b40" providerId="AD" clId="Web-{C422AE98-1117-0751-3AED-E7F211BB7D13}" dt="2025-02-04T14:43:23.961" v="55"/>
        <pc:sldMkLst>
          <pc:docMk/>
          <pc:sldMk cId="3255221832" sldId="4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F470E-A963-4D5F-93A6-ABBB7294D5A6}"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553E7-92B2-4916-A260-2B25B13457F0}" type="slidenum">
              <a:rPr lang="en-GB" smtClean="0"/>
              <a:t>‹#›</a:t>
            </a:fld>
            <a:endParaRPr lang="en-GB"/>
          </a:p>
        </p:txBody>
      </p:sp>
    </p:spTree>
    <p:extLst>
      <p:ext uri="{BB962C8B-B14F-4D97-AF65-F5344CB8AC3E}">
        <p14:creationId xmlns:p14="http://schemas.microsoft.com/office/powerpoint/2010/main" val="115181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5"/>
          </p:nvPr>
        </p:nvSpPr>
        <p:spPr/>
        <p:txBody>
          <a:bodyPr/>
          <a:lstStyle/>
          <a:p>
            <a:fld id="{34FA186C-6158-401C-BC20-1EC7F8042274}" type="slidenum">
              <a:rPr lang="it-IT" smtClean="0"/>
              <a:t>1</a:t>
            </a:fld>
            <a:endParaRPr lang="it-IT"/>
          </a:p>
        </p:txBody>
      </p:sp>
    </p:spTree>
    <p:extLst>
      <p:ext uri="{BB962C8B-B14F-4D97-AF65-F5344CB8AC3E}">
        <p14:creationId xmlns:p14="http://schemas.microsoft.com/office/powerpoint/2010/main" val="134406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Arial" panose="020B0604020202020204" pitchFamily="34" charset="0"/>
              </a:rPr>
              <a:t>The </a:t>
            </a:r>
            <a:r>
              <a:rPr lang="en-GB" b="1" dirty="0">
                <a:solidFill>
                  <a:srgbClr val="000000"/>
                </a:solidFill>
                <a:effectLst/>
                <a:latin typeface="Arial" panose="020B0604020202020204" pitchFamily="34" charset="0"/>
              </a:rPr>
              <a:t>min-entropy </a:t>
            </a:r>
            <a:r>
              <a:rPr lang="en-GB" dirty="0">
                <a:solidFill>
                  <a:srgbClr val="000000"/>
                </a:solidFill>
                <a:effectLst/>
                <a:latin typeface="Arial" panose="020B0604020202020204" pitchFamily="34" charset="0"/>
              </a:rPr>
              <a:t>is the negative logarithm of the </a:t>
            </a:r>
            <a:r>
              <a:rPr lang="en-GB" i="1" dirty="0">
                <a:solidFill>
                  <a:srgbClr val="000000"/>
                </a:solidFill>
                <a:effectLst/>
                <a:latin typeface="Arial" panose="020B0604020202020204" pitchFamily="34" charset="0"/>
              </a:rPr>
              <a:t>most likely </a:t>
            </a:r>
            <a:r>
              <a:rPr lang="en-GB" dirty="0">
                <a:solidFill>
                  <a:srgbClr val="000000"/>
                </a:solidFill>
                <a:effectLst/>
                <a:latin typeface="Arial" panose="020B0604020202020204" pitchFamily="34" charset="0"/>
              </a:rPr>
              <a:t>outcome</a:t>
            </a:r>
          </a:p>
          <a:p>
            <a:endParaRPr lang="en-IT" dirty="0"/>
          </a:p>
        </p:txBody>
      </p:sp>
      <p:sp>
        <p:nvSpPr>
          <p:cNvPr id="4" name="Slide Number Placeholder 3"/>
          <p:cNvSpPr>
            <a:spLocks noGrp="1"/>
          </p:cNvSpPr>
          <p:nvPr>
            <p:ph type="sldNum" sz="quarter" idx="5"/>
          </p:nvPr>
        </p:nvSpPr>
        <p:spPr/>
        <p:txBody>
          <a:bodyPr/>
          <a:lstStyle/>
          <a:p>
            <a:fld id="{174553E7-92B2-4916-A260-2B25B13457F0}" type="slidenum">
              <a:rPr lang="en-GB" smtClean="0"/>
              <a:t>2</a:t>
            </a:fld>
            <a:endParaRPr lang="en-GB"/>
          </a:p>
        </p:txBody>
      </p:sp>
    </p:spTree>
    <p:extLst>
      <p:ext uri="{BB962C8B-B14F-4D97-AF65-F5344CB8AC3E}">
        <p14:creationId xmlns:p14="http://schemas.microsoft.com/office/powerpoint/2010/main" val="2650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effectLst/>
                <a:latin typeface="Helvetica" pitchFamily="2" charset="0"/>
              </a:rPr>
              <a:t>Nowadays, common solutions based on pseudo or classical random number generators rely on deterministic processes, which are in principle predictable. On the contrary, quantum mechanics guarantees, from a theoretic point of view, that the outcome of the measurement is completely unpredictable.</a:t>
            </a:r>
          </a:p>
          <a:p>
            <a:endParaRPr lang="en-IT" dirty="0"/>
          </a:p>
        </p:txBody>
      </p:sp>
      <p:sp>
        <p:nvSpPr>
          <p:cNvPr id="4" name="Slide Number Placeholder 3"/>
          <p:cNvSpPr>
            <a:spLocks noGrp="1"/>
          </p:cNvSpPr>
          <p:nvPr>
            <p:ph type="sldNum" sz="quarter" idx="5"/>
          </p:nvPr>
        </p:nvSpPr>
        <p:spPr/>
        <p:txBody>
          <a:bodyPr/>
          <a:lstStyle/>
          <a:p>
            <a:fld id="{174553E7-92B2-4916-A260-2B25B13457F0}" type="slidenum">
              <a:rPr lang="en-GB" smtClean="0"/>
              <a:t>3</a:t>
            </a:fld>
            <a:endParaRPr lang="en-GB"/>
          </a:p>
        </p:txBody>
      </p:sp>
    </p:spTree>
    <p:extLst>
      <p:ext uri="{BB962C8B-B14F-4D97-AF65-F5344CB8AC3E}">
        <p14:creationId xmlns:p14="http://schemas.microsoft.com/office/powerpoint/2010/main" val="42216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F004C-A09E-0312-5E99-358201D5A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9A9CC-0368-1069-1A47-C77A52583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0AACF-C683-C32C-2EA1-09E351AF64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Arial" panose="020B0604020202020204" pitchFamily="34" charset="0"/>
              </a:rPr>
              <a:t>The </a:t>
            </a:r>
            <a:r>
              <a:rPr lang="en-GB" b="1" dirty="0">
                <a:solidFill>
                  <a:srgbClr val="000000"/>
                </a:solidFill>
                <a:effectLst/>
                <a:latin typeface="Arial" panose="020B0604020202020204" pitchFamily="34" charset="0"/>
              </a:rPr>
              <a:t>min-entropy </a:t>
            </a:r>
            <a:r>
              <a:rPr lang="en-GB" dirty="0">
                <a:solidFill>
                  <a:srgbClr val="000000"/>
                </a:solidFill>
                <a:effectLst/>
                <a:latin typeface="Arial" panose="020B0604020202020204" pitchFamily="34" charset="0"/>
              </a:rPr>
              <a:t>is the negative logarithm of the </a:t>
            </a:r>
            <a:r>
              <a:rPr lang="en-GB" i="1" dirty="0">
                <a:solidFill>
                  <a:srgbClr val="000000"/>
                </a:solidFill>
                <a:effectLst/>
                <a:latin typeface="Arial" panose="020B0604020202020204" pitchFamily="34" charset="0"/>
              </a:rPr>
              <a:t>most likely </a:t>
            </a:r>
            <a:r>
              <a:rPr lang="en-GB" dirty="0">
                <a:solidFill>
                  <a:srgbClr val="000000"/>
                </a:solidFill>
                <a:effectLst/>
                <a:latin typeface="Arial" panose="020B0604020202020204" pitchFamily="34" charset="0"/>
              </a:rPr>
              <a:t>outcome</a:t>
            </a:r>
          </a:p>
          <a:p>
            <a:endParaRPr lang="en-IT" dirty="0"/>
          </a:p>
        </p:txBody>
      </p:sp>
      <p:sp>
        <p:nvSpPr>
          <p:cNvPr id="4" name="Slide Number Placeholder 3">
            <a:extLst>
              <a:ext uri="{FF2B5EF4-FFF2-40B4-BE49-F238E27FC236}">
                <a16:creationId xmlns:a16="http://schemas.microsoft.com/office/drawing/2014/main" id="{9057C7E8-6B3A-0EA1-2077-F83C0B1A10E8}"/>
              </a:ext>
            </a:extLst>
          </p:cNvPr>
          <p:cNvSpPr>
            <a:spLocks noGrp="1"/>
          </p:cNvSpPr>
          <p:nvPr>
            <p:ph type="sldNum" sz="quarter" idx="5"/>
          </p:nvPr>
        </p:nvSpPr>
        <p:spPr/>
        <p:txBody>
          <a:bodyPr/>
          <a:lstStyle/>
          <a:p>
            <a:fld id="{174553E7-92B2-4916-A260-2B25B13457F0}" type="slidenum">
              <a:rPr lang="en-GB" smtClean="0"/>
              <a:t>4</a:t>
            </a:fld>
            <a:endParaRPr lang="en-GB"/>
          </a:p>
        </p:txBody>
      </p:sp>
    </p:spTree>
    <p:extLst>
      <p:ext uri="{BB962C8B-B14F-4D97-AF65-F5344CB8AC3E}">
        <p14:creationId xmlns:p14="http://schemas.microsoft.com/office/powerpoint/2010/main" val="11915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effectLst/>
                <a:latin typeface="Helvetica" pitchFamily="2" charset="0"/>
              </a:rPr>
              <a:t>in a paranoid scenario (the usual framework of device-independent protocols), any imperfection in the physical realization of a quantum random number generator (QRNG) may leak information correlated with the generated numbers, the so-called side information. Such classical or quantum correlations could be exploited by an eavesdropper to correctly guess the measurement outcomes. The maximal amount of randomness that can be extracted in presence of such side information is given by the so-called quantum conditional min-entropy. </a:t>
            </a:r>
          </a:p>
          <a:p>
            <a:endParaRPr lang="en-GB" dirty="0">
              <a:solidFill>
                <a:srgbClr val="000000"/>
              </a:solidFill>
              <a:effectLst/>
              <a:latin typeface="Helvetica" pitchFamily="2" charset="0"/>
            </a:endParaRPr>
          </a:p>
          <a:p>
            <a:r>
              <a:rPr lang="en-GB" dirty="0">
                <a:solidFill>
                  <a:srgbClr val="000000"/>
                </a:solidFill>
                <a:effectLst/>
                <a:latin typeface="Helvetica" pitchFamily="2" charset="0"/>
              </a:rPr>
              <a:t>Several approaches have been proposed to lower bound it, depending on the number of assumptions required on the devices used in the generator. For “fully trusted” QRNGs, the min-entropy can be evaluated because pure input states and well characterized measurement devices are assumed (see ref. </a:t>
            </a:r>
            <a:r>
              <a:rPr lang="en-GB" dirty="0">
                <a:solidFill>
                  <a:srgbClr val="0000FF"/>
                </a:solidFill>
                <a:effectLst/>
                <a:latin typeface="Helvetica" pitchFamily="2" charset="0"/>
              </a:rPr>
              <a:t>6 </a:t>
            </a:r>
            <a:r>
              <a:rPr lang="en-GB" dirty="0">
                <a:solidFill>
                  <a:srgbClr val="000000"/>
                </a:solidFill>
                <a:effectLst/>
                <a:latin typeface="Helvetica" pitchFamily="2" charset="0"/>
              </a:rPr>
              <a:t>for more details). </a:t>
            </a:r>
          </a:p>
          <a:p>
            <a:endParaRPr lang="en-GB" dirty="0">
              <a:solidFill>
                <a:srgbClr val="000000"/>
              </a:solidFill>
              <a:effectLst/>
              <a:latin typeface="Helvetica" pitchFamily="2" charset="0"/>
            </a:endParaRPr>
          </a:p>
          <a:p>
            <a:r>
              <a:rPr lang="en-GB" dirty="0">
                <a:solidFill>
                  <a:srgbClr val="000000"/>
                </a:solidFill>
                <a:effectLst/>
                <a:latin typeface="Helvetica" pitchFamily="2" charset="0"/>
              </a:rPr>
              <a:t>In contrast, device-independent (DI) protocols, by exploiting entanglement, do not need any assumption: the violation of a Bell inequality directly bounds the min-entropy, without the need of trusting the generated state and the used measurement devices. Fully trusted QRNG, including all the commercial ones, are easy to realize, but they require strong assumptions for their use in cryptography. On the contrary, DI protocols offer the highest level of security, but their realization is still too demanding for any practical use.</a:t>
            </a:r>
          </a:p>
          <a:p>
            <a:endParaRPr lang="en-IT" dirty="0"/>
          </a:p>
        </p:txBody>
      </p:sp>
      <p:sp>
        <p:nvSpPr>
          <p:cNvPr id="4" name="Slide Number Placeholder 3"/>
          <p:cNvSpPr>
            <a:spLocks noGrp="1"/>
          </p:cNvSpPr>
          <p:nvPr>
            <p:ph type="sldNum" sz="quarter" idx="5"/>
          </p:nvPr>
        </p:nvSpPr>
        <p:spPr/>
        <p:txBody>
          <a:bodyPr/>
          <a:lstStyle/>
          <a:p>
            <a:fld id="{174553E7-92B2-4916-A260-2B25B13457F0}" type="slidenum">
              <a:rPr lang="en-GB" smtClean="0"/>
              <a:t>6</a:t>
            </a:fld>
            <a:endParaRPr lang="en-GB"/>
          </a:p>
        </p:txBody>
      </p:sp>
    </p:spTree>
    <p:extLst>
      <p:ext uri="{BB962C8B-B14F-4D97-AF65-F5344CB8AC3E}">
        <p14:creationId xmlns:p14="http://schemas.microsoft.com/office/powerpoint/2010/main" val="177689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BD00D-70F8-68E7-6C12-DDB30CAFD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67EF1-44A1-71D2-C89E-DED024E02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D5CC0-7B30-5864-10E1-607CE10C9839}"/>
              </a:ext>
            </a:extLst>
          </p:cNvPr>
          <p:cNvSpPr>
            <a:spLocks noGrp="1"/>
          </p:cNvSpPr>
          <p:nvPr>
            <p:ph type="body" idx="1"/>
          </p:nvPr>
        </p:nvSpPr>
        <p:spPr/>
        <p:txBody>
          <a:bodyPr/>
          <a:lstStyle/>
          <a:p>
            <a:r>
              <a:rPr lang="en-GB" dirty="0">
                <a:solidFill>
                  <a:srgbClr val="000000"/>
                </a:solidFill>
                <a:effectLst/>
                <a:latin typeface="Helvetica" pitchFamily="2" charset="0"/>
              </a:rPr>
              <a:t>in a paranoid scenario (the usual framework of device-independent protocols), any imperfection in the physical realization of a quantum random number generator (QRNG) may leak information correlated with the generated numbers, the so-called side information. Such classical or quantum correlations could be exploited by an eavesdropper to correctly guess the measurement outcomes. The maximal amount of randomness that can be extracted in presence of such side information is given by the so-called quantum conditional min-entropy. </a:t>
            </a:r>
          </a:p>
          <a:p>
            <a:endParaRPr lang="en-GB" dirty="0">
              <a:solidFill>
                <a:srgbClr val="000000"/>
              </a:solidFill>
              <a:effectLst/>
              <a:latin typeface="Helvetica" pitchFamily="2" charset="0"/>
            </a:endParaRPr>
          </a:p>
          <a:p>
            <a:r>
              <a:rPr lang="en-GB" dirty="0">
                <a:solidFill>
                  <a:srgbClr val="000000"/>
                </a:solidFill>
                <a:effectLst/>
                <a:latin typeface="Helvetica" pitchFamily="2" charset="0"/>
              </a:rPr>
              <a:t>Several approaches have been proposed to lower bound it, depending on the number of assumptions required on the devices used in the generator. For “fully trusted” QRNGs, the min-entropy can be evaluated because pure input states and well characterized measurement devices are assumed (see ref. </a:t>
            </a:r>
            <a:r>
              <a:rPr lang="en-GB" dirty="0">
                <a:solidFill>
                  <a:srgbClr val="0000FF"/>
                </a:solidFill>
                <a:effectLst/>
                <a:latin typeface="Helvetica" pitchFamily="2" charset="0"/>
              </a:rPr>
              <a:t>6 </a:t>
            </a:r>
            <a:r>
              <a:rPr lang="en-GB" dirty="0">
                <a:solidFill>
                  <a:srgbClr val="000000"/>
                </a:solidFill>
                <a:effectLst/>
                <a:latin typeface="Helvetica" pitchFamily="2" charset="0"/>
              </a:rPr>
              <a:t>for more details). </a:t>
            </a:r>
          </a:p>
          <a:p>
            <a:endParaRPr lang="en-GB" dirty="0">
              <a:solidFill>
                <a:srgbClr val="000000"/>
              </a:solidFill>
              <a:effectLst/>
              <a:latin typeface="Helvetica" pitchFamily="2" charset="0"/>
            </a:endParaRPr>
          </a:p>
          <a:p>
            <a:r>
              <a:rPr lang="en-GB" dirty="0">
                <a:solidFill>
                  <a:srgbClr val="000000"/>
                </a:solidFill>
                <a:effectLst/>
                <a:latin typeface="Helvetica" pitchFamily="2" charset="0"/>
              </a:rPr>
              <a:t>In contrast, device-independent (DI) protocols, by exploiting entanglement, do not need any assumption: the violation of a Bell inequality directly bounds the min-entropy, without the need of trusting the generated state and the used measurement devices. Fully trusted QRNG, including all the commercial ones, are easy to realize, but they require strong assumptions for their use in cryptography. On the contrary, DI protocols offer the highest level of security, but their realization is still too demanding for any practical use.</a:t>
            </a:r>
          </a:p>
          <a:p>
            <a:endParaRPr lang="en-IT" dirty="0"/>
          </a:p>
        </p:txBody>
      </p:sp>
      <p:sp>
        <p:nvSpPr>
          <p:cNvPr id="4" name="Slide Number Placeholder 3">
            <a:extLst>
              <a:ext uri="{FF2B5EF4-FFF2-40B4-BE49-F238E27FC236}">
                <a16:creationId xmlns:a16="http://schemas.microsoft.com/office/drawing/2014/main" id="{F5B2C584-826D-F557-AC6A-08994E8AB17B}"/>
              </a:ext>
            </a:extLst>
          </p:cNvPr>
          <p:cNvSpPr>
            <a:spLocks noGrp="1"/>
          </p:cNvSpPr>
          <p:nvPr>
            <p:ph type="sldNum" sz="quarter" idx="5"/>
          </p:nvPr>
        </p:nvSpPr>
        <p:spPr/>
        <p:txBody>
          <a:bodyPr/>
          <a:lstStyle/>
          <a:p>
            <a:fld id="{174553E7-92B2-4916-A260-2B25B13457F0}" type="slidenum">
              <a:rPr lang="en-GB" smtClean="0"/>
              <a:t>7</a:t>
            </a:fld>
            <a:endParaRPr lang="en-GB"/>
          </a:p>
        </p:txBody>
      </p:sp>
    </p:spTree>
    <p:extLst>
      <p:ext uri="{BB962C8B-B14F-4D97-AF65-F5344CB8AC3E}">
        <p14:creationId xmlns:p14="http://schemas.microsoft.com/office/powerpoint/2010/main" val="156564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AF506-1CD0-BDBF-0F20-C8B56808D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4AFF8-448E-6614-9064-238A89391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53AE9-9C62-5A80-4945-50FE897CDE46}"/>
              </a:ext>
            </a:extLst>
          </p:cNvPr>
          <p:cNvSpPr>
            <a:spLocks noGrp="1"/>
          </p:cNvSpPr>
          <p:nvPr>
            <p:ph type="body" idx="1"/>
          </p:nvPr>
        </p:nvSpPr>
        <p:spPr/>
        <p:txBody>
          <a:bodyPr/>
          <a:lstStyle/>
          <a:p>
            <a:r>
              <a:rPr lang="en-GB" dirty="0">
                <a:solidFill>
                  <a:srgbClr val="000000"/>
                </a:solidFill>
                <a:effectLst/>
                <a:latin typeface="Helvetica" pitchFamily="2" charset="0"/>
              </a:rPr>
              <a:t>in a paranoid scenario (the usual framework of device-independent protocols), any imperfection in the physical realization of a quantum random number generator (QRNG) may leak information correlated with the generated numbers, the so-called side information. Such classical or quantum correlations could be exploited by an eavesdropper to correctly guess the measurement outcomes. The maximal amount of randomness that can be extracted in presence of such side information is given by the so-called quantum conditional min-entropy. </a:t>
            </a:r>
          </a:p>
          <a:p>
            <a:endParaRPr lang="en-GB" dirty="0">
              <a:solidFill>
                <a:srgbClr val="000000"/>
              </a:solidFill>
              <a:effectLst/>
              <a:latin typeface="Helvetica" pitchFamily="2" charset="0"/>
            </a:endParaRPr>
          </a:p>
          <a:p>
            <a:r>
              <a:rPr lang="en-GB" dirty="0">
                <a:solidFill>
                  <a:srgbClr val="000000"/>
                </a:solidFill>
                <a:effectLst/>
                <a:latin typeface="Helvetica" pitchFamily="2" charset="0"/>
              </a:rPr>
              <a:t>Several approaches have been proposed to lower bound it, depending on the number of assumptions required on the devices used in the generator. For “fully trusted” QRNGs, the min-entropy can be evaluated because pure input states and well characterized measurement devices are assumed (see ref. </a:t>
            </a:r>
            <a:r>
              <a:rPr lang="en-GB" dirty="0">
                <a:solidFill>
                  <a:srgbClr val="0000FF"/>
                </a:solidFill>
                <a:effectLst/>
                <a:latin typeface="Helvetica" pitchFamily="2" charset="0"/>
              </a:rPr>
              <a:t>6 </a:t>
            </a:r>
            <a:r>
              <a:rPr lang="en-GB" dirty="0">
                <a:solidFill>
                  <a:srgbClr val="000000"/>
                </a:solidFill>
                <a:effectLst/>
                <a:latin typeface="Helvetica" pitchFamily="2" charset="0"/>
              </a:rPr>
              <a:t>for more details). </a:t>
            </a:r>
          </a:p>
          <a:p>
            <a:endParaRPr lang="en-GB" dirty="0">
              <a:solidFill>
                <a:srgbClr val="000000"/>
              </a:solidFill>
              <a:effectLst/>
              <a:latin typeface="Helvetica" pitchFamily="2" charset="0"/>
            </a:endParaRPr>
          </a:p>
          <a:p>
            <a:r>
              <a:rPr lang="en-GB" dirty="0">
                <a:solidFill>
                  <a:srgbClr val="000000"/>
                </a:solidFill>
                <a:effectLst/>
                <a:latin typeface="Helvetica" pitchFamily="2" charset="0"/>
              </a:rPr>
              <a:t>In contrast, device-independent (DI) protocols, by exploiting entanglement, do not need any assumption: the violation of a Bell inequality directly bounds the min-entropy, without the need of trusting the generated state and the used measurement devices. Fully trusted QRNG, including all the commercial ones, are easy to realize, but they require strong assumptions for their use in cryptography. On the contrary, DI protocols offer the highest level of security, but their realization is still too demanding for any practical use.</a:t>
            </a:r>
          </a:p>
          <a:p>
            <a:endParaRPr lang="en-IT" dirty="0"/>
          </a:p>
        </p:txBody>
      </p:sp>
      <p:sp>
        <p:nvSpPr>
          <p:cNvPr id="4" name="Slide Number Placeholder 3">
            <a:extLst>
              <a:ext uri="{FF2B5EF4-FFF2-40B4-BE49-F238E27FC236}">
                <a16:creationId xmlns:a16="http://schemas.microsoft.com/office/drawing/2014/main" id="{E80FE922-7BF1-CB0F-D44B-97C5DD7EB834}"/>
              </a:ext>
            </a:extLst>
          </p:cNvPr>
          <p:cNvSpPr>
            <a:spLocks noGrp="1"/>
          </p:cNvSpPr>
          <p:nvPr>
            <p:ph type="sldNum" sz="quarter" idx="5"/>
          </p:nvPr>
        </p:nvSpPr>
        <p:spPr/>
        <p:txBody>
          <a:bodyPr/>
          <a:lstStyle/>
          <a:p>
            <a:fld id="{174553E7-92B2-4916-A260-2B25B13457F0}" type="slidenum">
              <a:rPr lang="en-GB" smtClean="0"/>
              <a:t>8</a:t>
            </a:fld>
            <a:endParaRPr lang="en-GB"/>
          </a:p>
        </p:txBody>
      </p:sp>
    </p:spTree>
    <p:extLst>
      <p:ext uri="{BB962C8B-B14F-4D97-AF65-F5344CB8AC3E}">
        <p14:creationId xmlns:p14="http://schemas.microsoft.com/office/powerpoint/2010/main" val="158576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5074A-5C3C-8ED3-88D9-3C63E5300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2D12F-04A9-CE07-426E-97A041B3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62661-44C6-CAD2-626A-5A75AA99A3F6}"/>
              </a:ext>
            </a:extLst>
          </p:cNvPr>
          <p:cNvSpPr>
            <a:spLocks noGrp="1"/>
          </p:cNvSpPr>
          <p:nvPr>
            <p:ph type="body" idx="1"/>
          </p:nvPr>
        </p:nvSpPr>
        <p:spPr/>
        <p:txBody>
          <a:bodyPr/>
          <a:lstStyle/>
          <a:p>
            <a:r>
              <a:rPr lang="en-GB" dirty="0">
                <a:solidFill>
                  <a:srgbClr val="000000"/>
                </a:solidFill>
                <a:effectLst/>
                <a:latin typeface="Helvetica" pitchFamily="2" charset="0"/>
              </a:rPr>
              <a:t>in a paranoid scenario (the usual framework of device-independent protocols), any imperfection in the physical realization of a quantum random number generator (QRNG) may leak information correlated with the generated numbers, the so-called side information. Such classical or quantum correlations could be exploited by an eavesdropper to correctly guess the measurement outcomes. The maximal amount of randomness that can be extracted in presence of such side information is given by the so-called quantum conditional min-entropy. </a:t>
            </a:r>
          </a:p>
          <a:p>
            <a:endParaRPr lang="en-GB" dirty="0">
              <a:solidFill>
                <a:srgbClr val="000000"/>
              </a:solidFill>
              <a:effectLst/>
              <a:latin typeface="Helvetica" pitchFamily="2" charset="0"/>
            </a:endParaRPr>
          </a:p>
          <a:p>
            <a:r>
              <a:rPr lang="en-GB" dirty="0">
                <a:solidFill>
                  <a:srgbClr val="000000"/>
                </a:solidFill>
                <a:effectLst/>
                <a:latin typeface="Helvetica" pitchFamily="2" charset="0"/>
              </a:rPr>
              <a:t>Several approaches have been proposed to lower bound it, depending on the number of assumptions required on the devices used in the generator. For “fully trusted” QRNGs, the min-entropy can be evaluated because pure input states and well characterized measurement devices are assumed (see ref. </a:t>
            </a:r>
            <a:r>
              <a:rPr lang="en-GB" dirty="0">
                <a:solidFill>
                  <a:srgbClr val="0000FF"/>
                </a:solidFill>
                <a:effectLst/>
                <a:latin typeface="Helvetica" pitchFamily="2" charset="0"/>
              </a:rPr>
              <a:t>6 </a:t>
            </a:r>
            <a:r>
              <a:rPr lang="en-GB" dirty="0">
                <a:solidFill>
                  <a:srgbClr val="000000"/>
                </a:solidFill>
                <a:effectLst/>
                <a:latin typeface="Helvetica" pitchFamily="2" charset="0"/>
              </a:rPr>
              <a:t>for more details). </a:t>
            </a:r>
          </a:p>
          <a:p>
            <a:endParaRPr lang="en-GB" dirty="0">
              <a:solidFill>
                <a:srgbClr val="000000"/>
              </a:solidFill>
              <a:effectLst/>
              <a:latin typeface="Helvetica" pitchFamily="2" charset="0"/>
            </a:endParaRPr>
          </a:p>
          <a:p>
            <a:r>
              <a:rPr lang="en-GB" dirty="0">
                <a:solidFill>
                  <a:srgbClr val="000000"/>
                </a:solidFill>
                <a:effectLst/>
                <a:latin typeface="Helvetica" pitchFamily="2" charset="0"/>
              </a:rPr>
              <a:t>In contrast, device-independent (DI) protocols, by exploiting entanglement, do not need any assumption: the violation of a Bell inequality directly bounds the min-entropy, without the need of trusting the generated state and the used measurement devices. Fully trusted QRNG, including all the commercial ones, are easy to realize, but they require strong assumptions for their use in cryptography. On the contrary, DI protocols offer the highest level of security, but their realization is still too demanding for any practical use.</a:t>
            </a:r>
          </a:p>
          <a:p>
            <a:endParaRPr lang="en-IT" dirty="0"/>
          </a:p>
        </p:txBody>
      </p:sp>
      <p:sp>
        <p:nvSpPr>
          <p:cNvPr id="4" name="Slide Number Placeholder 3">
            <a:extLst>
              <a:ext uri="{FF2B5EF4-FFF2-40B4-BE49-F238E27FC236}">
                <a16:creationId xmlns:a16="http://schemas.microsoft.com/office/drawing/2014/main" id="{545843B5-4DE9-D602-571B-C8283ACEEA15}"/>
              </a:ext>
            </a:extLst>
          </p:cNvPr>
          <p:cNvSpPr>
            <a:spLocks noGrp="1"/>
          </p:cNvSpPr>
          <p:nvPr>
            <p:ph type="sldNum" sz="quarter" idx="5"/>
          </p:nvPr>
        </p:nvSpPr>
        <p:spPr/>
        <p:txBody>
          <a:bodyPr/>
          <a:lstStyle/>
          <a:p>
            <a:fld id="{174553E7-92B2-4916-A260-2B25B13457F0}" type="slidenum">
              <a:rPr lang="en-GB" smtClean="0"/>
              <a:t>9</a:t>
            </a:fld>
            <a:endParaRPr lang="en-GB"/>
          </a:p>
        </p:txBody>
      </p:sp>
    </p:spTree>
    <p:extLst>
      <p:ext uri="{BB962C8B-B14F-4D97-AF65-F5344CB8AC3E}">
        <p14:creationId xmlns:p14="http://schemas.microsoft.com/office/powerpoint/2010/main" val="2082061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0F1CF20-1F91-4635-BD56-BF0B8CEBAE8F}" type="slidenum">
              <a:rPr lang="en-150" smtClean="0"/>
              <a:t>12</a:t>
            </a:fld>
            <a:endParaRPr lang="en-150"/>
          </a:p>
        </p:txBody>
      </p:sp>
    </p:spTree>
    <p:extLst>
      <p:ext uri="{BB962C8B-B14F-4D97-AF65-F5344CB8AC3E}">
        <p14:creationId xmlns:p14="http://schemas.microsoft.com/office/powerpoint/2010/main" val="4161380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en-GB"/>
              <a:t>Click to edit Master title style</a:t>
            </a:r>
            <a:endParaRPr lang="it-IT"/>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it-IT"/>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fld id="{6BBAF1A5-D403-4DB7-9708-E7E5F0C0A017}" type="datetimeFigureOut">
              <a:rPr lang="en-GB" smtClean="0"/>
              <a:t>06/02/2025</a:t>
            </a:fld>
            <a:endParaRPr lang="en-GB"/>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C89BF629-702E-4F33-B225-049C86CBDE4F}" type="slidenum">
              <a:rPr lang="en-GB" smtClean="0"/>
              <a:t>‹#›</a:t>
            </a:fld>
            <a:endParaRPr lang="en-GB"/>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it-IT"/>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a:t>Click to </a:t>
            </a:r>
            <a:r>
              <a:rPr lang="it-IT" err="1"/>
              <a:t>edit</a:t>
            </a:r>
            <a:r>
              <a:rPr lang="it-IT"/>
              <a:t> date</a:t>
            </a:r>
          </a:p>
        </p:txBody>
      </p:sp>
      <p:pic>
        <p:nvPicPr>
          <p:cNvPr id="12" name="Picture 11" descr="A logo with white text and blue and red letters&#10;&#10;Description automatically generated">
            <a:extLst>
              <a:ext uri="{FF2B5EF4-FFF2-40B4-BE49-F238E27FC236}">
                <a16:creationId xmlns:a16="http://schemas.microsoft.com/office/drawing/2014/main" id="{7C48384D-22A6-B30A-B976-0A4706A18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905" y="193038"/>
            <a:ext cx="1749042" cy="720000"/>
          </a:xfrm>
          <a:prstGeom prst="rect">
            <a:avLst/>
          </a:prstGeom>
        </p:spPr>
      </p:pic>
    </p:spTree>
    <p:extLst>
      <p:ext uri="{BB962C8B-B14F-4D97-AF65-F5344CB8AC3E}">
        <p14:creationId xmlns:p14="http://schemas.microsoft.com/office/powerpoint/2010/main" val="130841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en-GB"/>
              <a:t>Click to edit Master title style</a:t>
            </a:r>
            <a:endParaRPr lang="it-IT"/>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Date Placeholder 3">
            <a:extLst>
              <a:ext uri="{FF2B5EF4-FFF2-40B4-BE49-F238E27FC236}">
                <a16:creationId xmlns:a16="http://schemas.microsoft.com/office/drawing/2014/main" id="{409E3090-1E92-4CFB-9491-E0F885599797}"/>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C89BF629-702E-4F33-B225-049C86CBDE4F}" type="slidenum">
              <a:rPr lang="en-GB" smtClean="0"/>
              <a:t>‹#›</a:t>
            </a:fld>
            <a:endParaRPr lang="en-GB"/>
          </a:p>
        </p:txBody>
      </p:sp>
      <p:sp>
        <p:nvSpPr>
          <p:cNvPr id="7" name="Picture Placeholder 11">
            <a:extLst>
              <a:ext uri="{FF2B5EF4-FFF2-40B4-BE49-F238E27FC236}">
                <a16:creationId xmlns:a16="http://schemas.microsoft.com/office/drawing/2014/main" id="{B0E018EA-3E2C-4221-8F2D-FEADDDF2C9FC}"/>
              </a:ext>
            </a:extLst>
          </p:cNvPr>
          <p:cNvSpPr txBox="1">
            <a:spLocks/>
          </p:cNvSpPr>
          <p:nvPr/>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423045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en-GB"/>
              <a:t>Click to edit Master title style</a:t>
            </a:r>
            <a:endParaRPr lang="it-IT"/>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Date Placeholder 3">
            <a:extLst>
              <a:ext uri="{FF2B5EF4-FFF2-40B4-BE49-F238E27FC236}">
                <a16:creationId xmlns:a16="http://schemas.microsoft.com/office/drawing/2014/main" id="{BDE9D5CD-1CAE-47E9-9CA5-BEAB47994C3F}"/>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C89BF629-702E-4F33-B225-049C86CBDE4F}" type="slidenum">
              <a:rPr lang="en-GB" smtClean="0"/>
              <a:t>‹#›</a:t>
            </a:fld>
            <a:endParaRPr lang="en-GB"/>
          </a:p>
        </p:txBody>
      </p:sp>
      <p:sp>
        <p:nvSpPr>
          <p:cNvPr id="7" name="Picture Placeholder 11">
            <a:extLst>
              <a:ext uri="{FF2B5EF4-FFF2-40B4-BE49-F238E27FC236}">
                <a16:creationId xmlns:a16="http://schemas.microsoft.com/office/drawing/2014/main" id="{335E7CDD-E29C-417A-9EB6-CD2357295E23}"/>
              </a:ext>
            </a:extLst>
          </p:cNvPr>
          <p:cNvSpPr txBox="1">
            <a:spLocks/>
          </p:cNvSpPr>
          <p:nvPr/>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164097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p:txBody>
          <a:bodyPr/>
          <a:lstStyle/>
          <a:p>
            <a:r>
              <a:rPr lang="en-GB"/>
              <a:t>Click to edit Master title style</a:t>
            </a:r>
            <a:endParaRPr lang="it-IT"/>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5" name="Segnaposto piè di pagina 4">
            <a:extLst>
              <a:ext uri="{FF2B5EF4-FFF2-40B4-BE49-F238E27FC236}">
                <a16:creationId xmlns:a16="http://schemas.microsoft.com/office/drawing/2014/main" id="{0F960FDE-D97A-7471-78F1-CE28AF30207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C89BF629-702E-4F33-B225-049C86CBDE4F}" type="slidenum">
              <a:rPr lang="en-GB" smtClean="0"/>
              <a:t>‹#›</a:t>
            </a:fld>
            <a:endParaRPr lang="en-GB"/>
          </a:p>
        </p:txBody>
      </p:sp>
    </p:spTree>
    <p:extLst>
      <p:ext uri="{BB962C8B-B14F-4D97-AF65-F5344CB8AC3E}">
        <p14:creationId xmlns:p14="http://schemas.microsoft.com/office/powerpoint/2010/main" val="41061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6FE0-F713-FC78-6334-D068002FEE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9FF3643-FC65-B4D5-66D7-6DD1DF679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8D9ADC3-2A52-1BB8-89C2-F7EF0C43E5B8}"/>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5" name="Footer Placeholder 4">
            <a:extLst>
              <a:ext uri="{FF2B5EF4-FFF2-40B4-BE49-F238E27FC236}">
                <a16:creationId xmlns:a16="http://schemas.microsoft.com/office/drawing/2014/main" id="{8AB757D9-AE5C-B85C-6A6E-7ECDE729B4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DA199D-445D-4FDB-A301-6797869BCF60}"/>
              </a:ext>
            </a:extLst>
          </p:cNvPr>
          <p:cNvSpPr>
            <a:spLocks noGrp="1"/>
          </p:cNvSpPr>
          <p:nvPr>
            <p:ph type="sldNum" sz="quarter" idx="12"/>
          </p:nvPr>
        </p:nvSpPr>
        <p:spPr/>
        <p:txBody>
          <a:bodyPr/>
          <a:lstStyle/>
          <a:p>
            <a:fld id="{C89BF629-702E-4F33-B225-049C86CBDE4F}" type="slidenum">
              <a:rPr lang="en-GB" smtClean="0"/>
              <a:t>‹#›</a:t>
            </a:fld>
            <a:endParaRPr lang="en-GB"/>
          </a:p>
        </p:txBody>
      </p:sp>
    </p:spTree>
    <p:extLst>
      <p:ext uri="{BB962C8B-B14F-4D97-AF65-F5344CB8AC3E}">
        <p14:creationId xmlns:p14="http://schemas.microsoft.com/office/powerpoint/2010/main" val="1611520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F55A-62C4-1790-F507-A5584414620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2E03F49-39B6-0FB4-186A-9101055E8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DC08BDB-83A5-9FBD-A658-7E5F18AEB10A}"/>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5" name="Footer Placeholder 4">
            <a:extLst>
              <a:ext uri="{FF2B5EF4-FFF2-40B4-BE49-F238E27FC236}">
                <a16:creationId xmlns:a16="http://schemas.microsoft.com/office/drawing/2014/main" id="{019C31B9-B13D-46C1-6652-4B47C94EB7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0C3589-0864-238A-89A2-F73236E71FAC}"/>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387339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09FF-0934-DC42-D23D-B235C52BB3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B19F889-4425-AC39-BF3F-22FAD62637C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EFC17A-919F-CDD1-B215-53494523DE1A}"/>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5" name="Footer Placeholder 4">
            <a:extLst>
              <a:ext uri="{FF2B5EF4-FFF2-40B4-BE49-F238E27FC236}">
                <a16:creationId xmlns:a16="http://schemas.microsoft.com/office/drawing/2014/main" id="{0E9F2DEC-55A0-F3B6-1C04-EAF616FDBD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10E4E8-D3C5-BBE4-5182-762BB9FEFDB2}"/>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266660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C0B3-5E95-48B7-61D0-7D7B2E4F791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0325D2-C1F4-0EB8-871A-175536ED1A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4FD9A3-89C8-0CBD-359A-27EBE6D4F784}"/>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5" name="Footer Placeholder 4">
            <a:extLst>
              <a:ext uri="{FF2B5EF4-FFF2-40B4-BE49-F238E27FC236}">
                <a16:creationId xmlns:a16="http://schemas.microsoft.com/office/drawing/2014/main" id="{169C98EB-06BE-D3D7-E2D4-F4C88EC91D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B6EE7-E5F2-FA6B-6BE8-458D664A446A}"/>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296241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90478-2C2C-97BC-52DB-8749E6BC82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38F7F8C-566D-3475-04D9-508258A604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AA9B8F7-F950-335D-208F-97E639868A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3AD7FF2-1062-5067-F177-8D6157C2DCE0}"/>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6" name="Footer Placeholder 5">
            <a:extLst>
              <a:ext uri="{FF2B5EF4-FFF2-40B4-BE49-F238E27FC236}">
                <a16:creationId xmlns:a16="http://schemas.microsoft.com/office/drawing/2014/main" id="{7B4F5A82-F2E6-1414-62CB-F357AA951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9F4F67-37D5-B654-BDE4-B01F5932013D}"/>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418299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62316-159A-17F9-37DE-A706C8A36EC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D70DEF0-46E7-2419-1B35-208739725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507E1F2-0283-CFE7-6832-F5450BA90F7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C11D99D-00A6-049E-0999-534E12029F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BDA134-0FBF-A19C-1EE6-17FE22BBB42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95DE3F1-4EE6-B486-AF0F-69C182593497}"/>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8" name="Footer Placeholder 7">
            <a:extLst>
              <a:ext uri="{FF2B5EF4-FFF2-40B4-BE49-F238E27FC236}">
                <a16:creationId xmlns:a16="http://schemas.microsoft.com/office/drawing/2014/main" id="{961BFD1F-8816-9AD7-D0D0-294FD8CD47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40224C-8713-2B5A-09B7-2DA0033C1EE6}"/>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309747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CBDD-DCDF-C357-51CB-26455CF4CF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DE8B1E3-FFC6-8E20-2FA4-A6D37096C147}"/>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4" name="Footer Placeholder 3">
            <a:extLst>
              <a:ext uri="{FF2B5EF4-FFF2-40B4-BE49-F238E27FC236}">
                <a16:creationId xmlns:a16="http://schemas.microsoft.com/office/drawing/2014/main" id="{F4BE379E-FBD5-AE35-F770-E54F6C2F61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29FC09-87E1-8409-ADCB-B73B7F3D8277}"/>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155383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en-GB"/>
              <a:t>Click to edit Master title style</a:t>
            </a:r>
            <a:endParaRPr lang="it-IT"/>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Date Placeholder 3">
            <a:extLst>
              <a:ext uri="{FF2B5EF4-FFF2-40B4-BE49-F238E27FC236}">
                <a16:creationId xmlns:a16="http://schemas.microsoft.com/office/drawing/2014/main" id="{B1E677E2-EEEB-4625-AFD0-BA41ADF9EC3A}"/>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63BC19-E814-447A-9737-03C21E843360}"/>
              </a:ext>
            </a:extLst>
          </p:cNvPr>
          <p:cNvSpPr>
            <a:spLocks noGrp="1"/>
          </p:cNvSpPr>
          <p:nvPr>
            <p:ph type="sldNum" sz="quarter" idx="12"/>
          </p:nvPr>
        </p:nvSpPr>
        <p:spPr/>
        <p:txBody>
          <a:bodyPr/>
          <a:lstStyle/>
          <a:p>
            <a:fld id="{C89BF629-702E-4F33-B225-049C86CBDE4F}" type="slidenum">
              <a:rPr lang="en-GB" smtClean="0"/>
              <a:t>‹#›</a:t>
            </a:fld>
            <a:endParaRPr lang="en-GB"/>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Tree>
    <p:extLst>
      <p:ext uri="{BB962C8B-B14F-4D97-AF65-F5344CB8AC3E}">
        <p14:creationId xmlns:p14="http://schemas.microsoft.com/office/powerpoint/2010/main" val="316103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26B2B5-7D0C-827C-C5E2-CC8A84DACF04}"/>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3" name="Footer Placeholder 2">
            <a:extLst>
              <a:ext uri="{FF2B5EF4-FFF2-40B4-BE49-F238E27FC236}">
                <a16:creationId xmlns:a16="http://schemas.microsoft.com/office/drawing/2014/main" id="{31522B0D-3536-01BA-EC3A-7D47B111FB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6C8608-B418-35E5-FDE1-FDFB62E4214A}"/>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3213899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6CE0-EA52-8FB0-4AB9-DECAA0A0C1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F6F7A16-5BF2-CCB8-6E1F-ED86DF96E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83B23EC-C17D-A70D-B9DE-4ED028743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82063D-7253-A00B-79B6-1668A086BD9F}"/>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6" name="Footer Placeholder 5">
            <a:extLst>
              <a:ext uri="{FF2B5EF4-FFF2-40B4-BE49-F238E27FC236}">
                <a16:creationId xmlns:a16="http://schemas.microsoft.com/office/drawing/2014/main" id="{563FFE97-FFBC-4003-14C5-B80BC17F08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19B3B9-0F9C-2756-1C37-93A328F9FF7D}"/>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1385548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F30-B355-E3BE-CDD8-858DA74BBD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705D622-E36F-39FB-241F-004FBB857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C64847-44EE-0A1D-8918-FB20100BF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442BE6-5CB5-BED4-E8D9-471FEDCBD7D4}"/>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6" name="Footer Placeholder 5">
            <a:extLst>
              <a:ext uri="{FF2B5EF4-FFF2-40B4-BE49-F238E27FC236}">
                <a16:creationId xmlns:a16="http://schemas.microsoft.com/office/drawing/2014/main" id="{A5B56968-BBBE-08ED-36E5-8B32039D30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2F6E88-D3E9-BBC3-98B2-09BC2335BE6E}"/>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3462088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F166-0FD7-9412-B3C2-EAC6127D228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E51ECE4-F799-BF03-59A5-BE142DF649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F3447E6-DFB9-D0B8-88B5-887D95449706}"/>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5" name="Footer Placeholder 4">
            <a:extLst>
              <a:ext uri="{FF2B5EF4-FFF2-40B4-BE49-F238E27FC236}">
                <a16:creationId xmlns:a16="http://schemas.microsoft.com/office/drawing/2014/main" id="{3802603F-9634-B70C-B776-CC175285DB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CC7036-89AD-77A7-85B2-9C8329268277}"/>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4050992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1CF3B3-D10D-D169-D3AB-19A77443A4F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BFEC44D-A127-2007-BBA6-A7E2EDF0E0C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2199B55-944F-9BF6-AD4B-382E8A66628B}"/>
              </a:ext>
            </a:extLst>
          </p:cNvPr>
          <p:cNvSpPr>
            <a:spLocks noGrp="1"/>
          </p:cNvSpPr>
          <p:nvPr>
            <p:ph type="dt" sz="half" idx="10"/>
          </p:nvPr>
        </p:nvSpPr>
        <p:spPr/>
        <p:txBody>
          <a:bodyPr/>
          <a:lstStyle/>
          <a:p>
            <a:fld id="{C5BBBF29-B11F-497F-AA35-67100259C6AB}" type="datetimeFigureOut">
              <a:rPr lang="en-GB" smtClean="0"/>
              <a:t>06/02/2025</a:t>
            </a:fld>
            <a:endParaRPr lang="en-GB"/>
          </a:p>
        </p:txBody>
      </p:sp>
      <p:sp>
        <p:nvSpPr>
          <p:cNvPr id="5" name="Footer Placeholder 4">
            <a:extLst>
              <a:ext uri="{FF2B5EF4-FFF2-40B4-BE49-F238E27FC236}">
                <a16:creationId xmlns:a16="http://schemas.microsoft.com/office/drawing/2014/main" id="{F12743F0-4CE4-C381-DBD0-0D095AFD66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6974D1-59D7-49B4-887C-2619072A1E58}"/>
              </a:ext>
            </a:extLst>
          </p:cNvPr>
          <p:cNvSpPr>
            <a:spLocks noGrp="1"/>
          </p:cNvSpPr>
          <p:nvPr>
            <p:ph type="sldNum" sz="quarter" idx="12"/>
          </p:nvPr>
        </p:nvSpPr>
        <p:spPr/>
        <p:txBody>
          <a:bodyPr/>
          <a:lstStyle/>
          <a:p>
            <a:fld id="{9F219729-0677-4E66-9753-54AED1568086}" type="slidenum">
              <a:rPr lang="en-GB" smtClean="0"/>
              <a:t>‹#›</a:t>
            </a:fld>
            <a:endParaRPr lang="en-GB"/>
          </a:p>
        </p:txBody>
      </p:sp>
    </p:spTree>
    <p:extLst>
      <p:ext uri="{BB962C8B-B14F-4D97-AF65-F5344CB8AC3E}">
        <p14:creationId xmlns:p14="http://schemas.microsoft.com/office/powerpoint/2010/main" val="354474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263CD4-4668-4FC6-9FA0-9C78C434250A}"/>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C89BF629-702E-4F33-B225-049C86CBDE4F}" type="slidenum">
              <a:rPr lang="en-GB" smtClean="0"/>
              <a:t>‹#›</a:t>
            </a:fld>
            <a:endParaRPr lang="en-GB"/>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en-GB"/>
              <a:t>Click to edit Master title style</a:t>
            </a:r>
            <a:endParaRPr lang="it-IT"/>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it-IT"/>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it-IT"/>
          </a:p>
        </p:txBody>
      </p:sp>
    </p:spTree>
    <p:extLst>
      <p:ext uri="{BB962C8B-B14F-4D97-AF65-F5344CB8AC3E}">
        <p14:creationId xmlns:p14="http://schemas.microsoft.com/office/powerpoint/2010/main" val="103616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en-GB"/>
              <a:t>Click to edit Master title style</a:t>
            </a:r>
            <a:endParaRPr lang="it-IT"/>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5" name="Date Placeholder 4">
            <a:extLst>
              <a:ext uri="{FF2B5EF4-FFF2-40B4-BE49-F238E27FC236}">
                <a16:creationId xmlns:a16="http://schemas.microsoft.com/office/drawing/2014/main" id="{B8B81DAE-08F7-4455-BD6C-BE39F64CE254}"/>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C89BF629-702E-4F33-B225-049C86CBDE4F}" type="slidenum">
              <a:rPr lang="en-GB" smtClean="0"/>
              <a:t>‹#›</a:t>
            </a:fld>
            <a:endParaRPr lang="en-GB"/>
          </a:p>
        </p:txBody>
      </p:sp>
    </p:spTree>
    <p:extLst>
      <p:ext uri="{BB962C8B-B14F-4D97-AF65-F5344CB8AC3E}">
        <p14:creationId xmlns:p14="http://schemas.microsoft.com/office/powerpoint/2010/main" val="239560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C89BF629-702E-4F33-B225-049C86CBDE4F}" type="slidenum">
              <a:rPr lang="en-GB" smtClean="0"/>
              <a:t>‹#›</a:t>
            </a:fld>
            <a:endParaRPr lang="en-GB"/>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en-GB"/>
              <a:t>Click to edit Master title style</a:t>
            </a:r>
            <a:endParaRPr lang="it-IT"/>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14" name="Picture Placeholder 11">
            <a:extLst>
              <a:ext uri="{FF2B5EF4-FFF2-40B4-BE49-F238E27FC236}">
                <a16:creationId xmlns:a16="http://schemas.microsoft.com/office/drawing/2014/main" id="{69B21D3C-ED42-40F8-9DE1-D9D7ADC643C2}"/>
              </a:ext>
            </a:extLst>
          </p:cNvPr>
          <p:cNvSpPr txBox="1">
            <a:spLocks/>
          </p:cNvSpPr>
          <p:nvPr/>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216281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en-GB"/>
              <a:t>Click to edit Master title style</a:t>
            </a:r>
            <a:endParaRPr lang="it-IT"/>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C89BF629-702E-4F33-B225-049C86CBDE4F}" type="slidenum">
              <a:rPr lang="en-GB" smtClean="0"/>
              <a:t>‹#›</a:t>
            </a:fld>
            <a:endParaRPr lang="en-GB"/>
          </a:p>
        </p:txBody>
      </p:sp>
    </p:spTree>
    <p:extLst>
      <p:ext uri="{BB962C8B-B14F-4D97-AF65-F5344CB8AC3E}">
        <p14:creationId xmlns:p14="http://schemas.microsoft.com/office/powerpoint/2010/main" val="130932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C89BF629-702E-4F33-B225-049C86CBDE4F}" type="slidenum">
              <a:rPr lang="en-GB" smtClean="0"/>
              <a:t>‹#›</a:t>
            </a:fld>
            <a:endParaRPr lang="en-GB"/>
          </a:p>
        </p:txBody>
      </p:sp>
      <p:sp>
        <p:nvSpPr>
          <p:cNvPr id="5" name="Picture Placeholder 11">
            <a:extLst>
              <a:ext uri="{FF2B5EF4-FFF2-40B4-BE49-F238E27FC236}">
                <a16:creationId xmlns:a16="http://schemas.microsoft.com/office/drawing/2014/main" id="{FA1DE595-D9C3-453C-B639-599CEBA2F1AF}"/>
              </a:ext>
            </a:extLst>
          </p:cNvPr>
          <p:cNvSpPr txBox="1">
            <a:spLocks/>
          </p:cNvSpPr>
          <p:nvPr/>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68114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3A1C334-8129-4545-8C84-46DA06B03D8B}"/>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C89BF629-702E-4F33-B225-049C86CBDE4F}" type="slidenum">
              <a:rPr lang="en-GB" smtClean="0"/>
              <a:t>‹#›</a:t>
            </a:fld>
            <a:endParaRPr lang="en-GB"/>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en-GB"/>
              <a:t>Click to edit Master title style</a:t>
            </a:r>
            <a:endParaRPr lang="it-IT"/>
          </a:p>
        </p:txBody>
      </p:sp>
      <p:sp>
        <p:nvSpPr>
          <p:cNvPr id="9" name="Picture Placeholder 11">
            <a:extLst>
              <a:ext uri="{FF2B5EF4-FFF2-40B4-BE49-F238E27FC236}">
                <a16:creationId xmlns:a16="http://schemas.microsoft.com/office/drawing/2014/main" id="{F76D1A69-D327-43C4-90DC-9A69E27F3DAE}"/>
              </a:ext>
            </a:extLst>
          </p:cNvPr>
          <p:cNvSpPr txBox="1">
            <a:spLocks/>
          </p:cNvSpPr>
          <p:nvPr/>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90512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it-IT"/>
          </a:p>
        </p:txBody>
      </p:sp>
      <p:sp>
        <p:nvSpPr>
          <p:cNvPr id="5" name="Date Placeholder 4">
            <a:extLst>
              <a:ext uri="{FF2B5EF4-FFF2-40B4-BE49-F238E27FC236}">
                <a16:creationId xmlns:a16="http://schemas.microsoft.com/office/drawing/2014/main" id="{6EAB0AD8-6FDF-4622-85A4-51A8E967EC8D}"/>
              </a:ext>
            </a:extLst>
          </p:cNvPr>
          <p:cNvSpPr>
            <a:spLocks noGrp="1"/>
          </p:cNvSpPr>
          <p:nvPr>
            <p:ph type="dt" sz="half" idx="10"/>
          </p:nvPr>
        </p:nvSpPr>
        <p:spPr/>
        <p:txBody>
          <a:bodyPr/>
          <a:lstStyle/>
          <a:p>
            <a:fld id="{6BBAF1A5-D403-4DB7-9708-E7E5F0C0A017}" type="datetimeFigureOut">
              <a:rPr lang="en-GB" smtClean="0"/>
              <a:t>06/02/2025</a:t>
            </a:fld>
            <a:endParaRPr lang="en-GB"/>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C89BF629-702E-4F33-B225-049C86CBDE4F}" type="slidenum">
              <a:rPr lang="en-GB" smtClean="0"/>
              <a:t>‹#›</a:t>
            </a:fld>
            <a:endParaRPr lang="en-GB"/>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en-GB"/>
              <a:t>Click to edit Master title style</a:t>
            </a:r>
            <a:endParaRPr lang="it-IT"/>
          </a:p>
        </p:txBody>
      </p:sp>
      <p:sp>
        <p:nvSpPr>
          <p:cNvPr id="10" name="Picture Placeholder 11">
            <a:extLst>
              <a:ext uri="{FF2B5EF4-FFF2-40B4-BE49-F238E27FC236}">
                <a16:creationId xmlns:a16="http://schemas.microsoft.com/office/drawing/2014/main" id="{DC7008B9-D8E1-48AB-8B5F-71A812399F42}"/>
              </a:ext>
            </a:extLst>
          </p:cNvPr>
          <p:cNvSpPr txBox="1">
            <a:spLocks/>
          </p:cNvSpPr>
          <p:nvPr/>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37185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p:nvPicPr>
        <p:blipFill>
          <a:blip r:embed="rId15"/>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p:nvPicPr>
        <p:blipFill>
          <a:blip r:embed="rId16"/>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fld id="{6BBAF1A5-D403-4DB7-9708-E7E5F0C0A017}" type="datetimeFigureOut">
              <a:rPr lang="en-GB" smtClean="0"/>
              <a:t>06/02/2025</a:t>
            </a:fld>
            <a:endParaRPr lang="en-GB"/>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endParaRPr lang="en-GB"/>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C89BF629-702E-4F33-B225-049C86CBDE4F}" type="slidenum">
              <a:rPr lang="en-GB" smtClean="0"/>
              <a:t>‹#›</a:t>
            </a:fld>
            <a:endParaRPr lang="en-GB"/>
          </a:p>
        </p:txBody>
      </p:sp>
      <p:pic>
        <p:nvPicPr>
          <p:cNvPr id="9" name="Picture 8" descr="A logo with white text and blue and red letters&#10;&#10;Description automatically generated">
            <a:extLst>
              <a:ext uri="{FF2B5EF4-FFF2-40B4-BE49-F238E27FC236}">
                <a16:creationId xmlns:a16="http://schemas.microsoft.com/office/drawing/2014/main" id="{73A45157-A572-B860-93E0-1FB1BBAAA1E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80905" y="193038"/>
            <a:ext cx="1749042" cy="720000"/>
          </a:xfrm>
          <a:prstGeom prst="rect">
            <a:avLst/>
          </a:prstGeom>
        </p:spPr>
      </p:pic>
    </p:spTree>
    <p:extLst>
      <p:ext uri="{BB962C8B-B14F-4D97-AF65-F5344CB8AC3E}">
        <p14:creationId xmlns:p14="http://schemas.microsoft.com/office/powerpoint/2010/main" val="4014041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3CB6C0-93DE-D26C-4F2F-DB415947B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93602F4-AE24-1C9E-9858-E4BEC80226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26B31F7-A2D6-1237-10A0-2BFC38097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BBBF29-B11F-497F-AA35-67100259C6AB}" type="datetimeFigureOut">
              <a:rPr lang="en-GB" smtClean="0"/>
              <a:t>06/02/2025</a:t>
            </a:fld>
            <a:endParaRPr lang="en-GB"/>
          </a:p>
        </p:txBody>
      </p:sp>
      <p:sp>
        <p:nvSpPr>
          <p:cNvPr id="5" name="Footer Placeholder 4">
            <a:extLst>
              <a:ext uri="{FF2B5EF4-FFF2-40B4-BE49-F238E27FC236}">
                <a16:creationId xmlns:a16="http://schemas.microsoft.com/office/drawing/2014/main" id="{819D3D53-BB2B-40B0-2422-B7C060D63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0A3E1C7-02B6-F567-ABC6-CF922367D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219729-0677-4E66-9753-54AED1568086}" type="slidenum">
              <a:rPr lang="en-GB" smtClean="0"/>
              <a:t>‹#›</a:t>
            </a:fld>
            <a:endParaRPr lang="en-GB"/>
          </a:p>
        </p:txBody>
      </p:sp>
    </p:spTree>
    <p:extLst>
      <p:ext uri="{BB962C8B-B14F-4D97-AF65-F5344CB8AC3E}">
        <p14:creationId xmlns:p14="http://schemas.microsoft.com/office/powerpoint/2010/main" val="23138373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lorenzo.demarinis@santannapisa.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g"/><Relationship Id="rId1" Type="http://schemas.openxmlformats.org/officeDocument/2006/relationships/slideLayout" Target="../slideLayouts/slideLayout1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mailto:lorenzo.demarinis@santannapisa.it"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8BC2BA8E-8F42-E546-8941-F247702654DA}"/>
              </a:ext>
            </a:extLst>
          </p:cNvPr>
          <p:cNvSpPr txBox="1"/>
          <p:nvPr/>
        </p:nvSpPr>
        <p:spPr>
          <a:xfrm>
            <a:off x="0" y="1351372"/>
            <a:ext cx="12192000" cy="2123658"/>
          </a:xfrm>
          <a:prstGeom prst="rect">
            <a:avLst/>
          </a:prstGeom>
          <a:noFill/>
        </p:spPr>
        <p:txBody>
          <a:bodyPr wrap="square" lIns="91440" tIns="45720" rIns="91440" bIns="45720" rtlCol="0" anchor="t">
            <a:spAutoFit/>
          </a:bodyPr>
          <a:lstStyle/>
          <a:p>
            <a:pPr algn="ctr"/>
            <a:r>
              <a:rPr lang="en-GB" sz="4400" b="1" dirty="0">
                <a:ea typeface="+mn-lt"/>
                <a:cs typeface="+mn-lt"/>
              </a:rPr>
              <a:t>Indium Phosphide Monolithical Integration of a Photonic Source Device Independent Quantum Random Number Generator </a:t>
            </a:r>
            <a:endParaRPr lang="en-GB" sz="1600" dirty="0"/>
          </a:p>
        </p:txBody>
      </p:sp>
      <p:pic>
        <p:nvPicPr>
          <p:cNvPr id="8" name="Picture 7" descr="Text&#10;&#10;Description automatically generated">
            <a:extLst>
              <a:ext uri="{FF2B5EF4-FFF2-40B4-BE49-F238E27FC236}">
                <a16:creationId xmlns:a16="http://schemas.microsoft.com/office/drawing/2014/main" id="{EAA7250C-0FEC-1F11-302C-6542C3075A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5882" y="4569181"/>
            <a:ext cx="3965043" cy="1598983"/>
          </a:xfrm>
          <a:prstGeom prst="rect">
            <a:avLst/>
          </a:prstGeom>
        </p:spPr>
      </p:pic>
      <p:sp>
        <p:nvSpPr>
          <p:cNvPr id="2" name="CasellaDiTesto 1">
            <a:extLst>
              <a:ext uri="{FF2B5EF4-FFF2-40B4-BE49-F238E27FC236}">
                <a16:creationId xmlns:a16="http://schemas.microsoft.com/office/drawing/2014/main" id="{C2B090C0-BFD5-0C39-CFDA-E33F6EE575EC}"/>
              </a:ext>
            </a:extLst>
          </p:cNvPr>
          <p:cNvSpPr txBox="1"/>
          <p:nvPr/>
        </p:nvSpPr>
        <p:spPr>
          <a:xfrm>
            <a:off x="-1339403" y="2318197"/>
            <a:ext cx="184731" cy="369332"/>
          </a:xfrm>
          <a:prstGeom prst="rect">
            <a:avLst/>
          </a:prstGeom>
          <a:noFill/>
        </p:spPr>
        <p:txBody>
          <a:bodyPr wrap="none" rtlCol="0">
            <a:spAutoFit/>
          </a:bodyPr>
          <a:lstStyle/>
          <a:p>
            <a:endParaRPr lang="it-IT"/>
          </a:p>
        </p:txBody>
      </p:sp>
      <p:sp>
        <p:nvSpPr>
          <p:cNvPr id="3" name="CasellaDiTesto 9">
            <a:extLst>
              <a:ext uri="{FF2B5EF4-FFF2-40B4-BE49-F238E27FC236}">
                <a16:creationId xmlns:a16="http://schemas.microsoft.com/office/drawing/2014/main" id="{7B72F1BA-6569-D7AF-2D8A-95A081E790FF}"/>
              </a:ext>
            </a:extLst>
          </p:cNvPr>
          <p:cNvSpPr txBox="1"/>
          <p:nvPr/>
        </p:nvSpPr>
        <p:spPr>
          <a:xfrm>
            <a:off x="0" y="3489352"/>
            <a:ext cx="12192000" cy="954107"/>
          </a:xfrm>
          <a:prstGeom prst="rect">
            <a:avLst/>
          </a:prstGeom>
          <a:noFill/>
        </p:spPr>
        <p:txBody>
          <a:bodyPr wrap="square" lIns="91440" tIns="45720" rIns="91440" bIns="45720" rtlCol="0" anchor="t">
            <a:spAutoFit/>
          </a:bodyPr>
          <a:lstStyle/>
          <a:p>
            <a:pPr algn="ctr"/>
            <a:r>
              <a:rPr lang="en-GB" sz="2000" u="sng" dirty="0">
                <a:ea typeface="Baskerville" panose="02020502070401020303" pitchFamily="18" charset="0"/>
              </a:rPr>
              <a:t>Lorenzo De Marinis</a:t>
            </a:r>
            <a:r>
              <a:rPr lang="en-GB" sz="2000" baseline="30000" dirty="0">
                <a:ea typeface="Baskerville" panose="02020502070401020303" pitchFamily="18" charset="0"/>
              </a:rPr>
              <a:t>1</a:t>
            </a:r>
            <a:r>
              <a:rPr lang="en-GB" sz="2000" dirty="0">
                <a:ea typeface="Baskerville" panose="02020502070401020303" pitchFamily="18" charset="0"/>
              </a:rPr>
              <a:t>, Peter </a:t>
            </a:r>
            <a:r>
              <a:rPr lang="en-GB" sz="2000" dirty="0" err="1">
                <a:ea typeface="Baskerville" panose="02020502070401020303" pitchFamily="18" charset="0"/>
              </a:rPr>
              <a:t>Seigo</a:t>
            </a:r>
            <a:r>
              <a:rPr lang="en-GB" sz="2000" dirty="0">
                <a:ea typeface="Baskerville" panose="02020502070401020303" pitchFamily="18" charset="0"/>
              </a:rPr>
              <a:t> Kincaid</a:t>
            </a:r>
            <a:r>
              <a:rPr lang="en-GB" sz="2000" baseline="30000" dirty="0">
                <a:ea typeface="Calibri"/>
              </a:rPr>
              <a:t>1</a:t>
            </a:r>
            <a:r>
              <a:rPr lang="en-GB" sz="2000" dirty="0">
                <a:ea typeface="Baskerville" panose="02020502070401020303" pitchFamily="18" charset="0"/>
              </a:rPr>
              <a:t>, and </a:t>
            </a:r>
            <a:r>
              <a:rPr lang="en-GB" sz="2000" dirty="0" err="1">
                <a:ea typeface="Baskerville" panose="02020502070401020303" pitchFamily="18" charset="0"/>
              </a:rPr>
              <a:t>Giampiero</a:t>
            </a:r>
            <a:r>
              <a:rPr lang="en-GB" sz="2000" dirty="0">
                <a:ea typeface="Baskerville" panose="02020502070401020303" pitchFamily="18" charset="0"/>
              </a:rPr>
              <a:t> Contestabile</a:t>
            </a:r>
            <a:r>
              <a:rPr lang="en-GB" sz="2000" baseline="30000" dirty="0">
                <a:ea typeface="Baskerville" panose="02020502070401020303" pitchFamily="18" charset="0"/>
              </a:rPr>
              <a:t>1</a:t>
            </a:r>
            <a:br>
              <a:rPr lang="en-GB" sz="2400" dirty="0">
                <a:ea typeface="Baskerville" panose="02020502070401020303" pitchFamily="18" charset="0"/>
              </a:rPr>
            </a:br>
            <a:r>
              <a:rPr lang="en-GB" baseline="30000" dirty="0">
                <a:ea typeface="Baskerville" panose="02020502070401020303" pitchFamily="18" charset="0"/>
              </a:rPr>
              <a:t>1</a:t>
            </a:r>
            <a:r>
              <a:rPr lang="en-GB" dirty="0">
                <a:ea typeface="Baskerville" panose="02020502070401020303" pitchFamily="18" charset="0"/>
              </a:rPr>
              <a:t>Scuola Superiore Sant’Anna, </a:t>
            </a:r>
            <a:r>
              <a:rPr lang="en-GB" dirty="0" err="1">
                <a:ea typeface="Baskerville" panose="02020502070401020303" pitchFamily="18" charset="0"/>
              </a:rPr>
              <a:t>TeCIP</a:t>
            </a:r>
            <a:r>
              <a:rPr lang="en-GB" dirty="0">
                <a:ea typeface="Baskerville" panose="02020502070401020303" pitchFamily="18" charset="0"/>
              </a:rPr>
              <a:t> Institute, 56122 Pisa, Italy</a:t>
            </a:r>
            <a:endParaRPr lang="en-GB" dirty="0">
              <a:ea typeface="Baskerville" panose="02020502070401020303" pitchFamily="18" charset="0"/>
              <a:cs typeface="Calibri"/>
            </a:endParaRPr>
          </a:p>
          <a:p>
            <a:pPr algn="ctr"/>
            <a:r>
              <a:rPr lang="en-GB" dirty="0">
                <a:ea typeface="Baskerville" panose="02020502070401020303" pitchFamily="18" charset="0"/>
                <a:hlinkClick r:id="rId4"/>
              </a:rPr>
              <a:t>lorenzo.demarinis@santannapisa.it</a:t>
            </a:r>
            <a:endParaRPr lang="en-GB" dirty="0">
              <a:ea typeface="Baskerville" panose="02020502070401020303" pitchFamily="18" charset="0"/>
            </a:endParaRPr>
          </a:p>
        </p:txBody>
      </p:sp>
      <p:sp>
        <p:nvSpPr>
          <p:cNvPr id="5" name="Segnaposto contenuto 2">
            <a:extLst>
              <a:ext uri="{FF2B5EF4-FFF2-40B4-BE49-F238E27FC236}">
                <a16:creationId xmlns:a16="http://schemas.microsoft.com/office/drawing/2014/main" id="{458FED45-8257-9EE7-F053-DEEFFF056771}"/>
              </a:ext>
            </a:extLst>
          </p:cNvPr>
          <p:cNvSpPr txBox="1">
            <a:spLocks/>
          </p:cNvSpPr>
          <p:nvPr/>
        </p:nvSpPr>
        <p:spPr>
          <a:xfrm>
            <a:off x="0" y="5098024"/>
            <a:ext cx="11643360" cy="128289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it-IT" dirty="0">
                <a:ea typeface="Baskerville" panose="02020502070401020303" pitchFamily="18" charset="0"/>
              </a:rPr>
              <a:t>Lorenzo De Marinis, </a:t>
            </a:r>
            <a:r>
              <a:rPr lang="it-IT" dirty="0" err="1">
                <a:ea typeface="Baskerville" panose="02020502070401020303" pitchFamily="18" charset="0"/>
              </a:rPr>
              <a:t>Ph.D</a:t>
            </a:r>
            <a:r>
              <a:rPr lang="it-IT" dirty="0">
                <a:ea typeface="Baskerville" panose="02020502070401020303" pitchFamily="18" charset="0"/>
              </a:rPr>
              <a:t>.</a:t>
            </a:r>
          </a:p>
          <a:p>
            <a:pPr algn="l">
              <a:spcBef>
                <a:spcPts val="600"/>
              </a:spcBef>
            </a:pPr>
            <a:r>
              <a:rPr lang="it-IT" dirty="0">
                <a:ea typeface="Baskerville" panose="02020502070401020303" pitchFamily="18" charset="0"/>
              </a:rPr>
              <a:t>Assistant Professor, Scuola Superiore Sant’Anna</a:t>
            </a:r>
          </a:p>
          <a:p>
            <a:pPr algn="l">
              <a:spcBef>
                <a:spcPts val="600"/>
              </a:spcBef>
            </a:pPr>
            <a:r>
              <a:rPr lang="it-IT" dirty="0">
                <a:ea typeface="Baskerville" panose="02020502070401020303" pitchFamily="18" charset="0"/>
              </a:rPr>
              <a:t>Quantum and </a:t>
            </a:r>
            <a:r>
              <a:rPr lang="it-IT" dirty="0" err="1">
                <a:ea typeface="Baskerville" panose="02020502070401020303" pitchFamily="18" charset="0"/>
              </a:rPr>
              <a:t>neuromorphic</a:t>
            </a:r>
            <a:r>
              <a:rPr lang="it-IT" dirty="0">
                <a:ea typeface="Baskerville" panose="02020502070401020303" pitchFamily="18" charset="0"/>
              </a:rPr>
              <a:t> </a:t>
            </a:r>
            <a:r>
              <a:rPr lang="it-IT" dirty="0" err="1">
                <a:ea typeface="Baskerville" panose="02020502070401020303" pitchFamily="18" charset="0"/>
              </a:rPr>
              <a:t>photonics</a:t>
            </a:r>
            <a:r>
              <a:rPr lang="it-IT" dirty="0">
                <a:ea typeface="Baskerville" panose="02020502070401020303" pitchFamily="18" charset="0"/>
              </a:rPr>
              <a:t> group</a:t>
            </a:r>
          </a:p>
          <a:p>
            <a:pPr algn="l">
              <a:spcBef>
                <a:spcPts val="600"/>
              </a:spcBef>
            </a:pPr>
            <a:endParaRPr lang="it-IT" dirty="0">
              <a:ea typeface="Baskerville" panose="02020502070401020303" pitchFamily="18" charset="0"/>
            </a:endParaRPr>
          </a:p>
        </p:txBody>
      </p:sp>
    </p:spTree>
    <p:extLst>
      <p:ext uri="{BB962C8B-B14F-4D97-AF65-F5344CB8AC3E}">
        <p14:creationId xmlns:p14="http://schemas.microsoft.com/office/powerpoint/2010/main" val="827539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7299A-5E2A-D841-FBD2-02816F9F956C}"/>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07FE472-91C7-BAE7-DC2A-F4689854C076}"/>
              </a:ext>
            </a:extLst>
          </p:cNvPr>
          <p:cNvSpPr>
            <a:spLocks noGrp="1"/>
          </p:cNvSpPr>
          <p:nvPr>
            <p:ph type="sldNum" sz="quarter" idx="12"/>
          </p:nvPr>
        </p:nvSpPr>
        <p:spPr>
          <a:xfrm>
            <a:off x="9448800" y="6492875"/>
            <a:ext cx="2743200" cy="365125"/>
          </a:xfrm>
        </p:spPr>
        <p:txBody>
          <a:bodyPr/>
          <a:lstStyle/>
          <a:p>
            <a:fld id="{1A3D8817-E4BB-41A8-907D-E0B4804FFDA0}" type="slidenum">
              <a:rPr lang="it-IT" smtClean="0">
                <a:solidFill>
                  <a:schemeClr val="tx1"/>
                </a:solidFill>
              </a:rPr>
              <a:t>10</a:t>
            </a:fld>
            <a:endParaRPr lang="it-IT" dirty="0">
              <a:solidFill>
                <a:schemeClr val="tx1"/>
              </a:solidFill>
            </a:endParaRPr>
          </a:p>
        </p:txBody>
      </p:sp>
      <p:pic>
        <p:nvPicPr>
          <p:cNvPr id="2" name="Picture 1" descr="A green and gold electronic board&#10;&#10;Description automatically generated with medium confidence">
            <a:extLst>
              <a:ext uri="{FF2B5EF4-FFF2-40B4-BE49-F238E27FC236}">
                <a16:creationId xmlns:a16="http://schemas.microsoft.com/office/drawing/2014/main" id="{BF1491FE-D2F0-7FB7-7415-A1A65BE425B8}"/>
              </a:ext>
            </a:extLst>
          </p:cNvPr>
          <p:cNvPicPr>
            <a:picLocks noChangeAspect="1"/>
          </p:cNvPicPr>
          <p:nvPr/>
        </p:nvPicPr>
        <p:blipFill>
          <a:blip r:embed="rId2">
            <a:extLst>
              <a:ext uri="{28A0092B-C50C-407E-A947-70E740481C1C}">
                <a14:useLocalDpi xmlns:a14="http://schemas.microsoft.com/office/drawing/2010/main" val="0"/>
              </a:ext>
            </a:extLst>
          </a:blip>
          <a:srcRect l="6131" t="9406" r="5101" b="36013"/>
          <a:stretch/>
        </p:blipFill>
        <p:spPr>
          <a:xfrm>
            <a:off x="6697441" y="879186"/>
            <a:ext cx="5035201" cy="5503944"/>
          </a:xfrm>
          <a:prstGeom prst="rect">
            <a:avLst/>
          </a:prstGeom>
        </p:spPr>
      </p:pic>
      <p:sp>
        <p:nvSpPr>
          <p:cNvPr id="3" name="CasellaDiTesto 13">
            <a:extLst>
              <a:ext uri="{FF2B5EF4-FFF2-40B4-BE49-F238E27FC236}">
                <a16:creationId xmlns:a16="http://schemas.microsoft.com/office/drawing/2014/main" id="{35716179-973F-5FC1-C44C-4B6850762D32}"/>
              </a:ext>
            </a:extLst>
          </p:cNvPr>
          <p:cNvSpPr txBox="1"/>
          <p:nvPr/>
        </p:nvSpPr>
        <p:spPr>
          <a:xfrm>
            <a:off x="0" y="0"/>
            <a:ext cx="12192000" cy="769441"/>
          </a:xfrm>
          <a:prstGeom prst="rect">
            <a:avLst/>
          </a:prstGeom>
          <a:noFill/>
        </p:spPr>
        <p:txBody>
          <a:bodyPr wrap="square" lIns="91440" tIns="45720" rIns="91440" bIns="45720" rtlCol="0" anchor="t">
            <a:spAutoFit/>
          </a:bodyPr>
          <a:lstStyle/>
          <a:p>
            <a:pPr algn="ctr"/>
            <a:r>
              <a:rPr lang="en-GB" sz="4400" b="1" dirty="0">
                <a:ea typeface="+mn-lt"/>
                <a:cs typeface="+mn-lt"/>
              </a:rPr>
              <a:t>A Plug-and-Play Device</a:t>
            </a:r>
            <a:endParaRPr lang="en-GB" sz="1600" dirty="0"/>
          </a:p>
        </p:txBody>
      </p:sp>
      <p:grpSp>
        <p:nvGrpSpPr>
          <p:cNvPr id="5" name="Group 4">
            <a:extLst>
              <a:ext uri="{FF2B5EF4-FFF2-40B4-BE49-F238E27FC236}">
                <a16:creationId xmlns:a16="http://schemas.microsoft.com/office/drawing/2014/main" id="{39B44A57-EEEC-5488-4647-EDC1C560B492}"/>
              </a:ext>
            </a:extLst>
          </p:cNvPr>
          <p:cNvGrpSpPr/>
          <p:nvPr/>
        </p:nvGrpSpPr>
        <p:grpSpPr>
          <a:xfrm>
            <a:off x="189313" y="2309124"/>
            <a:ext cx="6096000" cy="3015004"/>
            <a:chOff x="406289" y="2279307"/>
            <a:chExt cx="6096000" cy="3015004"/>
          </a:xfrm>
        </p:grpSpPr>
        <p:pic>
          <p:nvPicPr>
            <p:cNvPr id="7" name="Picture 6" descr="A circuit board with many lines&#10;&#10;Description automatically generated">
              <a:extLst>
                <a:ext uri="{FF2B5EF4-FFF2-40B4-BE49-F238E27FC236}">
                  <a16:creationId xmlns:a16="http://schemas.microsoft.com/office/drawing/2014/main" id="{32D1A759-9B5F-9DF8-7B39-C4D25E627290}"/>
                </a:ext>
              </a:extLst>
            </p:cNvPr>
            <p:cNvPicPr>
              <a:picLocks noChangeAspect="1"/>
            </p:cNvPicPr>
            <p:nvPr/>
          </p:nvPicPr>
          <p:blipFill>
            <a:blip r:embed="rId3">
              <a:extLst>
                <a:ext uri="{BEBA8EAE-BF5A-486C-A8C5-ECC9F3942E4B}">
                  <a14:imgProps xmlns:a14="http://schemas.microsoft.com/office/drawing/2010/main">
                    <a14:imgLayer r:embed="rId4">
                      <a14:imgEffect>
                        <a14:saturation sat="85000"/>
                      </a14:imgEffect>
                      <a14:imgEffect>
                        <a14:brightnessContrast bright="-15000" contrast="48000"/>
                      </a14:imgEffect>
                    </a14:imgLayer>
                  </a14:imgProps>
                </a:ext>
              </a:extLst>
            </a:blip>
            <a:stretch>
              <a:fillRect/>
            </a:stretch>
          </p:blipFill>
          <p:spPr>
            <a:xfrm>
              <a:off x="406289" y="2279307"/>
              <a:ext cx="6096000" cy="3015004"/>
            </a:xfrm>
            <a:prstGeom prst="rect">
              <a:avLst/>
            </a:prstGeom>
          </p:spPr>
        </p:pic>
        <p:sp>
          <p:nvSpPr>
            <p:cNvPr id="8" name="Rectangle: Rounded Corners 2">
              <a:extLst>
                <a:ext uri="{FF2B5EF4-FFF2-40B4-BE49-F238E27FC236}">
                  <a16:creationId xmlns:a16="http://schemas.microsoft.com/office/drawing/2014/main" id="{A76113B3-F60A-FBE2-CA26-4ED860D2A8EE}"/>
                </a:ext>
              </a:extLst>
            </p:cNvPr>
            <p:cNvSpPr/>
            <p:nvPr/>
          </p:nvSpPr>
          <p:spPr>
            <a:xfrm>
              <a:off x="676334" y="3326822"/>
              <a:ext cx="541377" cy="312103"/>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4">
              <a:extLst>
                <a:ext uri="{FF2B5EF4-FFF2-40B4-BE49-F238E27FC236}">
                  <a16:creationId xmlns:a16="http://schemas.microsoft.com/office/drawing/2014/main" id="{47DA5513-BFE6-98DA-BD1E-71955CD17A50}"/>
                </a:ext>
              </a:extLst>
            </p:cNvPr>
            <p:cNvSpPr/>
            <p:nvPr/>
          </p:nvSpPr>
          <p:spPr>
            <a:xfrm>
              <a:off x="1312941" y="3326820"/>
              <a:ext cx="377403" cy="312103"/>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5">
              <a:extLst>
                <a:ext uri="{FF2B5EF4-FFF2-40B4-BE49-F238E27FC236}">
                  <a16:creationId xmlns:a16="http://schemas.microsoft.com/office/drawing/2014/main" id="{91C908C2-D570-CE6A-0991-D530BB43291C}"/>
                </a:ext>
              </a:extLst>
            </p:cNvPr>
            <p:cNvSpPr/>
            <p:nvPr/>
          </p:nvSpPr>
          <p:spPr>
            <a:xfrm>
              <a:off x="2750131" y="3423276"/>
              <a:ext cx="985073" cy="312103"/>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6">
              <a:extLst>
                <a:ext uri="{FF2B5EF4-FFF2-40B4-BE49-F238E27FC236}">
                  <a16:creationId xmlns:a16="http://schemas.microsoft.com/office/drawing/2014/main" id="{97BA610F-1797-B5B6-FB27-A89CB862A3E7}"/>
                </a:ext>
              </a:extLst>
            </p:cNvPr>
            <p:cNvSpPr/>
            <p:nvPr/>
          </p:nvSpPr>
          <p:spPr>
            <a:xfrm>
              <a:off x="5267625" y="2314037"/>
              <a:ext cx="1129756" cy="678634"/>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7">
              <a:extLst>
                <a:ext uri="{FF2B5EF4-FFF2-40B4-BE49-F238E27FC236}">
                  <a16:creationId xmlns:a16="http://schemas.microsoft.com/office/drawing/2014/main" id="{DCF3A72B-37DD-1A78-70E9-97644A015702}"/>
                </a:ext>
              </a:extLst>
            </p:cNvPr>
            <p:cNvSpPr/>
            <p:nvPr/>
          </p:nvSpPr>
          <p:spPr>
            <a:xfrm>
              <a:off x="5306207" y="4638618"/>
              <a:ext cx="1129756" cy="630406"/>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C348FA-81F9-6762-0734-2D3443A277A4}"/>
                </a:ext>
              </a:extLst>
            </p:cNvPr>
            <p:cNvSpPr txBox="1"/>
            <p:nvPr/>
          </p:nvSpPr>
          <p:spPr>
            <a:xfrm>
              <a:off x="4925054" y="4643061"/>
              <a:ext cx="3507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solidFill>
                    <a:schemeClr val="bg1"/>
                  </a:solidFill>
                </a:rPr>
                <a:t>q</a:t>
              </a:r>
            </a:p>
          </p:txBody>
        </p:sp>
        <p:sp>
          <p:nvSpPr>
            <p:cNvPr id="14" name="TextBox 13">
              <a:extLst>
                <a:ext uri="{FF2B5EF4-FFF2-40B4-BE49-F238E27FC236}">
                  <a16:creationId xmlns:a16="http://schemas.microsoft.com/office/drawing/2014/main" id="{EAFC5FD4-9D93-9165-5CA1-BA8CDF56A02E}"/>
                </a:ext>
              </a:extLst>
            </p:cNvPr>
            <p:cNvSpPr txBox="1"/>
            <p:nvPr/>
          </p:nvSpPr>
          <p:spPr>
            <a:xfrm>
              <a:off x="4925054" y="2395643"/>
              <a:ext cx="3507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solidFill>
                    <a:schemeClr val="bg1"/>
                  </a:solidFill>
                </a:rPr>
                <a:t>p</a:t>
              </a:r>
            </a:p>
          </p:txBody>
        </p:sp>
        <p:sp>
          <p:nvSpPr>
            <p:cNvPr id="15" name="TextBox 14">
              <a:extLst>
                <a:ext uri="{FF2B5EF4-FFF2-40B4-BE49-F238E27FC236}">
                  <a16:creationId xmlns:a16="http://schemas.microsoft.com/office/drawing/2014/main" id="{602F9012-889D-6423-FCB4-5F13BED0DCDD}"/>
                </a:ext>
              </a:extLst>
            </p:cNvPr>
            <p:cNvSpPr txBox="1"/>
            <p:nvPr/>
          </p:nvSpPr>
          <p:spPr>
            <a:xfrm>
              <a:off x="2542598" y="2974377"/>
              <a:ext cx="14117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rPr>
                <a:t>4x4 MMI</a:t>
              </a:r>
            </a:p>
          </p:txBody>
        </p:sp>
        <p:sp>
          <p:nvSpPr>
            <p:cNvPr id="16" name="TextBox 15">
              <a:extLst>
                <a:ext uri="{FF2B5EF4-FFF2-40B4-BE49-F238E27FC236}">
                  <a16:creationId xmlns:a16="http://schemas.microsoft.com/office/drawing/2014/main" id="{89DECEAF-729C-77DE-F96B-916730D0E7E0}"/>
                </a:ext>
              </a:extLst>
            </p:cNvPr>
            <p:cNvSpPr txBox="1"/>
            <p:nvPr/>
          </p:nvSpPr>
          <p:spPr>
            <a:xfrm>
              <a:off x="410927" y="4411567"/>
              <a:ext cx="14117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rPr>
                <a:t>LO Laser</a:t>
              </a:r>
            </a:p>
          </p:txBody>
        </p:sp>
        <p:sp>
          <p:nvSpPr>
            <p:cNvPr id="17" name="TextBox 16">
              <a:extLst>
                <a:ext uri="{FF2B5EF4-FFF2-40B4-BE49-F238E27FC236}">
                  <a16:creationId xmlns:a16="http://schemas.microsoft.com/office/drawing/2014/main" id="{828EE786-FCB3-5734-9B31-400BA690AC23}"/>
                </a:ext>
              </a:extLst>
            </p:cNvPr>
            <p:cNvSpPr txBox="1"/>
            <p:nvPr/>
          </p:nvSpPr>
          <p:spPr>
            <a:xfrm>
              <a:off x="1452648" y="3987161"/>
              <a:ext cx="14117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rPr>
                <a:t>VOA</a:t>
              </a:r>
            </a:p>
          </p:txBody>
        </p:sp>
        <p:cxnSp>
          <p:nvCxnSpPr>
            <p:cNvPr id="18" name="Straight Arrow Connector 17">
              <a:extLst>
                <a:ext uri="{FF2B5EF4-FFF2-40B4-BE49-F238E27FC236}">
                  <a16:creationId xmlns:a16="http://schemas.microsoft.com/office/drawing/2014/main" id="{2516D20D-492E-6A9D-FD42-9986B009DD54}"/>
                </a:ext>
              </a:extLst>
            </p:cNvPr>
            <p:cNvCxnSpPr/>
            <p:nvPr/>
          </p:nvCxnSpPr>
          <p:spPr>
            <a:xfrm flipH="1" flipV="1">
              <a:off x="1595266" y="3669775"/>
              <a:ext cx="246268" cy="378705"/>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F2D571B-5FA9-9C3D-A05E-934547DDED03}"/>
                </a:ext>
              </a:extLst>
            </p:cNvPr>
            <p:cNvCxnSpPr>
              <a:cxnSpLocks/>
            </p:cNvCxnSpPr>
            <p:nvPr/>
          </p:nvCxnSpPr>
          <p:spPr>
            <a:xfrm flipH="1" flipV="1">
              <a:off x="977949" y="3756585"/>
              <a:ext cx="5129" cy="658426"/>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
        <p:nvSpPr>
          <p:cNvPr id="6" name="Rounded Rectangle 5">
            <a:extLst>
              <a:ext uri="{FF2B5EF4-FFF2-40B4-BE49-F238E27FC236}">
                <a16:creationId xmlns:a16="http://schemas.microsoft.com/office/drawing/2014/main" id="{63571439-E2FA-F052-B4D0-D97A6BD7D8D7}"/>
              </a:ext>
            </a:extLst>
          </p:cNvPr>
          <p:cNvSpPr/>
          <p:nvPr/>
        </p:nvSpPr>
        <p:spPr>
          <a:xfrm>
            <a:off x="0" y="2193141"/>
            <a:ext cx="6428153" cy="3262263"/>
          </a:xfrm>
          <a:prstGeom prst="roundRect">
            <a:avLst>
              <a:gd name="adj" fmla="val 11916"/>
            </a:avLst>
          </a:prstGeom>
          <a:noFill/>
          <a:ln w="571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21" name="Straight Arrow Connector 20">
            <a:extLst>
              <a:ext uri="{FF2B5EF4-FFF2-40B4-BE49-F238E27FC236}">
                <a16:creationId xmlns:a16="http://schemas.microsoft.com/office/drawing/2014/main" id="{94864B0A-087A-0E27-6626-253029D17FFB}"/>
              </a:ext>
            </a:extLst>
          </p:cNvPr>
          <p:cNvCxnSpPr>
            <a:cxnSpLocks/>
          </p:cNvCxnSpPr>
          <p:nvPr/>
        </p:nvCxnSpPr>
        <p:spPr>
          <a:xfrm flipH="1" flipV="1">
            <a:off x="6505643" y="4016978"/>
            <a:ext cx="1683405" cy="96666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93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97DD0-802E-2E43-0CEC-66936D87E3D1}"/>
            </a:ext>
          </a:extLst>
        </p:cNvPr>
        <p:cNvGrpSpPr/>
        <p:nvPr/>
      </p:nvGrpSpPr>
      <p:grpSpPr>
        <a:xfrm>
          <a:off x="0" y="0"/>
          <a:ext cx="0" cy="0"/>
          <a:chOff x="0" y="0"/>
          <a:chExt cx="0" cy="0"/>
        </a:xfrm>
      </p:grpSpPr>
      <p:sp>
        <p:nvSpPr>
          <p:cNvPr id="3" name="CasellaDiTesto 13">
            <a:extLst>
              <a:ext uri="{FF2B5EF4-FFF2-40B4-BE49-F238E27FC236}">
                <a16:creationId xmlns:a16="http://schemas.microsoft.com/office/drawing/2014/main" id="{7E4081A0-90D1-F441-25B7-5F9608D98905}"/>
              </a:ext>
            </a:extLst>
          </p:cNvPr>
          <p:cNvSpPr txBox="1"/>
          <p:nvPr/>
        </p:nvSpPr>
        <p:spPr>
          <a:xfrm>
            <a:off x="0" y="0"/>
            <a:ext cx="12192000" cy="769441"/>
          </a:xfrm>
          <a:prstGeom prst="rect">
            <a:avLst/>
          </a:prstGeom>
          <a:noFill/>
        </p:spPr>
        <p:txBody>
          <a:bodyPr wrap="square" lIns="91440" tIns="45720" rIns="91440" bIns="45720" rtlCol="0" anchor="t">
            <a:spAutoFit/>
          </a:bodyPr>
          <a:lstStyle/>
          <a:p>
            <a:pPr algn="ctr"/>
            <a:r>
              <a:rPr lang="en-GB" sz="4400" b="1" dirty="0">
                <a:ea typeface="+mn-lt"/>
                <a:cs typeface="+mn-lt"/>
              </a:rPr>
              <a:t>Photonic CV-QKD Link – Spoke 7</a:t>
            </a:r>
            <a:endParaRPr lang="en-GB" sz="1600" dirty="0"/>
          </a:p>
        </p:txBody>
      </p:sp>
      <p:pic>
        <p:nvPicPr>
          <p:cNvPr id="2" name="Picture 4" descr="Diode Symbols: A Comprehensive Guide to Understanding Circuit Diagrams">
            <a:extLst>
              <a:ext uri="{FF2B5EF4-FFF2-40B4-BE49-F238E27FC236}">
                <a16:creationId xmlns:a16="http://schemas.microsoft.com/office/drawing/2014/main" id="{7C63349F-8F1C-985A-A775-DC61996198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3" t="20239" r="80344" b="64807"/>
          <a:stretch/>
        </p:blipFill>
        <p:spPr bwMode="auto">
          <a:xfrm rot="16200000">
            <a:off x="1158159" y="2162079"/>
            <a:ext cx="1249500" cy="67315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2356FC91-EBB1-587C-978D-2779589C074B}"/>
              </a:ext>
            </a:extLst>
          </p:cNvPr>
          <p:cNvSpPr/>
          <p:nvPr/>
        </p:nvSpPr>
        <p:spPr>
          <a:xfrm>
            <a:off x="1432031" y="1858967"/>
            <a:ext cx="673155" cy="124950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 name="Segnaposto contenuto 2">
            <a:extLst>
              <a:ext uri="{FF2B5EF4-FFF2-40B4-BE49-F238E27FC236}">
                <a16:creationId xmlns:a16="http://schemas.microsoft.com/office/drawing/2014/main" id="{81D26E43-3B4C-2A1E-4259-62F48829D8EF}"/>
              </a:ext>
            </a:extLst>
          </p:cNvPr>
          <p:cNvSpPr txBox="1">
            <a:spLocks/>
          </p:cNvSpPr>
          <p:nvPr/>
        </p:nvSpPr>
        <p:spPr>
          <a:xfrm>
            <a:off x="920532" y="1028708"/>
            <a:ext cx="1022998" cy="62108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Alice</a:t>
            </a:r>
            <a:endParaRPr lang="it-IT" sz="2800" dirty="0">
              <a:ea typeface="Baskerville" panose="02020502070401020303" pitchFamily="18" charset="0"/>
            </a:endParaRPr>
          </a:p>
        </p:txBody>
      </p:sp>
      <p:sp>
        <p:nvSpPr>
          <p:cNvPr id="22" name="Rounded Rectangle 21">
            <a:extLst>
              <a:ext uri="{FF2B5EF4-FFF2-40B4-BE49-F238E27FC236}">
                <a16:creationId xmlns:a16="http://schemas.microsoft.com/office/drawing/2014/main" id="{B59D7AE5-9D45-3C9E-090D-A36E6255E4C9}"/>
              </a:ext>
            </a:extLst>
          </p:cNvPr>
          <p:cNvSpPr/>
          <p:nvPr/>
        </p:nvSpPr>
        <p:spPr>
          <a:xfrm>
            <a:off x="595487" y="3824149"/>
            <a:ext cx="1524000" cy="76944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800" dirty="0">
                <a:solidFill>
                  <a:schemeClr val="tx1"/>
                </a:solidFill>
              </a:rPr>
              <a:t>QRNG</a:t>
            </a:r>
          </a:p>
        </p:txBody>
      </p:sp>
      <p:sp>
        <p:nvSpPr>
          <p:cNvPr id="25" name="Rounded Rectangle 24">
            <a:extLst>
              <a:ext uri="{FF2B5EF4-FFF2-40B4-BE49-F238E27FC236}">
                <a16:creationId xmlns:a16="http://schemas.microsoft.com/office/drawing/2014/main" id="{BFBBEDAD-0B9C-83FF-E6E1-70D1EBDD6FF4}"/>
              </a:ext>
            </a:extLst>
          </p:cNvPr>
          <p:cNvSpPr/>
          <p:nvPr/>
        </p:nvSpPr>
        <p:spPr>
          <a:xfrm>
            <a:off x="3017984" y="3824149"/>
            <a:ext cx="1767023" cy="76944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800" dirty="0">
                <a:solidFill>
                  <a:schemeClr val="tx1"/>
                </a:solidFill>
              </a:rPr>
              <a:t>Encoder</a:t>
            </a:r>
          </a:p>
        </p:txBody>
      </p:sp>
      <p:cxnSp>
        <p:nvCxnSpPr>
          <p:cNvPr id="27" name="Straight Arrow Connector 26">
            <a:extLst>
              <a:ext uri="{FF2B5EF4-FFF2-40B4-BE49-F238E27FC236}">
                <a16:creationId xmlns:a16="http://schemas.microsoft.com/office/drawing/2014/main" id="{F9CD4C5C-A0F2-D103-56F3-9293B40CF771}"/>
              </a:ext>
            </a:extLst>
          </p:cNvPr>
          <p:cNvCxnSpPr>
            <a:stCxn id="22" idx="3"/>
            <a:endCxn id="25" idx="1"/>
          </p:cNvCxnSpPr>
          <p:nvPr/>
        </p:nvCxnSpPr>
        <p:spPr>
          <a:xfrm>
            <a:off x="2119487" y="4208870"/>
            <a:ext cx="898497" cy="0"/>
          </a:xfrm>
          <a:prstGeom prst="straightConnector1">
            <a:avLst/>
          </a:prstGeom>
          <a:ln w="76200">
            <a:solidFill>
              <a:schemeClr val="tx2">
                <a:lumMod val="90000"/>
                <a:lumOff val="1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6D2204E-B617-B112-CB34-E2505046C090}"/>
              </a:ext>
            </a:extLst>
          </p:cNvPr>
          <p:cNvCxnSpPr/>
          <p:nvPr/>
        </p:nvCxnSpPr>
        <p:spPr>
          <a:xfrm>
            <a:off x="2119487" y="2506359"/>
            <a:ext cx="898497" cy="0"/>
          </a:xfrm>
          <a:prstGeom prst="straightConnector1">
            <a:avLst/>
          </a:prstGeom>
          <a:ln w="762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Rounded Rectangle 28">
            <a:extLst>
              <a:ext uri="{FF2B5EF4-FFF2-40B4-BE49-F238E27FC236}">
                <a16:creationId xmlns:a16="http://schemas.microsoft.com/office/drawing/2014/main" id="{6C93F576-60C8-5FD0-02D1-D8CE8B3FE68A}"/>
              </a:ext>
            </a:extLst>
          </p:cNvPr>
          <p:cNvSpPr/>
          <p:nvPr/>
        </p:nvSpPr>
        <p:spPr>
          <a:xfrm>
            <a:off x="3017984" y="2149531"/>
            <a:ext cx="1767023" cy="76944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800" dirty="0">
                <a:solidFill>
                  <a:schemeClr val="tx1"/>
                </a:solidFill>
              </a:rPr>
              <a:t>I/Q Mod</a:t>
            </a:r>
          </a:p>
        </p:txBody>
      </p:sp>
      <p:cxnSp>
        <p:nvCxnSpPr>
          <p:cNvPr id="30" name="Straight Arrow Connector 29">
            <a:extLst>
              <a:ext uri="{FF2B5EF4-FFF2-40B4-BE49-F238E27FC236}">
                <a16:creationId xmlns:a16="http://schemas.microsoft.com/office/drawing/2014/main" id="{1C40856F-07FB-47CD-52C2-4B1A798725E1}"/>
              </a:ext>
            </a:extLst>
          </p:cNvPr>
          <p:cNvCxnSpPr>
            <a:cxnSpLocks/>
            <a:endCxn id="29" idx="2"/>
          </p:cNvCxnSpPr>
          <p:nvPr/>
        </p:nvCxnSpPr>
        <p:spPr>
          <a:xfrm flipV="1">
            <a:off x="3901496" y="2918972"/>
            <a:ext cx="0" cy="887319"/>
          </a:xfrm>
          <a:prstGeom prst="straightConnector1">
            <a:avLst/>
          </a:prstGeom>
          <a:ln w="76200">
            <a:solidFill>
              <a:schemeClr val="tx2">
                <a:lumMod val="90000"/>
                <a:lumOff val="1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96CBFDB-44B7-2137-E1A8-24925E2D8DB1}"/>
              </a:ext>
            </a:extLst>
          </p:cNvPr>
          <p:cNvCxnSpPr>
            <a:cxnSpLocks/>
          </p:cNvCxnSpPr>
          <p:nvPr/>
        </p:nvCxnSpPr>
        <p:spPr>
          <a:xfrm flipV="1">
            <a:off x="4785007" y="2483717"/>
            <a:ext cx="3727566" cy="14622"/>
          </a:xfrm>
          <a:prstGeom prst="straightConnector1">
            <a:avLst/>
          </a:prstGeom>
          <a:ln w="762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8E37F40C-369E-5B4F-4952-B0581E39BF71}"/>
              </a:ext>
            </a:extLst>
          </p:cNvPr>
          <p:cNvSpPr/>
          <p:nvPr/>
        </p:nvSpPr>
        <p:spPr>
          <a:xfrm>
            <a:off x="5455968" y="1680276"/>
            <a:ext cx="792000" cy="7920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42" name="Oval 41">
            <a:extLst>
              <a:ext uri="{FF2B5EF4-FFF2-40B4-BE49-F238E27FC236}">
                <a16:creationId xmlns:a16="http://schemas.microsoft.com/office/drawing/2014/main" id="{C500E02D-D030-0392-D099-1B7AA4A8DD74}"/>
              </a:ext>
            </a:extLst>
          </p:cNvPr>
          <p:cNvSpPr/>
          <p:nvPr/>
        </p:nvSpPr>
        <p:spPr>
          <a:xfrm>
            <a:off x="5560798" y="1680276"/>
            <a:ext cx="792000" cy="7920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43" name="Oval 42">
            <a:extLst>
              <a:ext uri="{FF2B5EF4-FFF2-40B4-BE49-F238E27FC236}">
                <a16:creationId xmlns:a16="http://schemas.microsoft.com/office/drawing/2014/main" id="{7BB316BD-61B8-960F-0916-D2EF3EDC186E}"/>
              </a:ext>
            </a:extLst>
          </p:cNvPr>
          <p:cNvSpPr/>
          <p:nvPr/>
        </p:nvSpPr>
        <p:spPr>
          <a:xfrm>
            <a:off x="5676533" y="1680276"/>
            <a:ext cx="792000" cy="7920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44" name="Segnaposto contenuto 2">
            <a:extLst>
              <a:ext uri="{FF2B5EF4-FFF2-40B4-BE49-F238E27FC236}">
                <a16:creationId xmlns:a16="http://schemas.microsoft.com/office/drawing/2014/main" id="{63F5D2D4-8048-0964-D7BB-6431A17F41C7}"/>
              </a:ext>
            </a:extLst>
          </p:cNvPr>
          <p:cNvSpPr txBox="1">
            <a:spLocks/>
          </p:cNvSpPr>
          <p:nvPr/>
        </p:nvSpPr>
        <p:spPr>
          <a:xfrm>
            <a:off x="5455968" y="1104104"/>
            <a:ext cx="1022998" cy="62108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Fibre</a:t>
            </a:r>
            <a:endParaRPr lang="it-IT" sz="2800" dirty="0">
              <a:ea typeface="Baskerville" panose="02020502070401020303" pitchFamily="18" charset="0"/>
            </a:endParaRPr>
          </a:p>
        </p:txBody>
      </p:sp>
      <p:sp>
        <p:nvSpPr>
          <p:cNvPr id="45" name="Rounded Rectangle 44">
            <a:extLst>
              <a:ext uri="{FF2B5EF4-FFF2-40B4-BE49-F238E27FC236}">
                <a16:creationId xmlns:a16="http://schemas.microsoft.com/office/drawing/2014/main" id="{55F0C2F4-1215-6A03-7E6F-081BE070009C}"/>
              </a:ext>
            </a:extLst>
          </p:cNvPr>
          <p:cNvSpPr/>
          <p:nvPr/>
        </p:nvSpPr>
        <p:spPr>
          <a:xfrm>
            <a:off x="8565717" y="1978998"/>
            <a:ext cx="1381639" cy="2125790"/>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2800" dirty="0">
                <a:solidFill>
                  <a:schemeClr val="tx1"/>
                </a:solidFill>
              </a:rPr>
              <a:t>90° Hybrid</a:t>
            </a:r>
          </a:p>
        </p:txBody>
      </p:sp>
      <p:pic>
        <p:nvPicPr>
          <p:cNvPr id="46" name="Picture 4" descr="Diode Symbols: A Comprehensive Guide to Understanding Circuit Diagrams">
            <a:extLst>
              <a:ext uri="{FF2B5EF4-FFF2-40B4-BE49-F238E27FC236}">
                <a16:creationId xmlns:a16="http://schemas.microsoft.com/office/drawing/2014/main" id="{687C74BB-0FDD-9D8D-A4E5-E1E941EA89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3" t="20239" r="80344" b="64807"/>
          <a:stretch/>
        </p:blipFill>
        <p:spPr bwMode="auto">
          <a:xfrm rot="16200000">
            <a:off x="6908328" y="3348841"/>
            <a:ext cx="1249500" cy="673155"/>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46">
            <a:extLst>
              <a:ext uri="{FF2B5EF4-FFF2-40B4-BE49-F238E27FC236}">
                <a16:creationId xmlns:a16="http://schemas.microsoft.com/office/drawing/2014/main" id="{5281D84E-2EB8-4E8E-B5CE-81F39F8AE461}"/>
              </a:ext>
            </a:extLst>
          </p:cNvPr>
          <p:cNvSpPr/>
          <p:nvPr/>
        </p:nvSpPr>
        <p:spPr>
          <a:xfrm>
            <a:off x="7182200" y="3045729"/>
            <a:ext cx="673155" cy="124950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48" name="Straight Arrow Connector 47">
            <a:extLst>
              <a:ext uri="{FF2B5EF4-FFF2-40B4-BE49-F238E27FC236}">
                <a16:creationId xmlns:a16="http://schemas.microsoft.com/office/drawing/2014/main" id="{C5CB4DD0-FFDD-E8E5-97DD-3594701D2A36}"/>
              </a:ext>
            </a:extLst>
          </p:cNvPr>
          <p:cNvCxnSpPr>
            <a:cxnSpLocks/>
          </p:cNvCxnSpPr>
          <p:nvPr/>
        </p:nvCxnSpPr>
        <p:spPr>
          <a:xfrm>
            <a:off x="7899765" y="3693121"/>
            <a:ext cx="609308" cy="0"/>
          </a:xfrm>
          <a:prstGeom prst="straightConnector1">
            <a:avLst/>
          </a:prstGeom>
          <a:ln w="762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9" name="Segnaposto contenuto 2">
            <a:extLst>
              <a:ext uri="{FF2B5EF4-FFF2-40B4-BE49-F238E27FC236}">
                <a16:creationId xmlns:a16="http://schemas.microsoft.com/office/drawing/2014/main" id="{CCCC916C-DA28-3611-9BCF-0BE1791540BC}"/>
              </a:ext>
            </a:extLst>
          </p:cNvPr>
          <p:cNvSpPr txBox="1">
            <a:spLocks/>
          </p:cNvSpPr>
          <p:nvPr/>
        </p:nvSpPr>
        <p:spPr>
          <a:xfrm>
            <a:off x="6631469" y="4417576"/>
            <a:ext cx="1803218" cy="62108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LO Laser</a:t>
            </a:r>
            <a:endParaRPr lang="it-IT" sz="2800" dirty="0">
              <a:ea typeface="Baskerville" panose="02020502070401020303" pitchFamily="18" charset="0"/>
            </a:endParaRPr>
          </a:p>
        </p:txBody>
      </p:sp>
      <p:cxnSp>
        <p:nvCxnSpPr>
          <p:cNvPr id="50" name="Straight Arrow Connector 49">
            <a:extLst>
              <a:ext uri="{FF2B5EF4-FFF2-40B4-BE49-F238E27FC236}">
                <a16:creationId xmlns:a16="http://schemas.microsoft.com/office/drawing/2014/main" id="{49268FBB-FAB1-90C7-E39B-350F6F65620B}"/>
              </a:ext>
            </a:extLst>
          </p:cNvPr>
          <p:cNvCxnSpPr/>
          <p:nvPr/>
        </p:nvCxnSpPr>
        <p:spPr>
          <a:xfrm>
            <a:off x="9955495" y="2380835"/>
            <a:ext cx="898497" cy="0"/>
          </a:xfrm>
          <a:prstGeom prst="straightConnector1">
            <a:avLst/>
          </a:prstGeom>
          <a:ln w="76200">
            <a:solidFill>
              <a:schemeClr val="tx2">
                <a:lumMod val="90000"/>
                <a:lumOff val="1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85EDF819-5809-F081-12DF-3F853E2F7D90}"/>
              </a:ext>
            </a:extLst>
          </p:cNvPr>
          <p:cNvCxnSpPr/>
          <p:nvPr/>
        </p:nvCxnSpPr>
        <p:spPr>
          <a:xfrm>
            <a:off x="9955496" y="3690499"/>
            <a:ext cx="898497" cy="0"/>
          </a:xfrm>
          <a:prstGeom prst="straightConnector1">
            <a:avLst/>
          </a:prstGeom>
          <a:ln w="76200">
            <a:solidFill>
              <a:schemeClr val="tx2">
                <a:lumMod val="90000"/>
                <a:lumOff val="1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2" name="Segnaposto contenuto 2">
            <a:extLst>
              <a:ext uri="{FF2B5EF4-FFF2-40B4-BE49-F238E27FC236}">
                <a16:creationId xmlns:a16="http://schemas.microsoft.com/office/drawing/2014/main" id="{9A7A9798-A47D-F333-020F-176B571520C5}"/>
              </a:ext>
            </a:extLst>
          </p:cNvPr>
          <p:cNvSpPr txBox="1">
            <a:spLocks/>
          </p:cNvSpPr>
          <p:nvPr/>
        </p:nvSpPr>
        <p:spPr>
          <a:xfrm>
            <a:off x="10916798" y="2131252"/>
            <a:ext cx="1022998" cy="62108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I</a:t>
            </a:r>
            <a:endParaRPr lang="it-IT" sz="2800" dirty="0">
              <a:ea typeface="Baskerville" panose="02020502070401020303" pitchFamily="18" charset="0"/>
            </a:endParaRPr>
          </a:p>
        </p:txBody>
      </p:sp>
      <p:sp>
        <p:nvSpPr>
          <p:cNvPr id="53" name="Segnaposto contenuto 2">
            <a:extLst>
              <a:ext uri="{FF2B5EF4-FFF2-40B4-BE49-F238E27FC236}">
                <a16:creationId xmlns:a16="http://schemas.microsoft.com/office/drawing/2014/main" id="{96760BA3-958E-1A3C-17FC-83B8C828D00E}"/>
              </a:ext>
            </a:extLst>
          </p:cNvPr>
          <p:cNvSpPr txBox="1">
            <a:spLocks/>
          </p:cNvSpPr>
          <p:nvPr/>
        </p:nvSpPr>
        <p:spPr>
          <a:xfrm>
            <a:off x="10918500" y="3483700"/>
            <a:ext cx="1022998" cy="62108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Q</a:t>
            </a:r>
            <a:endParaRPr lang="it-IT" sz="2800" dirty="0">
              <a:ea typeface="Baskerville" panose="02020502070401020303" pitchFamily="18" charset="0"/>
            </a:endParaRPr>
          </a:p>
        </p:txBody>
      </p:sp>
      <p:sp>
        <p:nvSpPr>
          <p:cNvPr id="55" name="Rounded Rectangle 54">
            <a:extLst>
              <a:ext uri="{FF2B5EF4-FFF2-40B4-BE49-F238E27FC236}">
                <a16:creationId xmlns:a16="http://schemas.microsoft.com/office/drawing/2014/main" id="{A402DCA9-DACD-20C1-5066-A899CAF0C39B}"/>
              </a:ext>
            </a:extLst>
          </p:cNvPr>
          <p:cNvSpPr/>
          <p:nvPr/>
        </p:nvSpPr>
        <p:spPr>
          <a:xfrm>
            <a:off x="447405" y="1649796"/>
            <a:ext cx="4709160" cy="3388868"/>
          </a:xfrm>
          <a:prstGeom prst="round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56" name="Segnaposto numero diapositiva 3">
            <a:extLst>
              <a:ext uri="{FF2B5EF4-FFF2-40B4-BE49-F238E27FC236}">
                <a16:creationId xmlns:a16="http://schemas.microsoft.com/office/drawing/2014/main" id="{30B54D0E-A0AE-1F7F-88D8-B7004BF913E5}"/>
              </a:ext>
            </a:extLst>
          </p:cNvPr>
          <p:cNvSpPr>
            <a:spLocks noGrp="1"/>
          </p:cNvSpPr>
          <p:nvPr>
            <p:ph type="sldNum" sz="quarter" idx="12"/>
          </p:nvPr>
        </p:nvSpPr>
        <p:spPr>
          <a:xfrm>
            <a:off x="9448800" y="6492875"/>
            <a:ext cx="2743200" cy="365125"/>
          </a:xfrm>
        </p:spPr>
        <p:txBody>
          <a:bodyPr/>
          <a:lstStyle/>
          <a:p>
            <a:fld id="{1A3D8817-E4BB-41A8-907D-E0B4804FFDA0}" type="slidenum">
              <a:rPr lang="it-IT" smtClean="0">
                <a:solidFill>
                  <a:schemeClr val="tx1"/>
                </a:solidFill>
              </a:rPr>
              <a:t>11</a:t>
            </a:fld>
            <a:endParaRPr lang="it-IT" dirty="0">
              <a:solidFill>
                <a:schemeClr val="tx1"/>
              </a:solidFill>
            </a:endParaRPr>
          </a:p>
        </p:txBody>
      </p:sp>
      <p:sp>
        <p:nvSpPr>
          <p:cNvPr id="58" name="Rounded Rectangle 57">
            <a:extLst>
              <a:ext uri="{FF2B5EF4-FFF2-40B4-BE49-F238E27FC236}">
                <a16:creationId xmlns:a16="http://schemas.microsoft.com/office/drawing/2014/main" id="{8475AD2C-5468-A69B-23F4-B902C7C1F640}"/>
              </a:ext>
            </a:extLst>
          </p:cNvPr>
          <p:cNvSpPr/>
          <p:nvPr/>
        </p:nvSpPr>
        <p:spPr>
          <a:xfrm>
            <a:off x="6631469" y="1584486"/>
            <a:ext cx="5139822" cy="3388868"/>
          </a:xfrm>
          <a:prstGeom prst="round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0" name="Segnaposto contenuto 2">
            <a:extLst>
              <a:ext uri="{FF2B5EF4-FFF2-40B4-BE49-F238E27FC236}">
                <a16:creationId xmlns:a16="http://schemas.microsoft.com/office/drawing/2014/main" id="{2C407F57-763F-F83C-47A4-7F707F1CC60A}"/>
              </a:ext>
            </a:extLst>
          </p:cNvPr>
          <p:cNvSpPr txBox="1">
            <a:spLocks/>
          </p:cNvSpPr>
          <p:nvPr/>
        </p:nvSpPr>
        <p:spPr>
          <a:xfrm>
            <a:off x="10619146" y="1057602"/>
            <a:ext cx="1022998" cy="62108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Bob</a:t>
            </a:r>
            <a:endParaRPr lang="it-IT" sz="2800" dirty="0">
              <a:ea typeface="Baskerville" panose="02020502070401020303" pitchFamily="18" charset="0"/>
            </a:endParaRPr>
          </a:p>
        </p:txBody>
      </p:sp>
      <p:sp>
        <p:nvSpPr>
          <p:cNvPr id="61" name="Segnaposto contenuto 2">
            <a:extLst>
              <a:ext uri="{FF2B5EF4-FFF2-40B4-BE49-F238E27FC236}">
                <a16:creationId xmlns:a16="http://schemas.microsoft.com/office/drawing/2014/main" id="{78D8B769-0CAA-CB35-34C0-1FD6012F26D4}"/>
              </a:ext>
            </a:extLst>
          </p:cNvPr>
          <p:cNvSpPr txBox="1">
            <a:spLocks/>
          </p:cNvSpPr>
          <p:nvPr/>
        </p:nvSpPr>
        <p:spPr>
          <a:xfrm>
            <a:off x="0" y="5895401"/>
            <a:ext cx="12085320" cy="76944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600"/>
              </a:spcBef>
              <a:buFont typeface="Wingdings" pitchFamily="2" charset="2"/>
              <a:buChar char="Ø"/>
            </a:pPr>
            <a:r>
              <a:rPr lang="it-IT" dirty="0">
                <a:ea typeface="Baskerville" panose="02020502070401020303" pitchFamily="18" charset="0"/>
              </a:rPr>
              <a:t>Do </a:t>
            </a:r>
            <a:r>
              <a:rPr lang="it-IT" dirty="0" err="1">
                <a:ea typeface="Baskerville" panose="02020502070401020303" pitchFamily="18" charset="0"/>
              </a:rPr>
              <a:t>not</a:t>
            </a:r>
            <a:r>
              <a:rPr lang="it-IT" dirty="0">
                <a:ea typeface="Baskerville" panose="02020502070401020303" pitchFamily="18" charset="0"/>
              </a:rPr>
              <a:t> miss the talk from </a:t>
            </a:r>
            <a:r>
              <a:rPr lang="it-IT" b="1" dirty="0">
                <a:ea typeface="Baskerville" panose="02020502070401020303" pitchFamily="18" charset="0"/>
              </a:rPr>
              <a:t>Emanuele Parente </a:t>
            </a:r>
            <a:r>
              <a:rPr lang="en-US" dirty="0"/>
              <a:t>“</a:t>
            </a:r>
            <a:r>
              <a:rPr lang="en-GB" dirty="0"/>
              <a:t>Achieving CV-QKD GG02 Performance with QAM modulation and Probabilistic Shaping in a Linear Quantum Channel Scenario</a:t>
            </a:r>
            <a:r>
              <a:rPr lang="en-US" dirty="0"/>
              <a:t>”</a:t>
            </a:r>
            <a:r>
              <a:rPr lang="it-IT" b="1" dirty="0">
                <a:ea typeface="Baskerville" panose="02020502070401020303" pitchFamily="18" charset="0"/>
              </a:rPr>
              <a:t> </a:t>
            </a:r>
            <a:endParaRPr lang="it-IT" dirty="0">
              <a:ea typeface="Baskerville" panose="02020502070401020303" pitchFamily="18" charset="0"/>
            </a:endParaRPr>
          </a:p>
        </p:txBody>
      </p:sp>
    </p:spTree>
    <p:extLst>
      <p:ext uri="{BB962C8B-B14F-4D97-AF65-F5344CB8AC3E}">
        <p14:creationId xmlns:p14="http://schemas.microsoft.com/office/powerpoint/2010/main" val="79887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56B5BC94-F374-8D77-4164-C82351B66072}"/>
              </a:ext>
            </a:extLst>
          </p:cNvPr>
          <p:cNvSpPr txBox="1">
            <a:spLocks/>
          </p:cNvSpPr>
          <p:nvPr/>
        </p:nvSpPr>
        <p:spPr>
          <a:xfrm>
            <a:off x="215326" y="4395135"/>
            <a:ext cx="4124528" cy="49776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it-IT" dirty="0">
                <a:ea typeface="Baskerville" panose="02020502070401020303" pitchFamily="18" charset="0"/>
              </a:rPr>
              <a:t>Prof. Giampiero Contestabile</a:t>
            </a:r>
          </a:p>
        </p:txBody>
      </p:sp>
      <p:pic>
        <p:nvPicPr>
          <p:cNvPr id="1030" name="Picture 6" descr="&quot;Ricercatori fantastici e dove trovarli&quot; Season 2: Giampiero Contestabile">
            <a:extLst>
              <a:ext uri="{FF2B5EF4-FFF2-40B4-BE49-F238E27FC236}">
                <a16:creationId xmlns:a16="http://schemas.microsoft.com/office/drawing/2014/main" id="{1443B505-C127-CFF9-7D35-0B1FF83013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47" t="1702" r="29729" b="6971"/>
          <a:stretch/>
        </p:blipFill>
        <p:spPr bwMode="auto">
          <a:xfrm>
            <a:off x="4187454" y="3721695"/>
            <a:ext cx="1992807" cy="1770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s – PhD in Physics">
            <a:extLst>
              <a:ext uri="{FF2B5EF4-FFF2-40B4-BE49-F238E27FC236}">
                <a16:creationId xmlns:a16="http://schemas.microsoft.com/office/drawing/2014/main" id="{335121A7-7530-0702-AA0B-A2D5E5D6C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1198" y="3521966"/>
            <a:ext cx="2045476" cy="204547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9">
            <a:extLst>
              <a:ext uri="{FF2B5EF4-FFF2-40B4-BE49-F238E27FC236}">
                <a16:creationId xmlns:a16="http://schemas.microsoft.com/office/drawing/2014/main" id="{2D05F68A-D841-6125-8577-D50331D0388E}"/>
              </a:ext>
            </a:extLst>
          </p:cNvPr>
          <p:cNvSpPr txBox="1"/>
          <p:nvPr/>
        </p:nvSpPr>
        <p:spPr>
          <a:xfrm>
            <a:off x="6062189" y="6334780"/>
            <a:ext cx="6318142" cy="523220"/>
          </a:xfrm>
          <a:prstGeom prst="rect">
            <a:avLst/>
          </a:prstGeom>
          <a:noFill/>
        </p:spPr>
        <p:txBody>
          <a:bodyPr wrap="square" rtlCol="0">
            <a:spAutoFit/>
          </a:bodyPr>
          <a:lstStyle/>
          <a:p>
            <a:pPr algn="ctr"/>
            <a:r>
              <a:rPr lang="en-GB" sz="2800" dirty="0">
                <a:ea typeface="Baskerville" panose="02020502070401020303" pitchFamily="18" charset="0"/>
                <a:hlinkClick r:id="rId5"/>
              </a:rPr>
              <a:t>lorenzo.demarinis@santannapisa.it</a:t>
            </a:r>
            <a:endParaRPr lang="en-GB" sz="2800" dirty="0">
              <a:ea typeface="Baskerville" panose="02020502070401020303" pitchFamily="18" charset="0"/>
            </a:endParaRPr>
          </a:p>
        </p:txBody>
      </p:sp>
      <p:pic>
        <p:nvPicPr>
          <p:cNvPr id="3" name="Picture 2" descr="Text&#10;&#10;Description automatically generated">
            <a:extLst>
              <a:ext uri="{FF2B5EF4-FFF2-40B4-BE49-F238E27FC236}">
                <a16:creationId xmlns:a16="http://schemas.microsoft.com/office/drawing/2014/main" id="{009AB744-2611-34DE-B3BF-63B96E33620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32440" y="1401204"/>
            <a:ext cx="3977640" cy="1604062"/>
          </a:xfrm>
          <a:prstGeom prst="rect">
            <a:avLst/>
          </a:prstGeom>
        </p:spPr>
      </p:pic>
      <p:sp>
        <p:nvSpPr>
          <p:cNvPr id="5" name="TextBox 4">
            <a:extLst>
              <a:ext uri="{FF2B5EF4-FFF2-40B4-BE49-F238E27FC236}">
                <a16:creationId xmlns:a16="http://schemas.microsoft.com/office/drawing/2014/main" id="{7941C4FE-A9A5-4534-16C5-62FF6C40D234}"/>
              </a:ext>
            </a:extLst>
          </p:cNvPr>
          <p:cNvSpPr txBox="1"/>
          <p:nvPr/>
        </p:nvSpPr>
        <p:spPr>
          <a:xfrm>
            <a:off x="6840801" y="4190966"/>
            <a:ext cx="3248079" cy="461665"/>
          </a:xfrm>
          <a:prstGeom prst="rect">
            <a:avLst/>
          </a:prstGeom>
          <a:noFill/>
        </p:spPr>
        <p:txBody>
          <a:bodyPr wrap="square">
            <a:spAutoFit/>
          </a:bodyPr>
          <a:lstStyle/>
          <a:p>
            <a:pPr algn="l">
              <a:spcBef>
                <a:spcPts val="600"/>
              </a:spcBef>
            </a:pPr>
            <a:r>
              <a:rPr lang="it-IT" sz="2400" dirty="0">
                <a:ea typeface="Baskerville" panose="02020502070401020303" pitchFamily="18" charset="0"/>
              </a:rPr>
              <a:t>Dr. Peter </a:t>
            </a:r>
            <a:r>
              <a:rPr lang="it-IT" sz="2400" dirty="0" err="1">
                <a:ea typeface="Baskerville" panose="02020502070401020303" pitchFamily="18" charset="0"/>
              </a:rPr>
              <a:t>Seigo</a:t>
            </a:r>
            <a:r>
              <a:rPr lang="it-IT" sz="2400" dirty="0">
                <a:ea typeface="Baskerville" panose="02020502070401020303" pitchFamily="18" charset="0"/>
              </a:rPr>
              <a:t> Kincaid</a:t>
            </a:r>
          </a:p>
        </p:txBody>
      </p:sp>
      <p:sp>
        <p:nvSpPr>
          <p:cNvPr id="6" name="CasellaDiTesto 13">
            <a:extLst>
              <a:ext uri="{FF2B5EF4-FFF2-40B4-BE49-F238E27FC236}">
                <a16:creationId xmlns:a16="http://schemas.microsoft.com/office/drawing/2014/main" id="{48EE8F8D-FB01-F227-6032-E089DA2FE086}"/>
              </a:ext>
            </a:extLst>
          </p:cNvPr>
          <p:cNvSpPr txBox="1"/>
          <p:nvPr/>
        </p:nvSpPr>
        <p:spPr>
          <a:xfrm>
            <a:off x="0" y="1403864"/>
            <a:ext cx="6180261" cy="830997"/>
          </a:xfrm>
          <a:prstGeom prst="rect">
            <a:avLst/>
          </a:prstGeom>
          <a:noFill/>
        </p:spPr>
        <p:txBody>
          <a:bodyPr wrap="square" lIns="91440" tIns="45720" rIns="91440" bIns="45720" rtlCol="0" anchor="t">
            <a:spAutoFit/>
          </a:bodyPr>
          <a:lstStyle/>
          <a:p>
            <a:pPr algn="ctr"/>
            <a:r>
              <a:rPr lang="en-GB" sz="4800" b="1" dirty="0">
                <a:ea typeface="+mn-lt"/>
                <a:cs typeface="+mn-lt"/>
              </a:rPr>
              <a:t>Acknowledgments</a:t>
            </a:r>
            <a:endParaRPr lang="en-GB" dirty="0"/>
          </a:p>
        </p:txBody>
      </p:sp>
    </p:spTree>
    <p:extLst>
      <p:ext uri="{BB962C8B-B14F-4D97-AF65-F5344CB8AC3E}">
        <p14:creationId xmlns:p14="http://schemas.microsoft.com/office/powerpoint/2010/main" val="4266990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DA641-61C9-CCC3-9A5B-09B745989474}"/>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2758C72-8C3D-7BCE-6B42-71485F268A05}"/>
              </a:ext>
            </a:extLst>
          </p:cNvPr>
          <p:cNvSpPr>
            <a:spLocks noGrp="1"/>
          </p:cNvSpPr>
          <p:nvPr>
            <p:ph type="sldNum" sz="quarter" idx="12"/>
          </p:nvPr>
        </p:nvSpPr>
        <p:spPr>
          <a:xfrm>
            <a:off x="9448800" y="6492875"/>
            <a:ext cx="2743200" cy="365125"/>
          </a:xfrm>
        </p:spPr>
        <p:txBody>
          <a:bodyPr/>
          <a:lstStyle/>
          <a:p>
            <a:fld id="{1A3D8817-E4BB-41A8-907D-E0B4804FFDA0}" type="slidenum">
              <a:rPr lang="it-IT" smtClean="0">
                <a:solidFill>
                  <a:schemeClr val="tx1"/>
                </a:solidFill>
              </a:rPr>
              <a:t>2</a:t>
            </a:fld>
            <a:endParaRPr lang="it-IT" dirty="0">
              <a:solidFill>
                <a:schemeClr val="tx1"/>
              </a:solidFill>
            </a:endParaRPr>
          </a:p>
        </p:txBody>
      </p:sp>
      <p:sp>
        <p:nvSpPr>
          <p:cNvPr id="3" name="CasellaDiTesto 13">
            <a:extLst>
              <a:ext uri="{FF2B5EF4-FFF2-40B4-BE49-F238E27FC236}">
                <a16:creationId xmlns:a16="http://schemas.microsoft.com/office/drawing/2014/main" id="{61094CF3-0BB6-5C59-44A1-1BF30376076B}"/>
              </a:ext>
            </a:extLst>
          </p:cNvPr>
          <p:cNvSpPr txBox="1"/>
          <p:nvPr/>
        </p:nvSpPr>
        <p:spPr>
          <a:xfrm>
            <a:off x="0" y="0"/>
            <a:ext cx="12192000" cy="769441"/>
          </a:xfrm>
          <a:prstGeom prst="rect">
            <a:avLst/>
          </a:prstGeom>
          <a:noFill/>
        </p:spPr>
        <p:txBody>
          <a:bodyPr wrap="square" lIns="91440" tIns="45720" rIns="91440" bIns="45720" rtlCol="0" anchor="t">
            <a:spAutoFit/>
          </a:bodyPr>
          <a:lstStyle/>
          <a:p>
            <a:pPr algn="ctr"/>
            <a:r>
              <a:rPr lang="en-GB" sz="4400" b="1" dirty="0">
                <a:ea typeface="+mn-lt"/>
                <a:cs typeface="+mn-lt"/>
              </a:rPr>
              <a:t>Where do we need Randomness?</a:t>
            </a:r>
            <a:endParaRPr lang="en-GB" sz="1600" dirty="0"/>
          </a:p>
        </p:txBody>
      </p:sp>
      <p:sp>
        <p:nvSpPr>
          <p:cNvPr id="8" name="Rounded Rectangle 7">
            <a:extLst>
              <a:ext uri="{FF2B5EF4-FFF2-40B4-BE49-F238E27FC236}">
                <a16:creationId xmlns:a16="http://schemas.microsoft.com/office/drawing/2014/main" id="{D5E7FD88-E2E9-678F-CF92-FAF6B971E4FE}"/>
              </a:ext>
            </a:extLst>
          </p:cNvPr>
          <p:cNvSpPr/>
          <p:nvPr/>
        </p:nvSpPr>
        <p:spPr>
          <a:xfrm>
            <a:off x="111980" y="2004200"/>
            <a:ext cx="11563849" cy="1192695"/>
          </a:xfrm>
          <a:prstGeom prst="roundRect">
            <a:avLst>
              <a:gd name="adj" fmla="val 0"/>
            </a:avLst>
          </a:prstGeom>
          <a:solidFill>
            <a:srgbClr val="FF93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9" name="Rounded Rectangle 8">
            <a:extLst>
              <a:ext uri="{FF2B5EF4-FFF2-40B4-BE49-F238E27FC236}">
                <a16:creationId xmlns:a16="http://schemas.microsoft.com/office/drawing/2014/main" id="{D5419FB1-1637-DADC-FEA2-1468088D07C4}"/>
              </a:ext>
            </a:extLst>
          </p:cNvPr>
          <p:cNvSpPr/>
          <p:nvPr/>
        </p:nvSpPr>
        <p:spPr>
          <a:xfrm>
            <a:off x="111980" y="3574582"/>
            <a:ext cx="11563849" cy="1192695"/>
          </a:xfrm>
          <a:prstGeom prst="roundRect">
            <a:avLst>
              <a:gd name="adj" fmla="val 0"/>
            </a:avLst>
          </a:prstGeom>
          <a:solidFill>
            <a:srgbClr val="FF93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0" name="Rounded Rectangle 9">
            <a:extLst>
              <a:ext uri="{FF2B5EF4-FFF2-40B4-BE49-F238E27FC236}">
                <a16:creationId xmlns:a16="http://schemas.microsoft.com/office/drawing/2014/main" id="{72F2C6EF-3115-6AC3-C6D1-BAFC6BD41A6B}"/>
              </a:ext>
            </a:extLst>
          </p:cNvPr>
          <p:cNvSpPr/>
          <p:nvPr/>
        </p:nvSpPr>
        <p:spPr>
          <a:xfrm>
            <a:off x="111980" y="5144964"/>
            <a:ext cx="11563850" cy="1192695"/>
          </a:xfrm>
          <a:prstGeom prst="roundRect">
            <a:avLst>
              <a:gd name="adj" fmla="val 0"/>
            </a:avLst>
          </a:prstGeom>
          <a:solidFill>
            <a:srgbClr val="FF93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1" name="Rounded Rectangle 10">
            <a:extLst>
              <a:ext uri="{FF2B5EF4-FFF2-40B4-BE49-F238E27FC236}">
                <a16:creationId xmlns:a16="http://schemas.microsoft.com/office/drawing/2014/main" id="{9591A29D-4D75-A0C9-E1DA-4F7BC5623DBC}"/>
              </a:ext>
            </a:extLst>
          </p:cNvPr>
          <p:cNvSpPr/>
          <p:nvPr/>
        </p:nvSpPr>
        <p:spPr>
          <a:xfrm>
            <a:off x="3666875" y="980661"/>
            <a:ext cx="2227029" cy="5356998"/>
          </a:xfrm>
          <a:prstGeom prst="roundRect">
            <a:avLst>
              <a:gd name="adj" fmla="val 0"/>
            </a:avLst>
          </a:prstGeom>
          <a:solidFill>
            <a:srgbClr val="FF93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2" name="Rounded Rectangle 11">
            <a:extLst>
              <a:ext uri="{FF2B5EF4-FFF2-40B4-BE49-F238E27FC236}">
                <a16:creationId xmlns:a16="http://schemas.microsoft.com/office/drawing/2014/main" id="{4B14B9DC-F4E5-18CA-05B4-14CD9772ACEE}"/>
              </a:ext>
            </a:extLst>
          </p:cNvPr>
          <p:cNvSpPr/>
          <p:nvPr/>
        </p:nvSpPr>
        <p:spPr>
          <a:xfrm>
            <a:off x="6585666" y="980661"/>
            <a:ext cx="2227029" cy="5356998"/>
          </a:xfrm>
          <a:prstGeom prst="roundRect">
            <a:avLst>
              <a:gd name="adj" fmla="val 0"/>
            </a:avLst>
          </a:prstGeom>
          <a:solidFill>
            <a:srgbClr val="FF93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3" name="Rounded Rectangle 12">
            <a:extLst>
              <a:ext uri="{FF2B5EF4-FFF2-40B4-BE49-F238E27FC236}">
                <a16:creationId xmlns:a16="http://schemas.microsoft.com/office/drawing/2014/main" id="{793FC5F3-53AB-523C-93D6-8CD258835E1B}"/>
              </a:ext>
            </a:extLst>
          </p:cNvPr>
          <p:cNvSpPr/>
          <p:nvPr/>
        </p:nvSpPr>
        <p:spPr>
          <a:xfrm>
            <a:off x="9448800" y="978871"/>
            <a:ext cx="2227029" cy="5356998"/>
          </a:xfrm>
          <a:prstGeom prst="roundRect">
            <a:avLst>
              <a:gd name="adj" fmla="val 0"/>
            </a:avLst>
          </a:prstGeom>
          <a:solidFill>
            <a:srgbClr val="FF93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4" name="TextBox 13">
            <a:extLst>
              <a:ext uri="{FF2B5EF4-FFF2-40B4-BE49-F238E27FC236}">
                <a16:creationId xmlns:a16="http://schemas.microsoft.com/office/drawing/2014/main" id="{7DD26229-5874-467B-2C78-DF3CE797BA95}"/>
              </a:ext>
            </a:extLst>
          </p:cNvPr>
          <p:cNvSpPr txBox="1"/>
          <p:nvPr/>
        </p:nvSpPr>
        <p:spPr>
          <a:xfrm>
            <a:off x="3666874" y="1255555"/>
            <a:ext cx="2227030" cy="523220"/>
          </a:xfrm>
          <a:prstGeom prst="rect">
            <a:avLst/>
          </a:prstGeom>
          <a:noFill/>
        </p:spPr>
        <p:txBody>
          <a:bodyPr wrap="square" rtlCol="0">
            <a:spAutoFit/>
          </a:bodyPr>
          <a:lstStyle/>
          <a:p>
            <a:pPr algn="ctr"/>
            <a:r>
              <a:rPr lang="en-IT" sz="2800" dirty="0"/>
              <a:t>Science</a:t>
            </a:r>
          </a:p>
        </p:txBody>
      </p:sp>
      <p:sp>
        <p:nvSpPr>
          <p:cNvPr id="15" name="TextBox 14">
            <a:extLst>
              <a:ext uri="{FF2B5EF4-FFF2-40B4-BE49-F238E27FC236}">
                <a16:creationId xmlns:a16="http://schemas.microsoft.com/office/drawing/2014/main" id="{11E8263B-B284-9AB9-B7C0-534C98855582}"/>
              </a:ext>
            </a:extLst>
          </p:cNvPr>
          <p:cNvSpPr txBox="1"/>
          <p:nvPr/>
        </p:nvSpPr>
        <p:spPr>
          <a:xfrm>
            <a:off x="6585665" y="1255555"/>
            <a:ext cx="2227029" cy="523220"/>
          </a:xfrm>
          <a:prstGeom prst="rect">
            <a:avLst/>
          </a:prstGeom>
          <a:noFill/>
        </p:spPr>
        <p:txBody>
          <a:bodyPr wrap="square" rtlCol="0">
            <a:spAutoFit/>
          </a:bodyPr>
          <a:lstStyle/>
          <a:p>
            <a:pPr algn="ctr"/>
            <a:r>
              <a:rPr lang="en-IT" sz="2800" dirty="0"/>
              <a:t>Finance</a:t>
            </a:r>
          </a:p>
        </p:txBody>
      </p:sp>
      <p:sp>
        <p:nvSpPr>
          <p:cNvPr id="16" name="TextBox 15">
            <a:extLst>
              <a:ext uri="{FF2B5EF4-FFF2-40B4-BE49-F238E27FC236}">
                <a16:creationId xmlns:a16="http://schemas.microsoft.com/office/drawing/2014/main" id="{7143D446-4675-1F5F-2146-007CE61F8421}"/>
              </a:ext>
            </a:extLst>
          </p:cNvPr>
          <p:cNvSpPr txBox="1"/>
          <p:nvPr/>
        </p:nvSpPr>
        <p:spPr>
          <a:xfrm>
            <a:off x="9448799" y="1255555"/>
            <a:ext cx="2227029" cy="523220"/>
          </a:xfrm>
          <a:prstGeom prst="rect">
            <a:avLst/>
          </a:prstGeom>
          <a:noFill/>
        </p:spPr>
        <p:txBody>
          <a:bodyPr wrap="square" rtlCol="0">
            <a:spAutoFit/>
          </a:bodyPr>
          <a:lstStyle/>
          <a:p>
            <a:pPr algn="ctr"/>
            <a:r>
              <a:rPr lang="en-IT" sz="2800" dirty="0"/>
              <a:t>Logistics</a:t>
            </a:r>
          </a:p>
        </p:txBody>
      </p:sp>
      <p:sp>
        <p:nvSpPr>
          <p:cNvPr id="17" name="TextBox 16">
            <a:extLst>
              <a:ext uri="{FF2B5EF4-FFF2-40B4-BE49-F238E27FC236}">
                <a16:creationId xmlns:a16="http://schemas.microsoft.com/office/drawing/2014/main" id="{3FB15032-2FCA-FFD1-7FA1-1E09FD68AB04}"/>
              </a:ext>
            </a:extLst>
          </p:cNvPr>
          <p:cNvSpPr txBox="1"/>
          <p:nvPr/>
        </p:nvSpPr>
        <p:spPr>
          <a:xfrm>
            <a:off x="537706" y="2308159"/>
            <a:ext cx="2703442" cy="584775"/>
          </a:xfrm>
          <a:prstGeom prst="rect">
            <a:avLst/>
          </a:prstGeom>
          <a:solidFill>
            <a:schemeClr val="accent2">
              <a:lumMod val="75000"/>
            </a:schemeClr>
          </a:solidFill>
        </p:spPr>
        <p:txBody>
          <a:bodyPr wrap="square" rtlCol="0">
            <a:spAutoFit/>
          </a:bodyPr>
          <a:lstStyle/>
          <a:p>
            <a:pPr algn="ctr"/>
            <a:r>
              <a:rPr lang="en-IT" sz="3200" dirty="0">
                <a:solidFill>
                  <a:schemeClr val="bg1"/>
                </a:solidFill>
              </a:rPr>
              <a:t>Simulate</a:t>
            </a:r>
          </a:p>
        </p:txBody>
      </p:sp>
      <p:sp>
        <p:nvSpPr>
          <p:cNvPr id="18" name="TextBox 17">
            <a:extLst>
              <a:ext uri="{FF2B5EF4-FFF2-40B4-BE49-F238E27FC236}">
                <a16:creationId xmlns:a16="http://schemas.microsoft.com/office/drawing/2014/main" id="{096320AD-E478-D3A1-AB0C-EC4135B0D110}"/>
              </a:ext>
            </a:extLst>
          </p:cNvPr>
          <p:cNvSpPr txBox="1"/>
          <p:nvPr/>
        </p:nvSpPr>
        <p:spPr>
          <a:xfrm>
            <a:off x="537706" y="3878541"/>
            <a:ext cx="2703442" cy="584775"/>
          </a:xfrm>
          <a:prstGeom prst="rect">
            <a:avLst/>
          </a:prstGeom>
          <a:solidFill>
            <a:schemeClr val="accent2">
              <a:lumMod val="75000"/>
            </a:schemeClr>
          </a:solidFill>
        </p:spPr>
        <p:txBody>
          <a:bodyPr wrap="square" rtlCol="0">
            <a:spAutoFit/>
          </a:bodyPr>
          <a:lstStyle/>
          <a:p>
            <a:pPr algn="ctr"/>
            <a:r>
              <a:rPr lang="en-IT" sz="3200" dirty="0">
                <a:solidFill>
                  <a:schemeClr val="bg1"/>
                </a:solidFill>
              </a:rPr>
              <a:t>Optimize</a:t>
            </a:r>
          </a:p>
        </p:txBody>
      </p:sp>
      <p:sp>
        <p:nvSpPr>
          <p:cNvPr id="19" name="TextBox 18">
            <a:extLst>
              <a:ext uri="{FF2B5EF4-FFF2-40B4-BE49-F238E27FC236}">
                <a16:creationId xmlns:a16="http://schemas.microsoft.com/office/drawing/2014/main" id="{1584F897-8541-8837-16A4-361A92BAE5C2}"/>
              </a:ext>
            </a:extLst>
          </p:cNvPr>
          <p:cNvSpPr txBox="1"/>
          <p:nvPr/>
        </p:nvSpPr>
        <p:spPr>
          <a:xfrm>
            <a:off x="537706" y="5448923"/>
            <a:ext cx="2703442" cy="584775"/>
          </a:xfrm>
          <a:prstGeom prst="rect">
            <a:avLst/>
          </a:prstGeom>
          <a:solidFill>
            <a:schemeClr val="accent2">
              <a:lumMod val="75000"/>
            </a:schemeClr>
          </a:solidFill>
        </p:spPr>
        <p:txBody>
          <a:bodyPr wrap="square" rtlCol="0">
            <a:spAutoFit/>
          </a:bodyPr>
          <a:lstStyle/>
          <a:p>
            <a:pPr algn="ctr"/>
            <a:r>
              <a:rPr lang="en-IT" sz="3200" dirty="0">
                <a:solidFill>
                  <a:schemeClr val="bg1"/>
                </a:solidFill>
              </a:rPr>
              <a:t>Predict</a:t>
            </a:r>
          </a:p>
        </p:txBody>
      </p:sp>
      <p:sp>
        <p:nvSpPr>
          <p:cNvPr id="20" name="TextBox 19">
            <a:extLst>
              <a:ext uri="{FF2B5EF4-FFF2-40B4-BE49-F238E27FC236}">
                <a16:creationId xmlns:a16="http://schemas.microsoft.com/office/drawing/2014/main" id="{A5C84EEC-478A-3F13-1B19-C00B007515A9}"/>
              </a:ext>
            </a:extLst>
          </p:cNvPr>
          <p:cNvSpPr txBox="1"/>
          <p:nvPr/>
        </p:nvSpPr>
        <p:spPr>
          <a:xfrm>
            <a:off x="3666874" y="2156462"/>
            <a:ext cx="2227030" cy="830997"/>
          </a:xfrm>
          <a:prstGeom prst="rect">
            <a:avLst/>
          </a:prstGeom>
          <a:noFill/>
        </p:spPr>
        <p:txBody>
          <a:bodyPr wrap="square" rtlCol="0">
            <a:spAutoFit/>
          </a:bodyPr>
          <a:lstStyle/>
          <a:p>
            <a:pPr algn="ctr"/>
            <a:r>
              <a:rPr lang="en-IT" sz="2400" dirty="0"/>
              <a:t>Sthocastic</a:t>
            </a:r>
          </a:p>
          <a:p>
            <a:pPr algn="ctr"/>
            <a:r>
              <a:rPr lang="en-IT" sz="2400" dirty="0"/>
              <a:t>simulations</a:t>
            </a:r>
          </a:p>
        </p:txBody>
      </p:sp>
      <p:sp>
        <p:nvSpPr>
          <p:cNvPr id="21" name="TextBox 20">
            <a:extLst>
              <a:ext uri="{FF2B5EF4-FFF2-40B4-BE49-F238E27FC236}">
                <a16:creationId xmlns:a16="http://schemas.microsoft.com/office/drawing/2014/main" id="{DF528670-A929-8433-06D3-4FE3452EAB79}"/>
              </a:ext>
            </a:extLst>
          </p:cNvPr>
          <p:cNvSpPr txBox="1"/>
          <p:nvPr/>
        </p:nvSpPr>
        <p:spPr>
          <a:xfrm>
            <a:off x="3666874" y="3693874"/>
            <a:ext cx="2227030" cy="830997"/>
          </a:xfrm>
          <a:prstGeom prst="rect">
            <a:avLst/>
          </a:prstGeom>
          <a:noFill/>
        </p:spPr>
        <p:txBody>
          <a:bodyPr wrap="square" rtlCol="0">
            <a:spAutoFit/>
          </a:bodyPr>
          <a:lstStyle/>
          <a:p>
            <a:pPr algn="ctr"/>
            <a:r>
              <a:rPr lang="en-IT" sz="2400" dirty="0"/>
              <a:t>Computational chemistry</a:t>
            </a:r>
          </a:p>
        </p:txBody>
      </p:sp>
      <p:sp>
        <p:nvSpPr>
          <p:cNvPr id="22" name="TextBox 21">
            <a:extLst>
              <a:ext uri="{FF2B5EF4-FFF2-40B4-BE49-F238E27FC236}">
                <a16:creationId xmlns:a16="http://schemas.microsoft.com/office/drawing/2014/main" id="{7579CE27-DE3B-3516-7690-A29C74B561D1}"/>
              </a:ext>
            </a:extLst>
          </p:cNvPr>
          <p:cNvSpPr txBox="1"/>
          <p:nvPr/>
        </p:nvSpPr>
        <p:spPr>
          <a:xfrm>
            <a:off x="3642360" y="5325811"/>
            <a:ext cx="2227030" cy="830997"/>
          </a:xfrm>
          <a:prstGeom prst="rect">
            <a:avLst/>
          </a:prstGeom>
          <a:noFill/>
        </p:spPr>
        <p:txBody>
          <a:bodyPr wrap="square" rtlCol="0">
            <a:spAutoFit/>
          </a:bodyPr>
          <a:lstStyle/>
          <a:p>
            <a:pPr algn="ctr"/>
            <a:r>
              <a:rPr lang="en-IT" sz="2400" dirty="0"/>
              <a:t>Drug </a:t>
            </a:r>
          </a:p>
          <a:p>
            <a:pPr algn="ctr"/>
            <a:r>
              <a:rPr lang="en-IT" sz="2400" dirty="0"/>
              <a:t>discovery</a:t>
            </a:r>
          </a:p>
        </p:txBody>
      </p:sp>
      <p:sp>
        <p:nvSpPr>
          <p:cNvPr id="23" name="TextBox 22">
            <a:extLst>
              <a:ext uri="{FF2B5EF4-FFF2-40B4-BE49-F238E27FC236}">
                <a16:creationId xmlns:a16="http://schemas.microsoft.com/office/drawing/2014/main" id="{E3761F32-296C-799E-91AD-D7A0FD827E06}"/>
              </a:ext>
            </a:extLst>
          </p:cNvPr>
          <p:cNvSpPr txBox="1"/>
          <p:nvPr/>
        </p:nvSpPr>
        <p:spPr>
          <a:xfrm>
            <a:off x="6583676" y="2157276"/>
            <a:ext cx="2227030" cy="830997"/>
          </a:xfrm>
          <a:prstGeom prst="rect">
            <a:avLst/>
          </a:prstGeom>
          <a:noFill/>
        </p:spPr>
        <p:txBody>
          <a:bodyPr wrap="square" rtlCol="0">
            <a:spAutoFit/>
          </a:bodyPr>
          <a:lstStyle/>
          <a:p>
            <a:pPr algn="ctr"/>
            <a:r>
              <a:rPr lang="en-IT" sz="2400" dirty="0"/>
              <a:t>Seed-up Monte Carlo sims</a:t>
            </a:r>
          </a:p>
        </p:txBody>
      </p:sp>
      <p:sp>
        <p:nvSpPr>
          <p:cNvPr id="24" name="TextBox 23">
            <a:extLst>
              <a:ext uri="{FF2B5EF4-FFF2-40B4-BE49-F238E27FC236}">
                <a16:creationId xmlns:a16="http://schemas.microsoft.com/office/drawing/2014/main" id="{F2F41F26-AB2A-B5F0-9423-9B9BDCF1EEEB}"/>
              </a:ext>
            </a:extLst>
          </p:cNvPr>
          <p:cNvSpPr txBox="1"/>
          <p:nvPr/>
        </p:nvSpPr>
        <p:spPr>
          <a:xfrm>
            <a:off x="6583676" y="3694688"/>
            <a:ext cx="2227030" cy="830997"/>
          </a:xfrm>
          <a:prstGeom prst="rect">
            <a:avLst/>
          </a:prstGeom>
          <a:noFill/>
        </p:spPr>
        <p:txBody>
          <a:bodyPr wrap="square" rtlCol="0">
            <a:spAutoFit/>
          </a:bodyPr>
          <a:lstStyle/>
          <a:p>
            <a:pPr algn="ctr"/>
            <a:r>
              <a:rPr lang="en-IT" sz="2400" dirty="0"/>
              <a:t>Portfolio optimization</a:t>
            </a:r>
          </a:p>
        </p:txBody>
      </p:sp>
      <p:sp>
        <p:nvSpPr>
          <p:cNvPr id="25" name="TextBox 24">
            <a:extLst>
              <a:ext uri="{FF2B5EF4-FFF2-40B4-BE49-F238E27FC236}">
                <a16:creationId xmlns:a16="http://schemas.microsoft.com/office/drawing/2014/main" id="{68E8F0AA-57E3-AFB2-27B3-5B1B3C68A144}"/>
              </a:ext>
            </a:extLst>
          </p:cNvPr>
          <p:cNvSpPr txBox="1"/>
          <p:nvPr/>
        </p:nvSpPr>
        <p:spPr>
          <a:xfrm>
            <a:off x="6559162" y="5326625"/>
            <a:ext cx="2227030" cy="830997"/>
          </a:xfrm>
          <a:prstGeom prst="rect">
            <a:avLst/>
          </a:prstGeom>
          <a:noFill/>
        </p:spPr>
        <p:txBody>
          <a:bodyPr wrap="square" rtlCol="0">
            <a:spAutoFit/>
          </a:bodyPr>
          <a:lstStyle/>
          <a:p>
            <a:pPr algn="ctr"/>
            <a:r>
              <a:rPr lang="en-IT" sz="2400" dirty="0"/>
              <a:t>Risk assesment</a:t>
            </a:r>
          </a:p>
        </p:txBody>
      </p:sp>
      <p:sp>
        <p:nvSpPr>
          <p:cNvPr id="26" name="TextBox 25">
            <a:extLst>
              <a:ext uri="{FF2B5EF4-FFF2-40B4-BE49-F238E27FC236}">
                <a16:creationId xmlns:a16="http://schemas.microsoft.com/office/drawing/2014/main" id="{BD690873-DDB5-AAF6-0975-4A3DB84FC38B}"/>
              </a:ext>
            </a:extLst>
          </p:cNvPr>
          <p:cNvSpPr txBox="1"/>
          <p:nvPr/>
        </p:nvSpPr>
        <p:spPr>
          <a:xfrm>
            <a:off x="9461057" y="2003296"/>
            <a:ext cx="2227030" cy="1200329"/>
          </a:xfrm>
          <a:prstGeom prst="rect">
            <a:avLst/>
          </a:prstGeom>
          <a:noFill/>
        </p:spPr>
        <p:txBody>
          <a:bodyPr wrap="square" rtlCol="0">
            <a:spAutoFit/>
          </a:bodyPr>
          <a:lstStyle/>
          <a:p>
            <a:pPr algn="ctr"/>
            <a:r>
              <a:rPr lang="en-IT" sz="2400" dirty="0"/>
              <a:t>Scheduling &amp; dispatching sims</a:t>
            </a:r>
          </a:p>
        </p:txBody>
      </p:sp>
      <p:sp>
        <p:nvSpPr>
          <p:cNvPr id="27" name="TextBox 26">
            <a:extLst>
              <a:ext uri="{FF2B5EF4-FFF2-40B4-BE49-F238E27FC236}">
                <a16:creationId xmlns:a16="http://schemas.microsoft.com/office/drawing/2014/main" id="{A2DF1BD2-6A6B-3DD4-BABF-8FE633276A7D}"/>
              </a:ext>
            </a:extLst>
          </p:cNvPr>
          <p:cNvSpPr txBox="1"/>
          <p:nvPr/>
        </p:nvSpPr>
        <p:spPr>
          <a:xfrm>
            <a:off x="9473314" y="3704158"/>
            <a:ext cx="2227030" cy="830997"/>
          </a:xfrm>
          <a:prstGeom prst="rect">
            <a:avLst/>
          </a:prstGeom>
          <a:noFill/>
        </p:spPr>
        <p:txBody>
          <a:bodyPr wrap="square" rtlCol="0">
            <a:spAutoFit/>
          </a:bodyPr>
          <a:lstStyle/>
          <a:p>
            <a:pPr algn="ctr"/>
            <a:r>
              <a:rPr lang="en-IT" sz="2400" dirty="0"/>
              <a:t>Inventory optimization</a:t>
            </a:r>
          </a:p>
        </p:txBody>
      </p:sp>
      <p:sp>
        <p:nvSpPr>
          <p:cNvPr id="28" name="TextBox 27">
            <a:extLst>
              <a:ext uri="{FF2B5EF4-FFF2-40B4-BE49-F238E27FC236}">
                <a16:creationId xmlns:a16="http://schemas.microsoft.com/office/drawing/2014/main" id="{DCB42B9B-C591-54A1-0D64-6D6617438FFD}"/>
              </a:ext>
            </a:extLst>
          </p:cNvPr>
          <p:cNvSpPr txBox="1"/>
          <p:nvPr/>
        </p:nvSpPr>
        <p:spPr>
          <a:xfrm>
            <a:off x="9440836" y="5143896"/>
            <a:ext cx="2234992" cy="1200329"/>
          </a:xfrm>
          <a:prstGeom prst="rect">
            <a:avLst/>
          </a:prstGeom>
          <a:noFill/>
        </p:spPr>
        <p:txBody>
          <a:bodyPr wrap="square" rtlCol="0">
            <a:spAutoFit/>
          </a:bodyPr>
          <a:lstStyle/>
          <a:p>
            <a:pPr algn="ctr"/>
            <a:r>
              <a:rPr lang="en-GB" sz="2400" dirty="0"/>
              <a:t>Stochastic strategic</a:t>
            </a:r>
          </a:p>
          <a:p>
            <a:pPr algn="ctr"/>
            <a:r>
              <a:rPr lang="en-GB" sz="2400" dirty="0"/>
              <a:t>planning </a:t>
            </a:r>
          </a:p>
        </p:txBody>
      </p:sp>
    </p:spTree>
    <p:extLst>
      <p:ext uri="{BB962C8B-B14F-4D97-AF65-F5344CB8AC3E}">
        <p14:creationId xmlns:p14="http://schemas.microsoft.com/office/powerpoint/2010/main" val="23746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p:bldP spid="21" grpId="0"/>
      <p:bldP spid="22" grpId="0"/>
      <p:bldP spid="23"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contenuto 2">
            <a:extLst>
              <a:ext uri="{FF2B5EF4-FFF2-40B4-BE49-F238E27FC236}">
                <a16:creationId xmlns:a16="http://schemas.microsoft.com/office/drawing/2014/main" id="{82F0F1C3-59F0-830F-0A8A-D87E083A7255}"/>
              </a:ext>
            </a:extLst>
          </p:cNvPr>
          <p:cNvSpPr txBox="1">
            <a:spLocks/>
          </p:cNvSpPr>
          <p:nvPr/>
        </p:nvSpPr>
        <p:spPr>
          <a:xfrm>
            <a:off x="4828099" y="1207008"/>
            <a:ext cx="7190098" cy="299923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spcAft>
                <a:spcPts val="600"/>
              </a:spcAft>
            </a:pPr>
            <a:r>
              <a:rPr lang="en-US" sz="5000" dirty="0">
                <a:latin typeface="+mj-lt"/>
                <a:ea typeface="+mj-ea"/>
                <a:cs typeface="+mj-cs"/>
              </a:rPr>
              <a:t>“Anyone who considers arithmetical methods of producing random digits is, of course, in a state of sin”</a:t>
            </a:r>
          </a:p>
        </p:txBody>
      </p:sp>
      <p:pic>
        <p:nvPicPr>
          <p:cNvPr id="7" name="Picture 4" descr="undefined">
            <a:extLst>
              <a:ext uri="{FF2B5EF4-FFF2-40B4-BE49-F238E27FC236}">
                <a16:creationId xmlns:a16="http://schemas.microsoft.com/office/drawing/2014/main" id="{4EB7621C-5D15-962A-34D2-3A63A400E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68" r="3267" b="-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numero diapositiva 3">
            <a:extLst>
              <a:ext uri="{FF2B5EF4-FFF2-40B4-BE49-F238E27FC236}">
                <a16:creationId xmlns:a16="http://schemas.microsoft.com/office/drawing/2014/main" id="{D7D6A193-04CB-13FF-D187-84614BD11157}"/>
              </a:ext>
            </a:extLst>
          </p:cNvPr>
          <p:cNvSpPr>
            <a:spLocks noGrp="1"/>
          </p:cNvSpPr>
          <p:nvPr>
            <p:ph type="sldNum" sz="quarter" idx="12"/>
          </p:nvPr>
        </p:nvSpPr>
        <p:spPr>
          <a:xfrm>
            <a:off x="9448800" y="6460724"/>
            <a:ext cx="2743200" cy="365125"/>
          </a:xfrm>
        </p:spPr>
        <p:txBody>
          <a:bodyPr vert="horz" lIns="91440" tIns="45720" rIns="91440" bIns="45720" rtlCol="0" anchor="ctr">
            <a:normAutofit/>
          </a:bodyPr>
          <a:lstStyle/>
          <a:p>
            <a:pPr>
              <a:spcAft>
                <a:spcPts val="600"/>
              </a:spcAft>
              <a:defRPr/>
            </a:pPr>
            <a:fld id="{1A3D8817-E4BB-41A8-907D-E0B4804FFDA0}" type="slidenum">
              <a:rPr lang="en-US" smtClean="0">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73A2571F-80B9-0EE0-9C1C-D7AE7DDB2B63}"/>
              </a:ext>
            </a:extLst>
          </p:cNvPr>
          <p:cNvSpPr txBox="1"/>
          <p:nvPr/>
        </p:nvSpPr>
        <p:spPr>
          <a:xfrm>
            <a:off x="4402638" y="6273215"/>
            <a:ext cx="7786314" cy="584775"/>
          </a:xfrm>
          <a:prstGeom prst="rect">
            <a:avLst/>
          </a:prstGeom>
          <a:noFill/>
        </p:spPr>
        <p:txBody>
          <a:bodyPr wrap="square">
            <a:spAutoFit/>
          </a:bodyPr>
          <a:lstStyle/>
          <a:p>
            <a:r>
              <a:rPr lang="en-GB" sz="1600" b="0" i="0" dirty="0">
                <a:solidFill>
                  <a:srgbClr val="222222"/>
                </a:solidFill>
                <a:effectLst/>
                <a:latin typeface="Arial" panose="020B0604020202020204" pitchFamily="34" charset="0"/>
              </a:rPr>
              <a:t>John Von Neumann </a:t>
            </a:r>
            <a:r>
              <a:rPr lang="en-GB" sz="1600" dirty="0">
                <a:solidFill>
                  <a:srgbClr val="222222"/>
                </a:solidFill>
                <a:latin typeface="Arial" panose="020B0604020202020204" pitchFamily="34" charset="0"/>
              </a:rPr>
              <a:t>-</a:t>
            </a:r>
            <a:r>
              <a:rPr lang="en-GB" sz="1600" b="0" i="0" dirty="0">
                <a:solidFill>
                  <a:srgbClr val="222222"/>
                </a:solidFill>
                <a:effectLst/>
                <a:latin typeface="Arial" panose="020B0604020202020204" pitchFamily="34" charset="0"/>
              </a:rPr>
              <a:t> "Various techniques used in connection with random digits.” </a:t>
            </a:r>
          </a:p>
          <a:p>
            <a:r>
              <a:rPr lang="en-GB" sz="1600" b="0" i="1" dirty="0">
                <a:solidFill>
                  <a:srgbClr val="222222"/>
                </a:solidFill>
                <a:effectLst/>
                <a:latin typeface="Arial" panose="020B0604020202020204" pitchFamily="34" charset="0"/>
              </a:rPr>
              <a:t>John von Neumann, Collected Works</a:t>
            </a:r>
            <a:r>
              <a:rPr lang="en-GB" sz="1600" b="0" i="0" dirty="0">
                <a:solidFill>
                  <a:srgbClr val="222222"/>
                </a:solidFill>
                <a:effectLst/>
                <a:latin typeface="Arial" panose="020B0604020202020204" pitchFamily="34" charset="0"/>
              </a:rPr>
              <a:t> 5 (1963): 768-770.</a:t>
            </a:r>
            <a:endParaRPr lang="en-GB" sz="1600" dirty="0"/>
          </a:p>
        </p:txBody>
      </p:sp>
    </p:spTree>
    <p:extLst>
      <p:ext uri="{BB962C8B-B14F-4D97-AF65-F5344CB8AC3E}">
        <p14:creationId xmlns:p14="http://schemas.microsoft.com/office/powerpoint/2010/main" val="182368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FBDDB-E1BC-114F-6719-077026C17FD6}"/>
            </a:ext>
          </a:extLst>
        </p:cNvPr>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A21A4D1F-1A41-1AF5-34BA-A21D73BA3CBE}"/>
              </a:ext>
            </a:extLst>
          </p:cNvPr>
          <p:cNvSpPr txBox="1">
            <a:spLocks/>
          </p:cNvSpPr>
          <p:nvPr/>
        </p:nvSpPr>
        <p:spPr>
          <a:xfrm>
            <a:off x="1" y="953434"/>
            <a:ext cx="9448800" cy="434695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en-GB" sz="2800" dirty="0">
                <a:ea typeface="Baskerville" panose="02020502070401020303" pitchFamily="18" charset="0"/>
              </a:rPr>
              <a:t>Quantum photonics  provide the best ingredients for a QRNG</a:t>
            </a:r>
          </a:p>
          <a:p>
            <a:pPr algn="l">
              <a:spcBef>
                <a:spcPts val="600"/>
              </a:spcBef>
            </a:pPr>
            <a:endParaRPr lang="en-GB" sz="2800" dirty="0">
              <a:ea typeface="Baskerville" panose="02020502070401020303" pitchFamily="18" charset="0"/>
            </a:endParaRPr>
          </a:p>
          <a:p>
            <a:pPr marL="342900" indent="-342900" algn="l">
              <a:lnSpc>
                <a:spcPct val="200000"/>
              </a:lnSpc>
              <a:spcBef>
                <a:spcPts val="600"/>
              </a:spcBef>
              <a:buFont typeface="Arial" panose="020B0604020202020204" pitchFamily="34" charset="0"/>
              <a:buChar char="•"/>
            </a:pPr>
            <a:r>
              <a:rPr lang="en-GB" sz="2800" dirty="0">
                <a:ea typeface="Baskerville" panose="02020502070401020303" pitchFamily="18" charset="0"/>
              </a:rPr>
              <a:t>Unpredictability</a:t>
            </a:r>
          </a:p>
          <a:p>
            <a:pPr marL="342900" indent="-342900" algn="l">
              <a:lnSpc>
                <a:spcPct val="200000"/>
              </a:lnSpc>
              <a:spcBef>
                <a:spcPts val="600"/>
              </a:spcBef>
              <a:buFont typeface="Arial" panose="020B0604020202020204" pitchFamily="34" charset="0"/>
              <a:buChar char="•"/>
            </a:pPr>
            <a:r>
              <a:rPr lang="en-GB" sz="2800" dirty="0">
                <a:ea typeface="Baskerville" panose="02020502070401020303" pitchFamily="18" charset="0"/>
              </a:rPr>
              <a:t>No patterns</a:t>
            </a:r>
          </a:p>
          <a:p>
            <a:pPr marL="342900" indent="-342900" algn="l">
              <a:lnSpc>
                <a:spcPct val="200000"/>
              </a:lnSpc>
              <a:spcBef>
                <a:spcPts val="600"/>
              </a:spcBef>
              <a:buFont typeface="Arial" panose="020B0604020202020204" pitchFamily="34" charset="0"/>
              <a:buChar char="•"/>
            </a:pPr>
            <a:r>
              <a:rPr lang="en-GB" sz="2800" dirty="0">
                <a:ea typeface="Baskerville" panose="02020502070401020303" pitchFamily="18" charset="0"/>
              </a:rPr>
              <a:t>Performance</a:t>
            </a:r>
            <a:endParaRPr lang="it-IT" dirty="0">
              <a:ea typeface="Baskerville" panose="02020502070401020303" pitchFamily="18" charset="0"/>
            </a:endParaRPr>
          </a:p>
        </p:txBody>
      </p:sp>
      <p:sp>
        <p:nvSpPr>
          <p:cNvPr id="4" name="Segnaposto numero diapositiva 3">
            <a:extLst>
              <a:ext uri="{FF2B5EF4-FFF2-40B4-BE49-F238E27FC236}">
                <a16:creationId xmlns:a16="http://schemas.microsoft.com/office/drawing/2014/main" id="{3A5D8D56-5EE3-E05A-F36A-C4705064E140}"/>
              </a:ext>
            </a:extLst>
          </p:cNvPr>
          <p:cNvSpPr>
            <a:spLocks noGrp="1"/>
          </p:cNvSpPr>
          <p:nvPr>
            <p:ph type="sldNum" sz="quarter" idx="12"/>
          </p:nvPr>
        </p:nvSpPr>
        <p:spPr>
          <a:xfrm>
            <a:off x="9448800" y="6492875"/>
            <a:ext cx="2743200" cy="365125"/>
          </a:xfrm>
        </p:spPr>
        <p:txBody>
          <a:bodyPr/>
          <a:lstStyle/>
          <a:p>
            <a:fld id="{1A3D8817-E4BB-41A8-907D-E0B4804FFDA0}" type="slidenum">
              <a:rPr lang="it-IT" smtClean="0">
                <a:solidFill>
                  <a:schemeClr val="tx1"/>
                </a:solidFill>
              </a:rPr>
              <a:t>4</a:t>
            </a:fld>
            <a:endParaRPr lang="it-IT" dirty="0">
              <a:solidFill>
                <a:schemeClr val="tx1"/>
              </a:solidFill>
            </a:endParaRPr>
          </a:p>
        </p:txBody>
      </p:sp>
      <p:sp>
        <p:nvSpPr>
          <p:cNvPr id="3" name="CasellaDiTesto 13">
            <a:extLst>
              <a:ext uri="{FF2B5EF4-FFF2-40B4-BE49-F238E27FC236}">
                <a16:creationId xmlns:a16="http://schemas.microsoft.com/office/drawing/2014/main" id="{915DF463-385A-59FD-E476-D6A8A683F78D}"/>
              </a:ext>
            </a:extLst>
          </p:cNvPr>
          <p:cNvSpPr txBox="1"/>
          <p:nvPr/>
        </p:nvSpPr>
        <p:spPr>
          <a:xfrm>
            <a:off x="0" y="0"/>
            <a:ext cx="12192000" cy="769441"/>
          </a:xfrm>
          <a:prstGeom prst="rect">
            <a:avLst/>
          </a:prstGeom>
          <a:noFill/>
        </p:spPr>
        <p:txBody>
          <a:bodyPr wrap="square" lIns="91440" tIns="45720" rIns="91440" bIns="45720" rtlCol="0" anchor="t">
            <a:spAutoFit/>
          </a:bodyPr>
          <a:lstStyle/>
          <a:p>
            <a:pPr algn="ctr"/>
            <a:r>
              <a:rPr lang="en-GB" sz="4400" b="1" dirty="0">
                <a:ea typeface="+mn-lt"/>
                <a:cs typeface="+mn-lt"/>
              </a:rPr>
              <a:t>Why Quantum Photonics for QRNG?</a:t>
            </a:r>
            <a:endParaRPr lang="en-GB" sz="1600" dirty="0"/>
          </a:p>
        </p:txBody>
      </p:sp>
      <p:pic>
        <p:nvPicPr>
          <p:cNvPr id="7" name="Graphic 6" descr="Spin Top outline">
            <a:extLst>
              <a:ext uri="{FF2B5EF4-FFF2-40B4-BE49-F238E27FC236}">
                <a16:creationId xmlns:a16="http://schemas.microsoft.com/office/drawing/2014/main" id="{189D97DE-364C-4C9E-000B-2E80129ADA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4234" y="1716638"/>
            <a:ext cx="1153492" cy="1153492"/>
          </a:xfrm>
          <a:prstGeom prst="rect">
            <a:avLst/>
          </a:prstGeom>
        </p:spPr>
      </p:pic>
      <p:pic>
        <p:nvPicPr>
          <p:cNvPr id="9" name="Graphic 8" descr="Bar graph with upward trend outline">
            <a:extLst>
              <a:ext uri="{FF2B5EF4-FFF2-40B4-BE49-F238E27FC236}">
                <a16:creationId xmlns:a16="http://schemas.microsoft.com/office/drawing/2014/main" id="{3AA01C2D-C69B-0762-3982-69A9315255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4233" y="4023621"/>
            <a:ext cx="1153491" cy="1153491"/>
          </a:xfrm>
          <a:prstGeom prst="rect">
            <a:avLst/>
          </a:prstGeom>
        </p:spPr>
      </p:pic>
      <p:pic>
        <p:nvPicPr>
          <p:cNvPr id="11" name="Graphic 10" descr="Chemicals outline">
            <a:extLst>
              <a:ext uri="{FF2B5EF4-FFF2-40B4-BE49-F238E27FC236}">
                <a16:creationId xmlns:a16="http://schemas.microsoft.com/office/drawing/2014/main" id="{5294D4D2-AF6B-4AE9-6702-E06F29CA38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54234" y="2870130"/>
            <a:ext cx="1153491" cy="1153491"/>
          </a:xfrm>
          <a:prstGeom prst="rect">
            <a:avLst/>
          </a:prstGeom>
        </p:spPr>
      </p:pic>
      <p:sp>
        <p:nvSpPr>
          <p:cNvPr id="12" name="Segnaposto contenuto 2">
            <a:extLst>
              <a:ext uri="{FF2B5EF4-FFF2-40B4-BE49-F238E27FC236}">
                <a16:creationId xmlns:a16="http://schemas.microsoft.com/office/drawing/2014/main" id="{7C85466C-B44B-A7EE-5E14-20D21E54C633}"/>
              </a:ext>
            </a:extLst>
          </p:cNvPr>
          <p:cNvSpPr txBox="1">
            <a:spLocks/>
          </p:cNvSpPr>
          <p:nvPr/>
        </p:nvSpPr>
        <p:spPr>
          <a:xfrm>
            <a:off x="5217035" y="2503415"/>
            <a:ext cx="6974964" cy="57674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Can be implemented by integrated chips!</a:t>
            </a:r>
            <a:endParaRPr lang="it-IT" dirty="0">
              <a:ea typeface="Baskerville" panose="02020502070401020303" pitchFamily="18" charset="0"/>
            </a:endParaRPr>
          </a:p>
        </p:txBody>
      </p:sp>
      <p:pic>
        <p:nvPicPr>
          <p:cNvPr id="14" name="Picture 13" descr="A diagram of a circuit board&#10;&#10;Description automatically generated">
            <a:extLst>
              <a:ext uri="{FF2B5EF4-FFF2-40B4-BE49-F238E27FC236}">
                <a16:creationId xmlns:a16="http://schemas.microsoft.com/office/drawing/2014/main" id="{ED7FE098-22A8-43BC-FB26-6EA056E16BDC}"/>
              </a:ext>
            </a:extLst>
          </p:cNvPr>
          <p:cNvPicPr>
            <a:picLocks noChangeAspect="1"/>
          </p:cNvPicPr>
          <p:nvPr/>
        </p:nvPicPr>
        <p:blipFill>
          <a:blip r:embed="rId9">
            <a:extLst>
              <a:ext uri="{28A0092B-C50C-407E-A947-70E740481C1C}">
                <a14:useLocalDpi xmlns:a14="http://schemas.microsoft.com/office/drawing/2010/main" val="0"/>
              </a:ext>
            </a:extLst>
          </a:blip>
          <a:srcRect b="7499"/>
          <a:stretch/>
        </p:blipFill>
        <p:spPr>
          <a:xfrm>
            <a:off x="5217035" y="3080160"/>
            <a:ext cx="6974965" cy="2811009"/>
          </a:xfrm>
          <a:prstGeom prst="rect">
            <a:avLst/>
          </a:prstGeom>
        </p:spPr>
      </p:pic>
      <p:sp>
        <p:nvSpPr>
          <p:cNvPr id="16" name="TextBox 15">
            <a:extLst>
              <a:ext uri="{FF2B5EF4-FFF2-40B4-BE49-F238E27FC236}">
                <a16:creationId xmlns:a16="http://schemas.microsoft.com/office/drawing/2014/main" id="{E17B26B6-58DE-A37A-6EEB-812B613DC634}"/>
              </a:ext>
            </a:extLst>
          </p:cNvPr>
          <p:cNvSpPr txBox="1"/>
          <p:nvPr/>
        </p:nvSpPr>
        <p:spPr>
          <a:xfrm>
            <a:off x="0" y="6346688"/>
            <a:ext cx="12059478" cy="584775"/>
          </a:xfrm>
          <a:prstGeom prst="rect">
            <a:avLst/>
          </a:prstGeom>
          <a:noFill/>
        </p:spPr>
        <p:txBody>
          <a:bodyPr wrap="square">
            <a:spAutoFit/>
          </a:bodyPr>
          <a:lstStyle/>
          <a:p>
            <a:r>
              <a:rPr lang="en-GB" sz="1600" b="0" i="1" dirty="0" err="1">
                <a:solidFill>
                  <a:srgbClr val="222222"/>
                </a:solidFill>
                <a:effectLst/>
                <a:latin typeface="Arial" panose="020B0604020202020204" pitchFamily="34" charset="0"/>
              </a:rPr>
              <a:t>Bertapelle</a:t>
            </a:r>
            <a:r>
              <a:rPr lang="en-GB" sz="1600" b="0" i="1" dirty="0">
                <a:solidFill>
                  <a:srgbClr val="222222"/>
                </a:solidFill>
                <a:effectLst/>
                <a:latin typeface="Arial" panose="020B0604020202020204" pitchFamily="34" charset="0"/>
              </a:rPr>
              <a:t>, Tommaso, et al. "High-speed source-device-independent quantum random number generator on a chip." </a:t>
            </a:r>
            <a:r>
              <a:rPr lang="en-GB" sz="1600" b="0" i="1" dirty="0" err="1">
                <a:solidFill>
                  <a:srgbClr val="222222"/>
                </a:solidFill>
                <a:effectLst/>
                <a:latin typeface="Arial" panose="020B0604020202020204" pitchFamily="34" charset="0"/>
              </a:rPr>
              <a:t>arXiv</a:t>
            </a:r>
            <a:r>
              <a:rPr lang="en-GB" sz="1600" b="0" i="1" dirty="0">
                <a:solidFill>
                  <a:srgbClr val="222222"/>
                </a:solidFill>
                <a:effectLst/>
                <a:latin typeface="Arial" panose="020B0604020202020204" pitchFamily="34" charset="0"/>
              </a:rPr>
              <a:t> preprint arXiv:2305.12472 (2023).</a:t>
            </a:r>
            <a:endParaRPr lang="en-IT" sz="1600" i="1" dirty="0"/>
          </a:p>
        </p:txBody>
      </p:sp>
    </p:spTree>
    <p:extLst>
      <p:ext uri="{BB962C8B-B14F-4D97-AF65-F5344CB8AC3E}">
        <p14:creationId xmlns:p14="http://schemas.microsoft.com/office/powerpoint/2010/main" val="413942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E95-FBF8-84CC-F5A3-E49732E33D5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070CF6A-FFEE-F939-AD16-17F8AEB1F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6859"/>
            <a:ext cx="6550443" cy="2037402"/>
          </a:xfrm>
          <a:prstGeom prst="rect">
            <a:avLst/>
          </a:prstGeom>
        </p:spPr>
      </p:pic>
      <p:sp>
        <p:nvSpPr>
          <p:cNvPr id="4" name="Segnaposto numero diapositiva 3">
            <a:extLst>
              <a:ext uri="{FF2B5EF4-FFF2-40B4-BE49-F238E27FC236}">
                <a16:creationId xmlns:a16="http://schemas.microsoft.com/office/drawing/2014/main" id="{A19A93EF-01CD-F218-372C-31048E75C702}"/>
              </a:ext>
            </a:extLst>
          </p:cNvPr>
          <p:cNvSpPr>
            <a:spLocks noGrp="1"/>
          </p:cNvSpPr>
          <p:nvPr>
            <p:ph type="sldNum" sz="quarter" idx="12"/>
          </p:nvPr>
        </p:nvSpPr>
        <p:spPr>
          <a:xfrm>
            <a:off x="9448800" y="6492875"/>
            <a:ext cx="2743200" cy="365125"/>
          </a:xfrm>
        </p:spPr>
        <p:txBody>
          <a:bodyPr/>
          <a:lstStyle/>
          <a:p>
            <a:fld id="{1A3D8817-E4BB-41A8-907D-E0B4804FFDA0}" type="slidenum">
              <a:rPr lang="it-IT" smtClean="0">
                <a:solidFill>
                  <a:schemeClr val="tx1"/>
                </a:solidFill>
              </a:rPr>
              <a:t>5</a:t>
            </a:fld>
            <a:endParaRPr lang="it-IT" dirty="0">
              <a:solidFill>
                <a:schemeClr val="tx1"/>
              </a:solidFill>
            </a:endParaRPr>
          </a:p>
        </p:txBody>
      </p:sp>
      <p:sp>
        <p:nvSpPr>
          <p:cNvPr id="5" name="Segnaposto contenuto 2">
            <a:extLst>
              <a:ext uri="{FF2B5EF4-FFF2-40B4-BE49-F238E27FC236}">
                <a16:creationId xmlns:a16="http://schemas.microsoft.com/office/drawing/2014/main" id="{ED5CC139-ACAF-AB63-568A-14749EFCAEB3}"/>
              </a:ext>
            </a:extLst>
          </p:cNvPr>
          <p:cNvSpPr txBox="1">
            <a:spLocks/>
          </p:cNvSpPr>
          <p:nvPr/>
        </p:nvSpPr>
        <p:spPr>
          <a:xfrm>
            <a:off x="0" y="689929"/>
            <a:ext cx="8083826" cy="124642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en-GB" sz="2800" dirty="0">
                <a:ea typeface="Baskerville" panose="02020502070401020303" pitchFamily="18" charset="0"/>
              </a:rPr>
              <a:t>Vacuum Fluctuations Homodyne detection</a:t>
            </a:r>
            <a:endParaRPr lang="it-IT" sz="2800" dirty="0">
              <a:ea typeface="Baskerville" panose="02020502070401020303" pitchFamily="18" charset="0"/>
            </a:endParaRPr>
          </a:p>
        </p:txBody>
      </p:sp>
      <p:sp>
        <p:nvSpPr>
          <p:cNvPr id="3" name="CasellaDiTesto 13">
            <a:extLst>
              <a:ext uri="{FF2B5EF4-FFF2-40B4-BE49-F238E27FC236}">
                <a16:creationId xmlns:a16="http://schemas.microsoft.com/office/drawing/2014/main" id="{43DA0732-CE1C-3DA3-401C-A7D7004BBFBA}"/>
              </a:ext>
            </a:extLst>
          </p:cNvPr>
          <p:cNvSpPr txBox="1"/>
          <p:nvPr/>
        </p:nvSpPr>
        <p:spPr>
          <a:xfrm>
            <a:off x="0" y="0"/>
            <a:ext cx="12192000" cy="769441"/>
          </a:xfrm>
          <a:prstGeom prst="rect">
            <a:avLst/>
          </a:prstGeom>
          <a:noFill/>
        </p:spPr>
        <p:txBody>
          <a:bodyPr wrap="square" lIns="91440" tIns="45720" rIns="91440" bIns="45720" rtlCol="0" anchor="t">
            <a:spAutoFit/>
          </a:bodyPr>
          <a:lstStyle/>
          <a:p>
            <a:pPr algn="ctr"/>
            <a:r>
              <a:rPr lang="en-GB" sz="4400" b="1" dirty="0">
                <a:ea typeface="+mn-lt"/>
                <a:cs typeface="+mn-lt"/>
              </a:rPr>
              <a:t>Variety of Methods</a:t>
            </a:r>
            <a:endParaRPr lang="en-GB" sz="1600" dirty="0"/>
          </a:p>
        </p:txBody>
      </p:sp>
      <p:pic>
        <p:nvPicPr>
          <p:cNvPr id="8" name="Picture 7">
            <a:extLst>
              <a:ext uri="{FF2B5EF4-FFF2-40B4-BE49-F238E27FC236}">
                <a16:creationId xmlns:a16="http://schemas.microsoft.com/office/drawing/2014/main" id="{0F75BC64-3B7B-44BC-BBF3-41CEA06B5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137" y="926248"/>
            <a:ext cx="3908149" cy="2967686"/>
          </a:xfrm>
          <a:prstGeom prst="rect">
            <a:avLst/>
          </a:prstGeom>
        </p:spPr>
      </p:pic>
      <p:sp>
        <p:nvSpPr>
          <p:cNvPr id="10" name="TextBox 9">
            <a:extLst>
              <a:ext uri="{FF2B5EF4-FFF2-40B4-BE49-F238E27FC236}">
                <a16:creationId xmlns:a16="http://schemas.microsoft.com/office/drawing/2014/main" id="{10A28FFF-E117-0566-4749-61B03AC0A4FE}"/>
              </a:ext>
            </a:extLst>
          </p:cNvPr>
          <p:cNvSpPr txBox="1"/>
          <p:nvPr/>
        </p:nvSpPr>
        <p:spPr>
          <a:xfrm>
            <a:off x="0" y="3005487"/>
            <a:ext cx="7511498" cy="584775"/>
          </a:xfrm>
          <a:prstGeom prst="rect">
            <a:avLst/>
          </a:prstGeom>
          <a:noFill/>
        </p:spPr>
        <p:txBody>
          <a:bodyPr wrap="square">
            <a:spAutoFit/>
          </a:bodyPr>
          <a:lstStyle/>
          <a:p>
            <a:r>
              <a:rPr lang="en-GB" sz="1600" b="0" i="1" dirty="0" err="1">
                <a:solidFill>
                  <a:srgbClr val="222222"/>
                </a:solidFill>
                <a:effectLst/>
                <a:latin typeface="Arial" panose="020B0604020202020204" pitchFamily="34" charset="0"/>
              </a:rPr>
              <a:t>Bruynsteen</a:t>
            </a:r>
            <a:r>
              <a:rPr lang="en-GB" sz="1600" b="0" i="1" dirty="0">
                <a:solidFill>
                  <a:srgbClr val="222222"/>
                </a:solidFill>
                <a:effectLst/>
                <a:latin typeface="Arial" panose="020B0604020202020204" pitchFamily="34" charset="0"/>
              </a:rPr>
              <a:t>, Cédric, et al. "100-Gbit/s integrated quantum random number generator based on vacuum fluctuations." PRX quantum </a:t>
            </a:r>
            <a:r>
              <a:rPr lang="en-GB" sz="1600" i="1" dirty="0">
                <a:solidFill>
                  <a:srgbClr val="222222"/>
                </a:solidFill>
                <a:latin typeface="Arial" panose="020B0604020202020204" pitchFamily="34" charset="0"/>
              </a:rPr>
              <a:t>2023</a:t>
            </a:r>
            <a:endParaRPr lang="en-IT" sz="1600" i="1" dirty="0"/>
          </a:p>
        </p:txBody>
      </p:sp>
      <p:sp>
        <p:nvSpPr>
          <p:cNvPr id="11" name="Segnaposto contenuto 2">
            <a:extLst>
              <a:ext uri="{FF2B5EF4-FFF2-40B4-BE49-F238E27FC236}">
                <a16:creationId xmlns:a16="http://schemas.microsoft.com/office/drawing/2014/main" id="{469FD588-D802-06C2-E9F8-C79D6FAEFC79}"/>
              </a:ext>
            </a:extLst>
          </p:cNvPr>
          <p:cNvSpPr txBox="1">
            <a:spLocks/>
          </p:cNvSpPr>
          <p:nvPr/>
        </p:nvSpPr>
        <p:spPr>
          <a:xfrm>
            <a:off x="0" y="3613037"/>
            <a:ext cx="9634330" cy="84940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en-GB" sz="2800" dirty="0">
                <a:ea typeface="Baskerville" panose="02020502070401020303" pitchFamily="18" charset="0"/>
              </a:rPr>
              <a:t>Two laser interference  and heterodyne detection</a:t>
            </a:r>
            <a:endParaRPr lang="it-IT" sz="2800" dirty="0">
              <a:ea typeface="Baskerville" panose="02020502070401020303" pitchFamily="18" charset="0"/>
            </a:endParaRPr>
          </a:p>
        </p:txBody>
      </p:sp>
      <p:pic>
        <p:nvPicPr>
          <p:cNvPr id="13" name="Picture 12" descr="A diagram of a machine&#10;&#10;Description automatically generated">
            <a:extLst>
              <a:ext uri="{FF2B5EF4-FFF2-40B4-BE49-F238E27FC236}">
                <a16:creationId xmlns:a16="http://schemas.microsoft.com/office/drawing/2014/main" id="{29AF40DA-A462-5B13-5562-737E2C7571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40" y="4388298"/>
            <a:ext cx="5284488" cy="1862152"/>
          </a:xfrm>
          <a:prstGeom prst="rect">
            <a:avLst/>
          </a:prstGeom>
        </p:spPr>
      </p:pic>
      <p:pic>
        <p:nvPicPr>
          <p:cNvPr id="15" name="Picture 14" descr="A close up of a coin&#10;&#10;Description automatically generated">
            <a:extLst>
              <a:ext uri="{FF2B5EF4-FFF2-40B4-BE49-F238E27FC236}">
                <a16:creationId xmlns:a16="http://schemas.microsoft.com/office/drawing/2014/main" id="{271C305F-814A-0794-6F29-7290AEC93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8137" y="4118755"/>
            <a:ext cx="3412434" cy="2514424"/>
          </a:xfrm>
          <a:prstGeom prst="rect">
            <a:avLst/>
          </a:prstGeom>
        </p:spPr>
      </p:pic>
      <p:sp>
        <p:nvSpPr>
          <p:cNvPr id="16" name="TextBox 15">
            <a:extLst>
              <a:ext uri="{FF2B5EF4-FFF2-40B4-BE49-F238E27FC236}">
                <a16:creationId xmlns:a16="http://schemas.microsoft.com/office/drawing/2014/main" id="{6203F508-3EB2-6DB8-F26B-CFC4B0FA9DDB}"/>
              </a:ext>
            </a:extLst>
          </p:cNvPr>
          <p:cNvSpPr txBox="1"/>
          <p:nvPr/>
        </p:nvSpPr>
        <p:spPr>
          <a:xfrm>
            <a:off x="11803" y="6273225"/>
            <a:ext cx="7511498" cy="584775"/>
          </a:xfrm>
          <a:prstGeom prst="rect">
            <a:avLst/>
          </a:prstGeom>
          <a:noFill/>
        </p:spPr>
        <p:txBody>
          <a:bodyPr wrap="square">
            <a:spAutoFit/>
          </a:bodyPr>
          <a:lstStyle/>
          <a:p>
            <a:r>
              <a:rPr lang="en-GB" sz="1600" b="0" i="1" dirty="0" err="1">
                <a:solidFill>
                  <a:srgbClr val="222222"/>
                </a:solidFill>
                <a:effectLst/>
                <a:latin typeface="Arial" panose="020B0604020202020204" pitchFamily="34" charset="0"/>
              </a:rPr>
              <a:t>Abellan</a:t>
            </a:r>
            <a:r>
              <a:rPr lang="en-GB" sz="1600" b="0" i="1" dirty="0">
                <a:solidFill>
                  <a:srgbClr val="222222"/>
                </a:solidFill>
                <a:effectLst/>
                <a:latin typeface="Arial" panose="020B0604020202020204" pitchFamily="34" charset="0"/>
              </a:rPr>
              <a:t>, Carlos, et al. "Quantum entropy source on an </a:t>
            </a:r>
            <a:r>
              <a:rPr lang="en-GB" sz="1600" b="0" i="1" dirty="0" err="1">
                <a:solidFill>
                  <a:srgbClr val="222222"/>
                </a:solidFill>
                <a:effectLst/>
                <a:latin typeface="Arial" panose="020B0604020202020204" pitchFamily="34" charset="0"/>
              </a:rPr>
              <a:t>InP</a:t>
            </a:r>
            <a:r>
              <a:rPr lang="en-GB" sz="1600" b="0" i="1" dirty="0">
                <a:solidFill>
                  <a:srgbClr val="222222"/>
                </a:solidFill>
                <a:effectLst/>
                <a:latin typeface="Arial" panose="020B0604020202020204" pitchFamily="34" charset="0"/>
              </a:rPr>
              <a:t> photonic</a:t>
            </a:r>
          </a:p>
          <a:p>
            <a:r>
              <a:rPr lang="en-GB" sz="1600" b="0" i="1" dirty="0">
                <a:solidFill>
                  <a:srgbClr val="222222"/>
                </a:solidFill>
                <a:effectLst/>
                <a:latin typeface="Arial" panose="020B0604020202020204" pitchFamily="34" charset="0"/>
              </a:rPr>
              <a:t>integrated circuit for random number generation” Optica 2016</a:t>
            </a:r>
          </a:p>
        </p:txBody>
      </p:sp>
    </p:spTree>
    <p:extLst>
      <p:ext uri="{BB962C8B-B14F-4D97-AF65-F5344CB8AC3E}">
        <p14:creationId xmlns:p14="http://schemas.microsoft.com/office/powerpoint/2010/main" val="385855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6A8CE-3C06-F038-F52B-F825AE447AF6}"/>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BC4761C-EFAC-0606-F8CB-3B77BB7D14A2}"/>
              </a:ext>
            </a:extLst>
          </p:cNvPr>
          <p:cNvSpPr>
            <a:spLocks noGrp="1"/>
          </p:cNvSpPr>
          <p:nvPr>
            <p:ph type="sldNum" sz="quarter" idx="12"/>
          </p:nvPr>
        </p:nvSpPr>
        <p:spPr>
          <a:xfrm>
            <a:off x="9448800" y="6492875"/>
            <a:ext cx="2743200" cy="365125"/>
          </a:xfrm>
        </p:spPr>
        <p:txBody>
          <a:bodyPr/>
          <a:lstStyle/>
          <a:p>
            <a:fld id="{1A3D8817-E4BB-41A8-907D-E0B4804FFDA0}" type="slidenum">
              <a:rPr lang="it-IT" smtClean="0">
                <a:solidFill>
                  <a:schemeClr val="tx1"/>
                </a:solidFill>
              </a:rPr>
              <a:t>6</a:t>
            </a:fld>
            <a:endParaRPr lang="it-IT" dirty="0">
              <a:solidFill>
                <a:schemeClr val="tx1"/>
              </a:solidFill>
            </a:endParaRPr>
          </a:p>
        </p:txBody>
      </p:sp>
      <p:sp>
        <p:nvSpPr>
          <p:cNvPr id="3" name="CasellaDiTesto 13">
            <a:extLst>
              <a:ext uri="{FF2B5EF4-FFF2-40B4-BE49-F238E27FC236}">
                <a16:creationId xmlns:a16="http://schemas.microsoft.com/office/drawing/2014/main" id="{793381FC-4A90-37A9-3BB2-B99FFE705BCD}"/>
              </a:ext>
            </a:extLst>
          </p:cNvPr>
          <p:cNvSpPr txBox="1"/>
          <p:nvPr/>
        </p:nvSpPr>
        <p:spPr>
          <a:xfrm>
            <a:off x="0" y="0"/>
            <a:ext cx="12192000" cy="769441"/>
          </a:xfrm>
          <a:prstGeom prst="rect">
            <a:avLst/>
          </a:prstGeom>
          <a:noFill/>
        </p:spPr>
        <p:txBody>
          <a:bodyPr wrap="square" lIns="91440" tIns="45720" rIns="91440" bIns="45720" rtlCol="0" anchor="t">
            <a:spAutoFit/>
          </a:bodyPr>
          <a:lstStyle/>
          <a:p>
            <a:pPr algn="ctr"/>
            <a:r>
              <a:rPr lang="en-GB" sz="4400" b="1" dirty="0">
                <a:ea typeface="+mn-lt"/>
                <a:cs typeface="+mn-lt"/>
              </a:rPr>
              <a:t>Imperfections - Classes of QRNG</a:t>
            </a:r>
            <a:endParaRPr lang="en-GB" sz="1600" dirty="0"/>
          </a:p>
        </p:txBody>
      </p:sp>
      <p:sp>
        <p:nvSpPr>
          <p:cNvPr id="60" name="Segnaposto contenuto 2">
            <a:extLst>
              <a:ext uri="{FF2B5EF4-FFF2-40B4-BE49-F238E27FC236}">
                <a16:creationId xmlns:a16="http://schemas.microsoft.com/office/drawing/2014/main" id="{51120B80-A55E-57A7-A793-4C68E637071D}"/>
              </a:ext>
            </a:extLst>
          </p:cNvPr>
          <p:cNvSpPr txBox="1">
            <a:spLocks/>
          </p:cNvSpPr>
          <p:nvPr/>
        </p:nvSpPr>
        <p:spPr>
          <a:xfrm>
            <a:off x="-2586" y="3273584"/>
            <a:ext cx="4293031" cy="358441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en-GB" sz="2800" b="1" dirty="0">
                <a:ea typeface="Baskerville" panose="02020502070401020303" pitchFamily="18" charset="0"/>
              </a:rPr>
              <a:t>Fully trusted QRNG</a:t>
            </a:r>
          </a:p>
          <a:p>
            <a:pPr marL="457200" indent="-457200" algn="l">
              <a:spcBef>
                <a:spcPts val="600"/>
              </a:spcBef>
              <a:buFont typeface="Wingdings" pitchFamily="2" charset="2"/>
              <a:buChar char="ü"/>
            </a:pPr>
            <a:endParaRPr lang="en-GB" sz="2800" b="1" noProof="0" dirty="0">
              <a:ea typeface="Baskerville" panose="02020502070401020303" pitchFamily="18" charset="0"/>
            </a:endParaRPr>
          </a:p>
          <a:p>
            <a:pPr marL="457200" indent="-457200" algn="l">
              <a:spcBef>
                <a:spcPts val="600"/>
              </a:spcBef>
              <a:buFont typeface="Wingdings" pitchFamily="2" charset="2"/>
              <a:buChar char="ü"/>
            </a:pPr>
            <a:r>
              <a:rPr lang="en-GB" sz="2800" noProof="0" dirty="0">
                <a:ea typeface="Baskerville" panose="02020502070401020303" pitchFamily="18" charset="0"/>
              </a:rPr>
              <a:t>Easy to realize</a:t>
            </a:r>
          </a:p>
          <a:p>
            <a:pPr marL="457200" indent="-457200" algn="l">
              <a:spcBef>
                <a:spcPts val="600"/>
              </a:spcBef>
              <a:buFont typeface="Wingdings" pitchFamily="2" charset="2"/>
              <a:buChar char="ü"/>
            </a:pPr>
            <a:r>
              <a:rPr lang="en-GB" sz="2800" noProof="0" dirty="0">
                <a:ea typeface="Baskerville" panose="02020502070401020303" pitchFamily="18" charset="0"/>
              </a:rPr>
              <a:t>Fast generation</a:t>
            </a:r>
          </a:p>
          <a:p>
            <a:pPr algn="l">
              <a:spcBef>
                <a:spcPts val="600"/>
              </a:spcBef>
            </a:pPr>
            <a:endParaRPr lang="en-GB" sz="2800" noProof="0" dirty="0">
              <a:ea typeface="Baskerville" panose="02020502070401020303" pitchFamily="18" charset="0"/>
            </a:endParaRPr>
          </a:p>
          <a:p>
            <a:pPr marL="457200" indent="-457200" algn="l">
              <a:spcBef>
                <a:spcPts val="600"/>
              </a:spcBef>
              <a:buFont typeface="System Font Regular"/>
              <a:buChar char="X"/>
            </a:pPr>
            <a:r>
              <a:rPr lang="en-GB" sz="2800" noProof="0" dirty="0">
                <a:ea typeface="Baskerville" panose="02020502070401020303" pitchFamily="18" charset="0"/>
              </a:rPr>
              <a:t>Require calibration</a:t>
            </a:r>
          </a:p>
          <a:p>
            <a:pPr marL="457200" indent="-457200" algn="l">
              <a:spcBef>
                <a:spcPts val="600"/>
              </a:spcBef>
              <a:buFont typeface="System Font Regular"/>
              <a:buChar char="X"/>
            </a:pPr>
            <a:endParaRPr lang="it-IT" sz="2800" dirty="0">
              <a:ea typeface="Baskerville" panose="02020502070401020303" pitchFamily="18" charset="0"/>
            </a:endParaRPr>
          </a:p>
        </p:txBody>
      </p:sp>
      <p:sp>
        <p:nvSpPr>
          <p:cNvPr id="61" name="Segnaposto contenuto 2">
            <a:extLst>
              <a:ext uri="{FF2B5EF4-FFF2-40B4-BE49-F238E27FC236}">
                <a16:creationId xmlns:a16="http://schemas.microsoft.com/office/drawing/2014/main" id="{6B294142-1D93-4F21-F8E9-B6062928182C}"/>
              </a:ext>
            </a:extLst>
          </p:cNvPr>
          <p:cNvSpPr txBox="1">
            <a:spLocks/>
          </p:cNvSpPr>
          <p:nvPr/>
        </p:nvSpPr>
        <p:spPr>
          <a:xfrm>
            <a:off x="1348352" y="1424679"/>
            <a:ext cx="2944679" cy="11936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Imperfections in </a:t>
            </a:r>
          </a:p>
          <a:p>
            <a:pPr>
              <a:spcBef>
                <a:spcPts val="600"/>
              </a:spcBef>
            </a:pPr>
            <a:r>
              <a:rPr lang="en-GB" sz="2800" dirty="0" err="1">
                <a:ea typeface="Baskerville" panose="02020502070401020303" pitchFamily="18" charset="0"/>
              </a:rPr>
              <a:t>phisycal</a:t>
            </a:r>
            <a:r>
              <a:rPr lang="en-GB" sz="2800" dirty="0">
                <a:ea typeface="Baskerville" panose="02020502070401020303" pitchFamily="18" charset="0"/>
              </a:rPr>
              <a:t> devices</a:t>
            </a:r>
          </a:p>
        </p:txBody>
      </p:sp>
      <p:sp>
        <p:nvSpPr>
          <p:cNvPr id="62" name="Right Arrow 61">
            <a:extLst>
              <a:ext uri="{FF2B5EF4-FFF2-40B4-BE49-F238E27FC236}">
                <a16:creationId xmlns:a16="http://schemas.microsoft.com/office/drawing/2014/main" id="{FE8B98DC-03ED-3511-8C68-D1FE1709E8DA}"/>
              </a:ext>
            </a:extLst>
          </p:cNvPr>
          <p:cNvSpPr/>
          <p:nvPr/>
        </p:nvSpPr>
        <p:spPr>
          <a:xfrm>
            <a:off x="4941376" y="1565462"/>
            <a:ext cx="2309247" cy="6199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3" name="Segnaposto contenuto 2">
            <a:extLst>
              <a:ext uri="{FF2B5EF4-FFF2-40B4-BE49-F238E27FC236}">
                <a16:creationId xmlns:a16="http://schemas.microsoft.com/office/drawing/2014/main" id="{EB90285D-F08D-6499-2D4F-0240210A8710}"/>
              </a:ext>
            </a:extLst>
          </p:cNvPr>
          <p:cNvSpPr txBox="1">
            <a:spLocks/>
          </p:cNvSpPr>
          <p:nvPr/>
        </p:nvSpPr>
        <p:spPr>
          <a:xfrm>
            <a:off x="7653580" y="1454511"/>
            <a:ext cx="2743201" cy="11936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Leak of information</a:t>
            </a:r>
          </a:p>
        </p:txBody>
      </p:sp>
      <p:sp>
        <p:nvSpPr>
          <p:cNvPr id="1024" name="Segnaposto contenuto 2">
            <a:extLst>
              <a:ext uri="{FF2B5EF4-FFF2-40B4-BE49-F238E27FC236}">
                <a16:creationId xmlns:a16="http://schemas.microsoft.com/office/drawing/2014/main" id="{6B4A966B-6ED0-95BA-0AF0-091EB905BF59}"/>
              </a:ext>
            </a:extLst>
          </p:cNvPr>
          <p:cNvSpPr txBox="1">
            <a:spLocks/>
          </p:cNvSpPr>
          <p:nvPr/>
        </p:nvSpPr>
        <p:spPr>
          <a:xfrm>
            <a:off x="3626601" y="3249322"/>
            <a:ext cx="4293031" cy="375591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en-GB" sz="2800" b="1" noProof="1">
                <a:ea typeface="Baskerville" panose="02020502070401020303" pitchFamily="18" charset="0"/>
              </a:rPr>
              <a:t>Device independent </a:t>
            </a:r>
          </a:p>
          <a:p>
            <a:pPr marL="457200" indent="-457200" algn="l">
              <a:spcBef>
                <a:spcPts val="600"/>
              </a:spcBef>
              <a:buFont typeface="Wingdings" pitchFamily="2" charset="2"/>
              <a:buChar char="ü"/>
            </a:pPr>
            <a:endParaRPr lang="en-GB" sz="2800" b="1" noProof="1">
              <a:ea typeface="Baskerville" panose="02020502070401020303" pitchFamily="18" charset="0"/>
            </a:endParaRPr>
          </a:p>
          <a:p>
            <a:pPr marL="457200" indent="-457200" algn="l">
              <a:spcBef>
                <a:spcPts val="600"/>
              </a:spcBef>
              <a:buFont typeface="Wingdings" pitchFamily="2" charset="2"/>
              <a:buChar char="ü"/>
            </a:pPr>
            <a:r>
              <a:rPr lang="en-GB" sz="2800" noProof="1">
                <a:ea typeface="Baskerville" panose="02020502070401020303" pitchFamily="18" charset="0"/>
              </a:rPr>
              <a:t>No assumptions</a:t>
            </a:r>
          </a:p>
          <a:p>
            <a:pPr marL="457200" indent="-457200" algn="l">
              <a:spcBef>
                <a:spcPts val="600"/>
              </a:spcBef>
              <a:buFont typeface="Wingdings" pitchFamily="2" charset="2"/>
              <a:buChar char="ü"/>
            </a:pPr>
            <a:r>
              <a:rPr lang="en-GB" sz="2800" noProof="1">
                <a:ea typeface="Baskerville" panose="02020502070401020303" pitchFamily="18" charset="0"/>
              </a:rPr>
              <a:t>Secure even if the device is compromised</a:t>
            </a:r>
          </a:p>
          <a:p>
            <a:pPr marL="457200" indent="-457200" algn="l">
              <a:spcBef>
                <a:spcPts val="600"/>
              </a:spcBef>
              <a:buFont typeface="Wingdings" pitchFamily="2" charset="2"/>
              <a:buChar char="ü"/>
            </a:pPr>
            <a:endParaRPr lang="en-GB" sz="2800" noProof="1">
              <a:ea typeface="Baskerville" panose="02020502070401020303" pitchFamily="18" charset="0"/>
            </a:endParaRPr>
          </a:p>
          <a:p>
            <a:pPr marL="457200" indent="-457200" algn="l">
              <a:spcBef>
                <a:spcPts val="600"/>
              </a:spcBef>
              <a:buFont typeface="System Font Regular"/>
              <a:buChar char="X"/>
            </a:pPr>
            <a:r>
              <a:rPr lang="en-GB" sz="2800" noProof="1">
                <a:ea typeface="Baskerville" panose="02020502070401020303" pitchFamily="18" charset="0"/>
              </a:rPr>
              <a:t>Are these philosophy?</a:t>
            </a:r>
          </a:p>
        </p:txBody>
      </p:sp>
      <p:sp>
        <p:nvSpPr>
          <p:cNvPr id="1025" name="Segnaposto contenuto 2">
            <a:extLst>
              <a:ext uri="{FF2B5EF4-FFF2-40B4-BE49-F238E27FC236}">
                <a16:creationId xmlns:a16="http://schemas.microsoft.com/office/drawing/2014/main" id="{30E58777-362D-0686-46BA-7B11C90A2CD0}"/>
              </a:ext>
            </a:extLst>
          </p:cNvPr>
          <p:cNvSpPr txBox="1">
            <a:spLocks/>
          </p:cNvSpPr>
          <p:nvPr/>
        </p:nvSpPr>
        <p:spPr>
          <a:xfrm>
            <a:off x="7764651" y="3273584"/>
            <a:ext cx="4429937" cy="30187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en-GB" sz="2800" b="1" dirty="0">
                <a:ea typeface="Baskerville" panose="02020502070401020303" pitchFamily="18" charset="0"/>
              </a:rPr>
              <a:t>Semi device independent </a:t>
            </a:r>
          </a:p>
          <a:p>
            <a:pPr marL="457200" indent="-457200" algn="l">
              <a:spcBef>
                <a:spcPts val="600"/>
              </a:spcBef>
              <a:buFont typeface="Wingdings" pitchFamily="2" charset="2"/>
              <a:buChar char="ü"/>
            </a:pPr>
            <a:endParaRPr lang="en-GB" sz="2800" b="1" dirty="0">
              <a:ea typeface="Baskerville" panose="02020502070401020303" pitchFamily="18" charset="0"/>
            </a:endParaRPr>
          </a:p>
          <a:p>
            <a:pPr marL="457200" indent="-457200" algn="l">
              <a:spcBef>
                <a:spcPts val="600"/>
              </a:spcBef>
              <a:buFont typeface="Wingdings" pitchFamily="2" charset="2"/>
              <a:buChar char="ü"/>
            </a:pPr>
            <a:r>
              <a:rPr lang="en-GB" sz="2800" dirty="0">
                <a:ea typeface="Baskerville" panose="02020502070401020303" pitchFamily="18" charset="0"/>
              </a:rPr>
              <a:t>Weak assumptions</a:t>
            </a:r>
          </a:p>
          <a:p>
            <a:pPr marL="457200" indent="-457200" algn="l">
              <a:spcBef>
                <a:spcPts val="600"/>
              </a:spcBef>
              <a:buFont typeface="Wingdings" pitchFamily="2" charset="2"/>
              <a:buChar char="ü"/>
            </a:pPr>
            <a:r>
              <a:rPr lang="en-GB" sz="2800" dirty="0">
                <a:ea typeface="Baskerville" panose="02020502070401020303" pitchFamily="18" charset="0"/>
              </a:rPr>
              <a:t>Feasible realization</a:t>
            </a:r>
          </a:p>
          <a:p>
            <a:pPr marL="457200" indent="-457200" algn="l">
              <a:spcBef>
                <a:spcPts val="600"/>
              </a:spcBef>
              <a:buFont typeface="Wingdings" pitchFamily="2" charset="2"/>
              <a:buChar char="ü"/>
            </a:pPr>
            <a:r>
              <a:rPr lang="en-GB" sz="2800" dirty="0">
                <a:ea typeface="Baskerville" panose="02020502070401020303" pitchFamily="18" charset="0"/>
              </a:rPr>
              <a:t>Fast generation</a:t>
            </a:r>
          </a:p>
          <a:p>
            <a:pPr marL="457200" indent="-457200" algn="l">
              <a:spcBef>
                <a:spcPts val="600"/>
              </a:spcBef>
              <a:buFont typeface="Wingdings" pitchFamily="2" charset="2"/>
              <a:buChar char="ü"/>
            </a:pPr>
            <a:endParaRPr lang="en-GB" sz="2800" dirty="0">
              <a:ea typeface="Baskerville" panose="02020502070401020303" pitchFamily="18" charset="0"/>
            </a:endParaRPr>
          </a:p>
        </p:txBody>
      </p:sp>
    </p:spTree>
    <p:extLst>
      <p:ext uri="{BB962C8B-B14F-4D97-AF65-F5344CB8AC3E}">
        <p14:creationId xmlns:p14="http://schemas.microsoft.com/office/powerpoint/2010/main" val="28495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024" grpId="0"/>
      <p:bldP spid="10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CBFBF-B1E8-A153-2567-8F5E870D6587}"/>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C984095-1273-0B36-32CF-D27F18CDF59E}"/>
              </a:ext>
            </a:extLst>
          </p:cNvPr>
          <p:cNvSpPr>
            <a:spLocks noGrp="1"/>
          </p:cNvSpPr>
          <p:nvPr>
            <p:ph type="sldNum" sz="quarter" idx="12"/>
          </p:nvPr>
        </p:nvSpPr>
        <p:spPr>
          <a:xfrm>
            <a:off x="9448800" y="6492875"/>
            <a:ext cx="2743200" cy="365125"/>
          </a:xfrm>
        </p:spPr>
        <p:txBody>
          <a:bodyPr/>
          <a:lstStyle/>
          <a:p>
            <a:fld id="{1A3D8817-E4BB-41A8-907D-E0B4804FFDA0}" type="slidenum">
              <a:rPr lang="it-IT" smtClean="0">
                <a:solidFill>
                  <a:schemeClr val="tx1"/>
                </a:solidFill>
              </a:rPr>
              <a:t>7</a:t>
            </a:fld>
            <a:endParaRPr lang="it-IT" dirty="0">
              <a:solidFill>
                <a:schemeClr val="tx1"/>
              </a:solidFill>
            </a:endParaRPr>
          </a:p>
        </p:txBody>
      </p:sp>
      <p:sp>
        <p:nvSpPr>
          <p:cNvPr id="3" name="CasellaDiTesto 13">
            <a:extLst>
              <a:ext uri="{FF2B5EF4-FFF2-40B4-BE49-F238E27FC236}">
                <a16:creationId xmlns:a16="http://schemas.microsoft.com/office/drawing/2014/main" id="{55F204C6-357E-3961-0DFF-A924D7F4812F}"/>
              </a:ext>
            </a:extLst>
          </p:cNvPr>
          <p:cNvSpPr txBox="1"/>
          <p:nvPr/>
        </p:nvSpPr>
        <p:spPr>
          <a:xfrm>
            <a:off x="0" y="0"/>
            <a:ext cx="12192000" cy="769441"/>
          </a:xfrm>
          <a:prstGeom prst="rect">
            <a:avLst/>
          </a:prstGeom>
          <a:noFill/>
        </p:spPr>
        <p:txBody>
          <a:bodyPr wrap="square" lIns="91440" tIns="45720" rIns="91440" bIns="45720" rtlCol="0" anchor="t">
            <a:spAutoFit/>
          </a:bodyPr>
          <a:lstStyle/>
          <a:p>
            <a:pPr algn="ctr"/>
            <a:r>
              <a:rPr lang="en-GB" sz="4400" b="1" dirty="0">
                <a:ea typeface="+mn-lt"/>
                <a:cs typeface="+mn-lt"/>
              </a:rPr>
              <a:t>Source-Device-Independent Heterodyne QRNG</a:t>
            </a:r>
            <a:endParaRPr lang="en-GB" sz="1600" dirty="0"/>
          </a:p>
        </p:txBody>
      </p:sp>
      <p:grpSp>
        <p:nvGrpSpPr>
          <p:cNvPr id="13" name="Group 12">
            <a:extLst>
              <a:ext uri="{FF2B5EF4-FFF2-40B4-BE49-F238E27FC236}">
                <a16:creationId xmlns:a16="http://schemas.microsoft.com/office/drawing/2014/main" id="{9456BB22-6ADB-8C95-3E36-76A918A7DC6B}"/>
              </a:ext>
            </a:extLst>
          </p:cNvPr>
          <p:cNvGrpSpPr/>
          <p:nvPr/>
        </p:nvGrpSpPr>
        <p:grpSpPr>
          <a:xfrm>
            <a:off x="800974" y="760223"/>
            <a:ext cx="11173742" cy="3136535"/>
            <a:chOff x="800974" y="760223"/>
            <a:chExt cx="11173742" cy="3136535"/>
          </a:xfrm>
        </p:grpSpPr>
        <p:pic>
          <p:nvPicPr>
            <p:cNvPr id="1028" name="Picture 4" descr="Diode Symbols: A Comprehensive Guide to Understanding Circuit Diagrams">
              <a:extLst>
                <a:ext uri="{FF2B5EF4-FFF2-40B4-BE49-F238E27FC236}">
                  <a16:creationId xmlns:a16="http://schemas.microsoft.com/office/drawing/2014/main" id="{ED05B7AC-FC10-11E6-638E-EE5EC1A9BB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3" t="20239" r="80344" b="64807"/>
            <a:stretch/>
          </p:blipFill>
          <p:spPr bwMode="auto">
            <a:xfrm rot="16200000">
              <a:off x="705562" y="1319338"/>
              <a:ext cx="1318633" cy="74212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FD348D52-4D96-3C4D-C4B0-807DD38CE7E7}"/>
                </a:ext>
              </a:extLst>
            </p:cNvPr>
            <p:cNvSpPr/>
            <p:nvPr/>
          </p:nvSpPr>
          <p:spPr>
            <a:xfrm>
              <a:off x="978052" y="1015316"/>
              <a:ext cx="742122" cy="131863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5" name="Segnaposto contenuto 2">
              <a:extLst>
                <a:ext uri="{FF2B5EF4-FFF2-40B4-BE49-F238E27FC236}">
                  <a16:creationId xmlns:a16="http://schemas.microsoft.com/office/drawing/2014/main" id="{152BD061-1F19-3AED-9747-CC8F75797D3C}"/>
                </a:ext>
              </a:extLst>
            </p:cNvPr>
            <p:cNvSpPr txBox="1">
              <a:spLocks/>
            </p:cNvSpPr>
            <p:nvPr/>
          </p:nvSpPr>
          <p:spPr>
            <a:xfrm>
              <a:off x="800974" y="2441009"/>
              <a:ext cx="1127807" cy="101237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dirty="0">
                  <a:ea typeface="Baskerville" panose="02020502070401020303" pitchFamily="18" charset="0"/>
                </a:rPr>
                <a:t>Diode Laser</a:t>
              </a:r>
              <a:endParaRPr lang="it-IT" dirty="0">
                <a:ea typeface="Baskerville" panose="02020502070401020303" pitchFamily="18" charset="0"/>
              </a:endParaRPr>
            </a:p>
          </p:txBody>
        </p:sp>
        <p:cxnSp>
          <p:nvCxnSpPr>
            <p:cNvPr id="7" name="Straight Arrow Connector 6">
              <a:extLst>
                <a:ext uri="{FF2B5EF4-FFF2-40B4-BE49-F238E27FC236}">
                  <a16:creationId xmlns:a16="http://schemas.microsoft.com/office/drawing/2014/main" id="{20B4F24A-1573-0D97-DFAC-4DBDF950CB81}"/>
                </a:ext>
              </a:extLst>
            </p:cNvPr>
            <p:cNvCxnSpPr/>
            <p:nvPr/>
          </p:nvCxnSpPr>
          <p:spPr>
            <a:xfrm>
              <a:off x="1802646" y="1721562"/>
              <a:ext cx="1277006"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7F904DFB-AE40-8012-EC7D-2E6ACD00DA68}"/>
                </a:ext>
              </a:extLst>
            </p:cNvPr>
            <p:cNvSpPr/>
            <p:nvPr/>
          </p:nvSpPr>
          <p:spPr>
            <a:xfrm>
              <a:off x="3146358" y="1492726"/>
              <a:ext cx="1120496" cy="585076"/>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3200" dirty="0">
                  <a:solidFill>
                    <a:schemeClr val="tx1"/>
                  </a:solidFill>
                </a:rPr>
                <a:t>VOA</a:t>
              </a:r>
            </a:p>
          </p:txBody>
        </p:sp>
        <p:cxnSp>
          <p:nvCxnSpPr>
            <p:cNvPr id="9" name="Straight Arrow Connector 8">
              <a:extLst>
                <a:ext uri="{FF2B5EF4-FFF2-40B4-BE49-F238E27FC236}">
                  <a16:creationId xmlns:a16="http://schemas.microsoft.com/office/drawing/2014/main" id="{EC34FFD7-FFBF-F11E-5873-93E968290454}"/>
                </a:ext>
              </a:extLst>
            </p:cNvPr>
            <p:cNvCxnSpPr>
              <a:cxnSpLocks/>
            </p:cNvCxnSpPr>
            <p:nvPr/>
          </p:nvCxnSpPr>
          <p:spPr>
            <a:xfrm flipV="1">
              <a:off x="3341417" y="1189988"/>
              <a:ext cx="925437" cy="114396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Segnaposto contenuto 2">
              <a:extLst>
                <a:ext uri="{FF2B5EF4-FFF2-40B4-BE49-F238E27FC236}">
                  <a16:creationId xmlns:a16="http://schemas.microsoft.com/office/drawing/2014/main" id="{19DC8973-CFF7-E62B-615E-D9115EBED84D}"/>
                </a:ext>
              </a:extLst>
            </p:cNvPr>
            <p:cNvSpPr txBox="1">
              <a:spLocks/>
            </p:cNvSpPr>
            <p:nvPr/>
          </p:nvSpPr>
          <p:spPr>
            <a:xfrm>
              <a:off x="1523074" y="760223"/>
              <a:ext cx="4927871" cy="67885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dirty="0">
                  <a:ea typeface="Baskerville" panose="02020502070401020303" pitchFamily="18" charset="0"/>
                </a:rPr>
                <a:t>Variable optical attenuator</a:t>
              </a:r>
              <a:endParaRPr lang="it-IT" dirty="0">
                <a:ea typeface="Baskerville" panose="02020502070401020303" pitchFamily="18" charset="0"/>
              </a:endParaRPr>
            </a:p>
          </p:txBody>
        </p:sp>
        <p:sp>
          <p:nvSpPr>
            <p:cNvPr id="15" name="Rounded Rectangle 14">
              <a:extLst>
                <a:ext uri="{FF2B5EF4-FFF2-40B4-BE49-F238E27FC236}">
                  <a16:creationId xmlns:a16="http://schemas.microsoft.com/office/drawing/2014/main" id="{4F36FE57-7880-CFCA-291E-06D757F55B88}"/>
                </a:ext>
              </a:extLst>
            </p:cNvPr>
            <p:cNvSpPr/>
            <p:nvPr/>
          </p:nvSpPr>
          <p:spPr>
            <a:xfrm>
              <a:off x="5724539" y="1374631"/>
              <a:ext cx="1502599" cy="1950169"/>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3200" dirty="0">
                  <a:solidFill>
                    <a:schemeClr val="tx1"/>
                  </a:solidFill>
                </a:rPr>
                <a:t>90° Hybrid</a:t>
              </a:r>
            </a:p>
          </p:txBody>
        </p:sp>
        <p:cxnSp>
          <p:nvCxnSpPr>
            <p:cNvPr id="16" name="Straight Arrow Connector 15">
              <a:extLst>
                <a:ext uri="{FF2B5EF4-FFF2-40B4-BE49-F238E27FC236}">
                  <a16:creationId xmlns:a16="http://schemas.microsoft.com/office/drawing/2014/main" id="{D43B9E5B-22FC-6B87-3C62-D9E55EA13CE7}"/>
                </a:ext>
              </a:extLst>
            </p:cNvPr>
            <p:cNvCxnSpPr/>
            <p:nvPr/>
          </p:nvCxnSpPr>
          <p:spPr>
            <a:xfrm>
              <a:off x="4356486" y="1785264"/>
              <a:ext cx="1277006"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4BEE2DE-0057-931C-86E7-F4C6C431FB8B}"/>
                </a:ext>
              </a:extLst>
            </p:cNvPr>
            <p:cNvCxnSpPr/>
            <p:nvPr/>
          </p:nvCxnSpPr>
          <p:spPr>
            <a:xfrm>
              <a:off x="4356486" y="2719542"/>
              <a:ext cx="1277006"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8" name="Segnaposto contenuto 2">
              <a:extLst>
                <a:ext uri="{FF2B5EF4-FFF2-40B4-BE49-F238E27FC236}">
                  <a16:creationId xmlns:a16="http://schemas.microsoft.com/office/drawing/2014/main" id="{DD40CFE6-08E7-B3BE-A5A9-2F0861BDB555}"/>
                </a:ext>
              </a:extLst>
            </p:cNvPr>
            <p:cNvSpPr txBox="1">
              <a:spLocks/>
            </p:cNvSpPr>
            <p:nvPr/>
          </p:nvSpPr>
          <p:spPr>
            <a:xfrm>
              <a:off x="2691547" y="2441009"/>
              <a:ext cx="1872194" cy="83045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dirty="0">
                  <a:solidFill>
                    <a:srgbClr val="C00000"/>
                  </a:solidFill>
                  <a:ea typeface="Baskerville" panose="02020502070401020303" pitchFamily="18" charset="0"/>
                </a:rPr>
                <a:t>Untrusted source</a:t>
              </a:r>
              <a:endParaRPr lang="it-IT" dirty="0">
                <a:solidFill>
                  <a:srgbClr val="C00000"/>
                </a:solidFill>
                <a:ea typeface="Baskerville" panose="02020502070401020303" pitchFamily="18" charset="0"/>
              </a:endParaRPr>
            </a:p>
          </p:txBody>
        </p:sp>
        <p:grpSp>
          <p:nvGrpSpPr>
            <p:cNvPr id="27" name="Group 26">
              <a:extLst>
                <a:ext uri="{FF2B5EF4-FFF2-40B4-BE49-F238E27FC236}">
                  <a16:creationId xmlns:a16="http://schemas.microsoft.com/office/drawing/2014/main" id="{A0AD8F27-C38A-482F-3F7D-51C7FC7B41A2}"/>
                </a:ext>
              </a:extLst>
            </p:cNvPr>
            <p:cNvGrpSpPr/>
            <p:nvPr/>
          </p:nvGrpSpPr>
          <p:grpSpPr>
            <a:xfrm rot="10800000">
              <a:off x="8128852" y="1388897"/>
              <a:ext cx="350588" cy="951847"/>
              <a:chOff x="2175874" y="1958963"/>
              <a:chExt cx="454634" cy="1312431"/>
            </a:xfrm>
          </p:grpSpPr>
          <p:sp>
            <p:nvSpPr>
              <p:cNvPr id="28" name="Triangle 27">
                <a:extLst>
                  <a:ext uri="{FF2B5EF4-FFF2-40B4-BE49-F238E27FC236}">
                    <a16:creationId xmlns:a16="http://schemas.microsoft.com/office/drawing/2014/main" id="{1480664D-1708-8A51-761A-7B171E0C984C}"/>
                  </a:ext>
                </a:extLst>
              </p:cNvPr>
              <p:cNvSpPr/>
              <p:nvPr/>
            </p:nvSpPr>
            <p:spPr>
              <a:xfrm>
                <a:off x="2182548" y="2146853"/>
                <a:ext cx="427937" cy="36272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29" name="Straight Connector 28">
                <a:extLst>
                  <a:ext uri="{FF2B5EF4-FFF2-40B4-BE49-F238E27FC236}">
                    <a16:creationId xmlns:a16="http://schemas.microsoft.com/office/drawing/2014/main" id="{D612D09E-1066-7B42-5FD0-17EC169E0A3B}"/>
                  </a:ext>
                </a:extLst>
              </p:cNvPr>
              <p:cNvCxnSpPr>
                <a:cxnSpLocks/>
              </p:cNvCxnSpPr>
              <p:nvPr/>
            </p:nvCxnSpPr>
            <p:spPr>
              <a:xfrm>
                <a:off x="2175874" y="2146853"/>
                <a:ext cx="454634" cy="609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78B61A4-A47F-CAE8-96A6-7AF6E2BB6318}"/>
                  </a:ext>
                </a:extLst>
              </p:cNvPr>
              <p:cNvCxnSpPr>
                <a:cxnSpLocks/>
              </p:cNvCxnSpPr>
              <p:nvPr/>
            </p:nvCxnSpPr>
            <p:spPr>
              <a:xfrm flipV="1">
                <a:off x="2396014" y="1958963"/>
                <a:ext cx="0" cy="131243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riangle 30">
                <a:extLst>
                  <a:ext uri="{FF2B5EF4-FFF2-40B4-BE49-F238E27FC236}">
                    <a16:creationId xmlns:a16="http://schemas.microsoft.com/office/drawing/2014/main" id="{F634680F-E6C2-A708-1BF2-7D88DA5FE2EB}"/>
                  </a:ext>
                </a:extLst>
              </p:cNvPr>
              <p:cNvSpPr/>
              <p:nvPr/>
            </p:nvSpPr>
            <p:spPr>
              <a:xfrm>
                <a:off x="2182548" y="2717357"/>
                <a:ext cx="427937" cy="36272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32" name="Straight Connector 31">
                <a:extLst>
                  <a:ext uri="{FF2B5EF4-FFF2-40B4-BE49-F238E27FC236}">
                    <a16:creationId xmlns:a16="http://schemas.microsoft.com/office/drawing/2014/main" id="{CE750F0D-12CF-0AB3-4AD2-D38F2F5FF925}"/>
                  </a:ext>
                </a:extLst>
              </p:cNvPr>
              <p:cNvCxnSpPr>
                <a:cxnSpLocks/>
              </p:cNvCxnSpPr>
              <p:nvPr/>
            </p:nvCxnSpPr>
            <p:spPr>
              <a:xfrm>
                <a:off x="2175874" y="2717357"/>
                <a:ext cx="454634" cy="609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DACA9565-EA6D-DF94-0716-6AF514E16100}"/>
                </a:ext>
              </a:extLst>
            </p:cNvPr>
            <p:cNvCxnSpPr>
              <a:cxnSpLocks/>
            </p:cNvCxnSpPr>
            <p:nvPr/>
          </p:nvCxnSpPr>
          <p:spPr>
            <a:xfrm>
              <a:off x="7252538" y="1663257"/>
              <a:ext cx="850914"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387DFEF5-DA67-354A-189C-881722095413}"/>
                </a:ext>
              </a:extLst>
            </p:cNvPr>
            <p:cNvCxnSpPr>
              <a:cxnSpLocks/>
            </p:cNvCxnSpPr>
            <p:nvPr/>
          </p:nvCxnSpPr>
          <p:spPr>
            <a:xfrm>
              <a:off x="7252538" y="2005894"/>
              <a:ext cx="850914"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3D7798E9-C839-3AAB-F75F-FCF79DA40166}"/>
                </a:ext>
              </a:extLst>
            </p:cNvPr>
            <p:cNvGrpSpPr/>
            <p:nvPr/>
          </p:nvGrpSpPr>
          <p:grpSpPr>
            <a:xfrm rot="10800000">
              <a:off x="8131593" y="2398353"/>
              <a:ext cx="350588" cy="951847"/>
              <a:chOff x="2175874" y="1958963"/>
              <a:chExt cx="454634" cy="1312431"/>
            </a:xfrm>
          </p:grpSpPr>
          <p:sp>
            <p:nvSpPr>
              <p:cNvPr id="43" name="Triangle 42">
                <a:extLst>
                  <a:ext uri="{FF2B5EF4-FFF2-40B4-BE49-F238E27FC236}">
                    <a16:creationId xmlns:a16="http://schemas.microsoft.com/office/drawing/2014/main" id="{BDD52C9B-93DF-9A2C-5277-9C830B796A14}"/>
                  </a:ext>
                </a:extLst>
              </p:cNvPr>
              <p:cNvSpPr/>
              <p:nvPr/>
            </p:nvSpPr>
            <p:spPr>
              <a:xfrm>
                <a:off x="2182548" y="2146853"/>
                <a:ext cx="427937" cy="36272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44" name="Straight Connector 43">
                <a:extLst>
                  <a:ext uri="{FF2B5EF4-FFF2-40B4-BE49-F238E27FC236}">
                    <a16:creationId xmlns:a16="http://schemas.microsoft.com/office/drawing/2014/main" id="{F45AD8B4-E6B4-79BA-6E06-A48F782B8F13}"/>
                  </a:ext>
                </a:extLst>
              </p:cNvPr>
              <p:cNvCxnSpPr>
                <a:cxnSpLocks/>
              </p:cNvCxnSpPr>
              <p:nvPr/>
            </p:nvCxnSpPr>
            <p:spPr>
              <a:xfrm>
                <a:off x="2175874" y="2146853"/>
                <a:ext cx="454634" cy="609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A90507A-5262-1916-F0CC-8C8F94C7AAA9}"/>
                  </a:ext>
                </a:extLst>
              </p:cNvPr>
              <p:cNvCxnSpPr>
                <a:cxnSpLocks/>
              </p:cNvCxnSpPr>
              <p:nvPr/>
            </p:nvCxnSpPr>
            <p:spPr>
              <a:xfrm flipV="1">
                <a:off x="2396014" y="1958963"/>
                <a:ext cx="0" cy="131243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Triangle 45">
                <a:extLst>
                  <a:ext uri="{FF2B5EF4-FFF2-40B4-BE49-F238E27FC236}">
                    <a16:creationId xmlns:a16="http://schemas.microsoft.com/office/drawing/2014/main" id="{C3DCCAC6-1BF2-F07B-6DC0-B35C9414019D}"/>
                  </a:ext>
                </a:extLst>
              </p:cNvPr>
              <p:cNvSpPr/>
              <p:nvPr/>
            </p:nvSpPr>
            <p:spPr>
              <a:xfrm>
                <a:off x="2182548" y="2717357"/>
                <a:ext cx="427937" cy="36272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47" name="Straight Connector 46">
                <a:extLst>
                  <a:ext uri="{FF2B5EF4-FFF2-40B4-BE49-F238E27FC236}">
                    <a16:creationId xmlns:a16="http://schemas.microsoft.com/office/drawing/2014/main" id="{20246E2D-7DAB-818E-7AB5-E8EB46CA56FD}"/>
                  </a:ext>
                </a:extLst>
              </p:cNvPr>
              <p:cNvCxnSpPr>
                <a:cxnSpLocks/>
              </p:cNvCxnSpPr>
              <p:nvPr/>
            </p:nvCxnSpPr>
            <p:spPr>
              <a:xfrm>
                <a:off x="2175874" y="2717357"/>
                <a:ext cx="454634" cy="609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7FFE26F5-B29C-41FB-E6E2-81DD209BD51A}"/>
                </a:ext>
              </a:extLst>
            </p:cNvPr>
            <p:cNvCxnSpPr>
              <a:cxnSpLocks/>
            </p:cNvCxnSpPr>
            <p:nvPr/>
          </p:nvCxnSpPr>
          <p:spPr>
            <a:xfrm>
              <a:off x="7255279" y="2672713"/>
              <a:ext cx="850914"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52AF2546-2A1C-6D3B-09CF-A97E410E53C2}"/>
                </a:ext>
              </a:extLst>
            </p:cNvPr>
            <p:cNvCxnSpPr>
              <a:cxnSpLocks/>
            </p:cNvCxnSpPr>
            <p:nvPr/>
          </p:nvCxnSpPr>
          <p:spPr>
            <a:xfrm>
              <a:off x="7255279" y="3015350"/>
              <a:ext cx="850914"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Segnaposto contenuto 2">
              <a:extLst>
                <a:ext uri="{FF2B5EF4-FFF2-40B4-BE49-F238E27FC236}">
                  <a16:creationId xmlns:a16="http://schemas.microsoft.com/office/drawing/2014/main" id="{485001EA-9EB4-43C3-F4AB-1650C68BA9B6}"/>
                </a:ext>
              </a:extLst>
            </p:cNvPr>
            <p:cNvSpPr txBox="1">
              <a:spLocks/>
            </p:cNvSpPr>
            <p:nvPr/>
          </p:nvSpPr>
          <p:spPr>
            <a:xfrm>
              <a:off x="6131125" y="3453237"/>
              <a:ext cx="4802977" cy="44352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dirty="0">
                  <a:ea typeface="Baskerville" panose="02020502070401020303" pitchFamily="18" charset="0"/>
                </a:rPr>
                <a:t>Balanced Photodetector</a:t>
              </a:r>
              <a:endParaRPr lang="it-IT" dirty="0">
                <a:ea typeface="Baskerville" panose="02020502070401020303" pitchFamily="18" charset="0"/>
              </a:endParaRPr>
            </a:p>
          </p:txBody>
        </p:sp>
        <p:sp>
          <p:nvSpPr>
            <p:cNvPr id="51" name="Rounded Rectangle 50">
              <a:extLst>
                <a:ext uri="{FF2B5EF4-FFF2-40B4-BE49-F238E27FC236}">
                  <a16:creationId xmlns:a16="http://schemas.microsoft.com/office/drawing/2014/main" id="{3AE4E9E0-4964-5A9D-1E75-3FCC200DC06C}"/>
                </a:ext>
              </a:extLst>
            </p:cNvPr>
            <p:cNvSpPr/>
            <p:nvPr/>
          </p:nvSpPr>
          <p:spPr>
            <a:xfrm>
              <a:off x="8087537" y="2404166"/>
              <a:ext cx="449089" cy="94603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52" name="Rounded Rectangle 51">
              <a:extLst>
                <a:ext uri="{FF2B5EF4-FFF2-40B4-BE49-F238E27FC236}">
                  <a16:creationId xmlns:a16="http://schemas.microsoft.com/office/drawing/2014/main" id="{ED5E5EE9-2151-D9B7-9270-F55DE70AFACE}"/>
                </a:ext>
              </a:extLst>
            </p:cNvPr>
            <p:cNvSpPr/>
            <p:nvPr/>
          </p:nvSpPr>
          <p:spPr>
            <a:xfrm>
              <a:off x="8083525" y="1399207"/>
              <a:ext cx="449089" cy="94603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53" name="Straight Arrow Connector 52">
              <a:extLst>
                <a:ext uri="{FF2B5EF4-FFF2-40B4-BE49-F238E27FC236}">
                  <a16:creationId xmlns:a16="http://schemas.microsoft.com/office/drawing/2014/main" id="{5A5E3F35-04EE-03B2-FD4D-39ADBDB76FFD}"/>
                </a:ext>
              </a:extLst>
            </p:cNvPr>
            <p:cNvCxnSpPr>
              <a:cxnSpLocks/>
            </p:cNvCxnSpPr>
            <p:nvPr/>
          </p:nvCxnSpPr>
          <p:spPr>
            <a:xfrm>
              <a:off x="8532614" y="1895404"/>
              <a:ext cx="1002611"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361D2B40-167E-CD4E-B6AD-5FB8DEC7201E}"/>
                </a:ext>
              </a:extLst>
            </p:cNvPr>
            <p:cNvCxnSpPr>
              <a:cxnSpLocks/>
            </p:cNvCxnSpPr>
            <p:nvPr/>
          </p:nvCxnSpPr>
          <p:spPr>
            <a:xfrm>
              <a:off x="8532614" y="2880891"/>
              <a:ext cx="1002611"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7" name="Segnaposto contenuto 2">
              <a:extLst>
                <a:ext uri="{FF2B5EF4-FFF2-40B4-BE49-F238E27FC236}">
                  <a16:creationId xmlns:a16="http://schemas.microsoft.com/office/drawing/2014/main" id="{1420A34E-7E12-E611-C4A8-1E5ED098C195}"/>
                </a:ext>
              </a:extLst>
            </p:cNvPr>
            <p:cNvSpPr txBox="1">
              <a:spLocks/>
            </p:cNvSpPr>
            <p:nvPr/>
          </p:nvSpPr>
          <p:spPr>
            <a:xfrm>
              <a:off x="9419090" y="1592747"/>
              <a:ext cx="765985" cy="53469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3200" dirty="0">
                  <a:ea typeface="Baskerville" panose="02020502070401020303" pitchFamily="18" charset="0"/>
                </a:rPr>
                <a:t>p</a:t>
              </a:r>
              <a:endParaRPr lang="it-IT" sz="3200" dirty="0">
                <a:ea typeface="Baskerville" panose="02020502070401020303" pitchFamily="18" charset="0"/>
              </a:endParaRPr>
            </a:p>
          </p:txBody>
        </p:sp>
        <p:sp>
          <p:nvSpPr>
            <p:cNvPr id="58" name="Segnaposto contenuto 2">
              <a:extLst>
                <a:ext uri="{FF2B5EF4-FFF2-40B4-BE49-F238E27FC236}">
                  <a16:creationId xmlns:a16="http://schemas.microsoft.com/office/drawing/2014/main" id="{41E4736C-1E10-5498-8A00-632F44962937}"/>
                </a:ext>
              </a:extLst>
            </p:cNvPr>
            <p:cNvSpPr txBox="1">
              <a:spLocks/>
            </p:cNvSpPr>
            <p:nvPr/>
          </p:nvSpPr>
          <p:spPr>
            <a:xfrm>
              <a:off x="9466829" y="2617473"/>
              <a:ext cx="765985" cy="53469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3200" dirty="0">
                  <a:ea typeface="Baskerville" panose="02020502070401020303" pitchFamily="18" charset="0"/>
                </a:rPr>
                <a:t>q</a:t>
              </a:r>
              <a:endParaRPr lang="it-IT" sz="3200" dirty="0">
                <a:ea typeface="Baskerville" panose="02020502070401020303" pitchFamily="18" charset="0"/>
              </a:endParaRPr>
            </a:p>
          </p:txBody>
        </p:sp>
        <p:sp>
          <p:nvSpPr>
            <p:cNvPr id="59" name="Segnaposto contenuto 2">
              <a:extLst>
                <a:ext uri="{FF2B5EF4-FFF2-40B4-BE49-F238E27FC236}">
                  <a16:creationId xmlns:a16="http://schemas.microsoft.com/office/drawing/2014/main" id="{E1CB65B7-0D81-13D6-9749-CB7F8CEBE3A7}"/>
                </a:ext>
              </a:extLst>
            </p:cNvPr>
            <p:cNvSpPr txBox="1">
              <a:spLocks/>
            </p:cNvSpPr>
            <p:nvPr/>
          </p:nvSpPr>
          <p:spPr>
            <a:xfrm>
              <a:off x="10071076" y="2200055"/>
              <a:ext cx="1903640" cy="76943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dirty="0" err="1">
                  <a:ea typeface="Baskerville" panose="02020502070401020303" pitchFamily="18" charset="0"/>
                </a:rPr>
                <a:t>Quadratures</a:t>
              </a:r>
              <a:endParaRPr lang="it-IT" dirty="0">
                <a:ea typeface="Baskerville" panose="02020502070401020303" pitchFamily="18" charset="0"/>
              </a:endParaRPr>
            </a:p>
          </p:txBody>
        </p:sp>
      </p:grpSp>
      <p:pic>
        <p:nvPicPr>
          <p:cNvPr id="12" name="Picture 11" descr="A diagram of a machine&#10;&#10;Description automatically generated with medium confidence">
            <a:extLst>
              <a:ext uri="{FF2B5EF4-FFF2-40B4-BE49-F238E27FC236}">
                <a16:creationId xmlns:a16="http://schemas.microsoft.com/office/drawing/2014/main" id="{34AF98B0-985B-7DDE-528C-2149EBE00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113" y="3917195"/>
            <a:ext cx="9672583" cy="2569472"/>
          </a:xfrm>
          <a:prstGeom prst="rect">
            <a:avLst/>
          </a:prstGeom>
        </p:spPr>
      </p:pic>
      <p:sp>
        <p:nvSpPr>
          <p:cNvPr id="19" name="TextBox 18">
            <a:extLst>
              <a:ext uri="{FF2B5EF4-FFF2-40B4-BE49-F238E27FC236}">
                <a16:creationId xmlns:a16="http://schemas.microsoft.com/office/drawing/2014/main" id="{698425AF-6CA5-8521-CEDE-29D65A3D71B4}"/>
              </a:ext>
            </a:extLst>
          </p:cNvPr>
          <p:cNvSpPr txBox="1"/>
          <p:nvPr/>
        </p:nvSpPr>
        <p:spPr>
          <a:xfrm>
            <a:off x="11802" y="6521198"/>
            <a:ext cx="11766910" cy="307777"/>
          </a:xfrm>
          <a:prstGeom prst="rect">
            <a:avLst/>
          </a:prstGeom>
          <a:noFill/>
        </p:spPr>
        <p:txBody>
          <a:bodyPr wrap="square">
            <a:spAutoFit/>
          </a:bodyPr>
          <a:lstStyle/>
          <a:p>
            <a:r>
              <a:rPr lang="en-GB" sz="1400" i="1" dirty="0">
                <a:solidFill>
                  <a:srgbClr val="222222"/>
                </a:solidFill>
                <a:latin typeface="Arial" panose="020B0604020202020204" pitchFamily="34" charset="0"/>
              </a:rPr>
              <a:t>Marco </a:t>
            </a:r>
            <a:r>
              <a:rPr lang="en-GB" sz="1400" i="1" dirty="0" err="1">
                <a:solidFill>
                  <a:srgbClr val="222222"/>
                </a:solidFill>
                <a:latin typeface="Arial" panose="020B0604020202020204" pitchFamily="34" charset="0"/>
              </a:rPr>
              <a:t>Avesani</a:t>
            </a:r>
            <a:r>
              <a:rPr lang="en-GB" sz="1400" i="1" dirty="0">
                <a:solidFill>
                  <a:srgbClr val="222222"/>
                </a:solidFill>
                <a:latin typeface="Arial" panose="020B0604020202020204" pitchFamily="34" charset="0"/>
              </a:rPr>
              <a:t>,</a:t>
            </a:r>
            <a:r>
              <a:rPr lang="en-GB" sz="1400" b="0" i="1" dirty="0">
                <a:solidFill>
                  <a:srgbClr val="222222"/>
                </a:solidFill>
                <a:effectLst/>
                <a:latin typeface="Arial" panose="020B0604020202020204" pitchFamily="34" charset="0"/>
              </a:rPr>
              <a:t> et al. "Source-device-independent heterodyne-based quantum random number generator at 17 Gbps” Nat. Comm. 2018</a:t>
            </a:r>
          </a:p>
        </p:txBody>
      </p:sp>
    </p:spTree>
    <p:extLst>
      <p:ext uri="{BB962C8B-B14F-4D97-AF65-F5344CB8AC3E}">
        <p14:creationId xmlns:p14="http://schemas.microsoft.com/office/powerpoint/2010/main" val="34558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FE9D3-7B00-DB8A-297C-DB1C6C4DEA7A}"/>
            </a:ext>
          </a:extLst>
        </p:cNvPr>
        <p:cNvGrpSpPr/>
        <p:nvPr/>
      </p:nvGrpSpPr>
      <p:grpSpPr>
        <a:xfrm>
          <a:off x="0" y="0"/>
          <a:ext cx="0" cy="0"/>
          <a:chOff x="0" y="0"/>
          <a:chExt cx="0" cy="0"/>
        </a:xfrm>
      </p:grpSpPr>
      <p:sp>
        <p:nvSpPr>
          <p:cNvPr id="3" name="CasellaDiTesto 13">
            <a:extLst>
              <a:ext uri="{FF2B5EF4-FFF2-40B4-BE49-F238E27FC236}">
                <a16:creationId xmlns:a16="http://schemas.microsoft.com/office/drawing/2014/main" id="{2B21338B-03AE-3276-DEBD-C323CA0D6221}"/>
              </a:ext>
            </a:extLst>
          </p:cNvPr>
          <p:cNvSpPr txBox="1"/>
          <p:nvPr/>
        </p:nvSpPr>
        <p:spPr>
          <a:xfrm>
            <a:off x="0" y="0"/>
            <a:ext cx="12192000" cy="769441"/>
          </a:xfrm>
          <a:prstGeom prst="rect">
            <a:avLst/>
          </a:prstGeom>
          <a:noFill/>
        </p:spPr>
        <p:txBody>
          <a:bodyPr wrap="square" lIns="91440" tIns="45720" rIns="91440" bIns="45720" rtlCol="0" anchor="t">
            <a:spAutoFit/>
          </a:bodyPr>
          <a:lstStyle/>
          <a:p>
            <a:pPr algn="ctr"/>
            <a:r>
              <a:rPr lang="en-GB" sz="4400" b="1" dirty="0">
                <a:ea typeface="+mn-lt"/>
                <a:cs typeface="+mn-lt"/>
              </a:rPr>
              <a:t>Indium Phosphide Integrated Implementation</a:t>
            </a:r>
            <a:endParaRPr lang="en-GB" sz="1600" dirty="0"/>
          </a:p>
        </p:txBody>
      </p:sp>
      <p:grpSp>
        <p:nvGrpSpPr>
          <p:cNvPr id="36" name="Group 35">
            <a:extLst>
              <a:ext uri="{FF2B5EF4-FFF2-40B4-BE49-F238E27FC236}">
                <a16:creationId xmlns:a16="http://schemas.microsoft.com/office/drawing/2014/main" id="{B4E2AB3F-63B6-D43D-B65D-DB866000E190}"/>
              </a:ext>
            </a:extLst>
          </p:cNvPr>
          <p:cNvGrpSpPr/>
          <p:nvPr/>
        </p:nvGrpSpPr>
        <p:grpSpPr>
          <a:xfrm>
            <a:off x="1477376" y="4607493"/>
            <a:ext cx="8555325" cy="2310249"/>
            <a:chOff x="568499" y="1490274"/>
            <a:chExt cx="9431840" cy="2438071"/>
          </a:xfrm>
        </p:grpSpPr>
        <p:pic>
          <p:nvPicPr>
            <p:cNvPr id="1028" name="Picture 4" descr="Diode Symbols: A Comprehensive Guide to Understanding Circuit Diagrams">
              <a:extLst>
                <a:ext uri="{FF2B5EF4-FFF2-40B4-BE49-F238E27FC236}">
                  <a16:creationId xmlns:a16="http://schemas.microsoft.com/office/drawing/2014/main" id="{1575EC9E-0369-A3D1-EA00-4F6AD1251F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3" t="20239" r="80344" b="64807"/>
            <a:stretch/>
          </p:blipFill>
          <p:spPr bwMode="auto">
            <a:xfrm rot="16200000">
              <a:off x="473087" y="1794296"/>
              <a:ext cx="1318633" cy="74212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759E74A2-9DE4-355E-E4FC-FED66D94D831}"/>
                </a:ext>
              </a:extLst>
            </p:cNvPr>
            <p:cNvSpPr/>
            <p:nvPr/>
          </p:nvSpPr>
          <p:spPr>
            <a:xfrm>
              <a:off x="745577" y="1490274"/>
              <a:ext cx="742122" cy="131863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5" name="Segnaposto contenuto 2">
              <a:extLst>
                <a:ext uri="{FF2B5EF4-FFF2-40B4-BE49-F238E27FC236}">
                  <a16:creationId xmlns:a16="http://schemas.microsoft.com/office/drawing/2014/main" id="{D710B583-BFB6-1BB3-BAAF-958ADB047506}"/>
                </a:ext>
              </a:extLst>
            </p:cNvPr>
            <p:cNvSpPr txBox="1">
              <a:spLocks/>
            </p:cNvSpPr>
            <p:nvPr/>
          </p:nvSpPr>
          <p:spPr>
            <a:xfrm>
              <a:off x="568499" y="2915967"/>
              <a:ext cx="1127807" cy="101237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dirty="0">
                  <a:ea typeface="Baskerville" panose="02020502070401020303" pitchFamily="18" charset="0"/>
                </a:rPr>
                <a:t>Diode Laser</a:t>
              </a:r>
              <a:endParaRPr lang="it-IT" dirty="0">
                <a:ea typeface="Baskerville" panose="02020502070401020303" pitchFamily="18" charset="0"/>
              </a:endParaRPr>
            </a:p>
          </p:txBody>
        </p:sp>
        <p:cxnSp>
          <p:nvCxnSpPr>
            <p:cNvPr id="7" name="Straight Arrow Connector 6">
              <a:extLst>
                <a:ext uri="{FF2B5EF4-FFF2-40B4-BE49-F238E27FC236}">
                  <a16:creationId xmlns:a16="http://schemas.microsoft.com/office/drawing/2014/main" id="{FAABCFB5-B50D-199D-34E9-99DDCF29B9BD}"/>
                </a:ext>
              </a:extLst>
            </p:cNvPr>
            <p:cNvCxnSpPr/>
            <p:nvPr/>
          </p:nvCxnSpPr>
          <p:spPr>
            <a:xfrm>
              <a:off x="1570171" y="2196520"/>
              <a:ext cx="1277006"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AAD1EC57-73A7-4D1E-E2E4-FA80A2B88D02}"/>
                </a:ext>
              </a:extLst>
            </p:cNvPr>
            <p:cNvSpPr/>
            <p:nvPr/>
          </p:nvSpPr>
          <p:spPr>
            <a:xfrm>
              <a:off x="2913883" y="1967684"/>
              <a:ext cx="1120496" cy="585076"/>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3200" dirty="0">
                  <a:solidFill>
                    <a:schemeClr val="tx1"/>
                  </a:solidFill>
                </a:rPr>
                <a:t>VOA</a:t>
              </a:r>
            </a:p>
          </p:txBody>
        </p:sp>
        <p:cxnSp>
          <p:nvCxnSpPr>
            <p:cNvPr id="9" name="Straight Arrow Connector 8">
              <a:extLst>
                <a:ext uri="{FF2B5EF4-FFF2-40B4-BE49-F238E27FC236}">
                  <a16:creationId xmlns:a16="http://schemas.microsoft.com/office/drawing/2014/main" id="{8F13AED5-CFD9-0E51-68B1-F5C426C6D0B0}"/>
                </a:ext>
              </a:extLst>
            </p:cNvPr>
            <p:cNvCxnSpPr>
              <a:cxnSpLocks/>
            </p:cNvCxnSpPr>
            <p:nvPr/>
          </p:nvCxnSpPr>
          <p:spPr>
            <a:xfrm flipV="1">
              <a:off x="3108942" y="1664946"/>
              <a:ext cx="925437" cy="114396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727DEDEC-0CE9-782F-4A73-45E0A2974FC6}"/>
                </a:ext>
              </a:extLst>
            </p:cNvPr>
            <p:cNvSpPr/>
            <p:nvPr/>
          </p:nvSpPr>
          <p:spPr>
            <a:xfrm>
              <a:off x="5328377" y="1849589"/>
              <a:ext cx="1649202" cy="1950168"/>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T" sz="3200" dirty="0">
                  <a:solidFill>
                    <a:schemeClr val="tx1"/>
                  </a:solidFill>
                </a:rPr>
                <a:t>90° Hybrid</a:t>
              </a:r>
            </a:p>
          </p:txBody>
        </p:sp>
        <p:cxnSp>
          <p:nvCxnSpPr>
            <p:cNvPr id="16" name="Straight Arrow Connector 15">
              <a:extLst>
                <a:ext uri="{FF2B5EF4-FFF2-40B4-BE49-F238E27FC236}">
                  <a16:creationId xmlns:a16="http://schemas.microsoft.com/office/drawing/2014/main" id="{ED9926F9-3F4D-27DF-C7A9-87F5A21858BC}"/>
                </a:ext>
              </a:extLst>
            </p:cNvPr>
            <p:cNvCxnSpPr>
              <a:cxnSpLocks/>
            </p:cNvCxnSpPr>
            <p:nvPr/>
          </p:nvCxnSpPr>
          <p:spPr>
            <a:xfrm>
              <a:off x="4124011" y="2260222"/>
              <a:ext cx="1221451" cy="1031"/>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9C0E4DE-6F6C-998C-C937-EB430204E1B2}"/>
                </a:ext>
              </a:extLst>
            </p:cNvPr>
            <p:cNvCxnSpPr>
              <a:cxnSpLocks/>
            </p:cNvCxnSpPr>
            <p:nvPr/>
          </p:nvCxnSpPr>
          <p:spPr>
            <a:xfrm>
              <a:off x="4124011" y="3194500"/>
              <a:ext cx="1221451"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8" name="Segnaposto contenuto 2">
              <a:extLst>
                <a:ext uri="{FF2B5EF4-FFF2-40B4-BE49-F238E27FC236}">
                  <a16:creationId xmlns:a16="http://schemas.microsoft.com/office/drawing/2014/main" id="{945A6286-F37C-D688-74BE-43757A0878A5}"/>
                </a:ext>
              </a:extLst>
            </p:cNvPr>
            <p:cNvSpPr txBox="1">
              <a:spLocks/>
            </p:cNvSpPr>
            <p:nvPr/>
          </p:nvSpPr>
          <p:spPr>
            <a:xfrm>
              <a:off x="2459072" y="2915967"/>
              <a:ext cx="1872194" cy="83045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dirty="0">
                  <a:solidFill>
                    <a:srgbClr val="C00000"/>
                  </a:solidFill>
                  <a:ea typeface="Baskerville" panose="02020502070401020303" pitchFamily="18" charset="0"/>
                </a:rPr>
                <a:t>Untrusted source</a:t>
              </a:r>
              <a:endParaRPr lang="it-IT" dirty="0">
                <a:solidFill>
                  <a:srgbClr val="C00000"/>
                </a:solidFill>
                <a:ea typeface="Baskerville" panose="02020502070401020303" pitchFamily="18" charset="0"/>
              </a:endParaRPr>
            </a:p>
          </p:txBody>
        </p:sp>
        <p:grpSp>
          <p:nvGrpSpPr>
            <p:cNvPr id="34" name="Group 33">
              <a:extLst>
                <a:ext uri="{FF2B5EF4-FFF2-40B4-BE49-F238E27FC236}">
                  <a16:creationId xmlns:a16="http://schemas.microsoft.com/office/drawing/2014/main" id="{C9217A64-3DC8-5EE4-C682-8042173B5F82}"/>
                </a:ext>
              </a:extLst>
            </p:cNvPr>
            <p:cNvGrpSpPr/>
            <p:nvPr/>
          </p:nvGrpSpPr>
          <p:grpSpPr>
            <a:xfrm>
              <a:off x="7896377" y="1863855"/>
              <a:ext cx="350588" cy="951847"/>
              <a:chOff x="7896377" y="1863855"/>
              <a:chExt cx="350588" cy="951847"/>
            </a:xfrm>
          </p:grpSpPr>
          <p:sp>
            <p:nvSpPr>
              <p:cNvPr id="28" name="Triangle 27">
                <a:extLst>
                  <a:ext uri="{FF2B5EF4-FFF2-40B4-BE49-F238E27FC236}">
                    <a16:creationId xmlns:a16="http://schemas.microsoft.com/office/drawing/2014/main" id="{068D855D-A06B-AAD9-0085-95B5EC0EDC6D}"/>
                  </a:ext>
                </a:extLst>
              </p:cNvPr>
              <p:cNvSpPr/>
              <p:nvPr/>
            </p:nvSpPr>
            <p:spPr>
              <a:xfrm rot="10800000">
                <a:off x="7911818" y="2416363"/>
                <a:ext cx="330001" cy="263071"/>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29" name="Straight Connector 28">
                <a:extLst>
                  <a:ext uri="{FF2B5EF4-FFF2-40B4-BE49-F238E27FC236}">
                    <a16:creationId xmlns:a16="http://schemas.microsoft.com/office/drawing/2014/main" id="{ABA0F844-654E-8B30-A55D-A2EAC2C81526}"/>
                  </a:ext>
                </a:extLst>
              </p:cNvPr>
              <p:cNvCxnSpPr>
                <a:cxnSpLocks/>
              </p:cNvCxnSpPr>
              <p:nvPr/>
            </p:nvCxnSpPr>
            <p:spPr>
              <a:xfrm rot="10800000">
                <a:off x="7896377" y="2675013"/>
                <a:ext cx="350588" cy="442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3999D85-7919-92FB-4343-0D137B9C28C2}"/>
                  </a:ext>
                </a:extLst>
              </p:cNvPr>
              <p:cNvCxnSpPr>
                <a:cxnSpLocks/>
              </p:cNvCxnSpPr>
              <p:nvPr/>
            </p:nvCxnSpPr>
            <p:spPr>
              <a:xfrm rot="10800000" flipV="1">
                <a:off x="8077205" y="1863855"/>
                <a:ext cx="0" cy="951847"/>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riangle 30">
                <a:extLst>
                  <a:ext uri="{FF2B5EF4-FFF2-40B4-BE49-F238E27FC236}">
                    <a16:creationId xmlns:a16="http://schemas.microsoft.com/office/drawing/2014/main" id="{74E0ADDC-ED0C-6327-F732-AACAB8A40BCF}"/>
                  </a:ext>
                </a:extLst>
              </p:cNvPr>
              <p:cNvSpPr/>
              <p:nvPr/>
            </p:nvSpPr>
            <p:spPr>
              <a:xfrm rot="10800000">
                <a:off x="7911818" y="2002602"/>
                <a:ext cx="330001" cy="263071"/>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32" name="Straight Connector 31">
                <a:extLst>
                  <a:ext uri="{FF2B5EF4-FFF2-40B4-BE49-F238E27FC236}">
                    <a16:creationId xmlns:a16="http://schemas.microsoft.com/office/drawing/2014/main" id="{6B7C8E22-BD2F-660A-08D2-96400B729285}"/>
                  </a:ext>
                </a:extLst>
              </p:cNvPr>
              <p:cNvCxnSpPr>
                <a:cxnSpLocks/>
              </p:cNvCxnSpPr>
              <p:nvPr/>
            </p:nvCxnSpPr>
            <p:spPr>
              <a:xfrm rot="10800000">
                <a:off x="7896377" y="2261252"/>
                <a:ext cx="350588" cy="442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480B9AF9-A045-A0FA-48AC-BA6881FA6428}"/>
                </a:ext>
              </a:extLst>
            </p:cNvPr>
            <p:cNvCxnSpPr>
              <a:cxnSpLocks/>
            </p:cNvCxnSpPr>
            <p:nvPr/>
          </p:nvCxnSpPr>
          <p:spPr>
            <a:xfrm>
              <a:off x="7020063" y="2138215"/>
              <a:ext cx="850914"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4F474519-29D6-4693-29E7-AEFD1DBA8DE7}"/>
                </a:ext>
              </a:extLst>
            </p:cNvPr>
            <p:cNvCxnSpPr>
              <a:cxnSpLocks/>
            </p:cNvCxnSpPr>
            <p:nvPr/>
          </p:nvCxnSpPr>
          <p:spPr>
            <a:xfrm>
              <a:off x="7020063" y="2480852"/>
              <a:ext cx="850914"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136268C8-9FC7-1393-9115-5BC447A3C623}"/>
                </a:ext>
              </a:extLst>
            </p:cNvPr>
            <p:cNvGrpSpPr/>
            <p:nvPr/>
          </p:nvGrpSpPr>
          <p:grpSpPr>
            <a:xfrm>
              <a:off x="7899118" y="2873311"/>
              <a:ext cx="350588" cy="951847"/>
              <a:chOff x="7899118" y="2873311"/>
              <a:chExt cx="350588" cy="951847"/>
            </a:xfrm>
          </p:grpSpPr>
          <p:sp>
            <p:nvSpPr>
              <p:cNvPr id="43" name="Triangle 42">
                <a:extLst>
                  <a:ext uri="{FF2B5EF4-FFF2-40B4-BE49-F238E27FC236}">
                    <a16:creationId xmlns:a16="http://schemas.microsoft.com/office/drawing/2014/main" id="{0B7609C1-C58F-2DF3-8261-808457C4D0C3}"/>
                  </a:ext>
                </a:extLst>
              </p:cNvPr>
              <p:cNvSpPr/>
              <p:nvPr/>
            </p:nvSpPr>
            <p:spPr>
              <a:xfrm rot="10800000">
                <a:off x="7914559" y="3425819"/>
                <a:ext cx="330001" cy="263071"/>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44" name="Straight Connector 43">
                <a:extLst>
                  <a:ext uri="{FF2B5EF4-FFF2-40B4-BE49-F238E27FC236}">
                    <a16:creationId xmlns:a16="http://schemas.microsoft.com/office/drawing/2014/main" id="{CAF843AD-9FE5-4660-1D5B-01E3EBB7AF5A}"/>
                  </a:ext>
                </a:extLst>
              </p:cNvPr>
              <p:cNvCxnSpPr>
                <a:cxnSpLocks/>
              </p:cNvCxnSpPr>
              <p:nvPr/>
            </p:nvCxnSpPr>
            <p:spPr>
              <a:xfrm rot="10800000">
                <a:off x="7899118" y="3684469"/>
                <a:ext cx="350588" cy="442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C8CA898-959B-5345-8632-7E4ABC918341}"/>
                  </a:ext>
                </a:extLst>
              </p:cNvPr>
              <p:cNvCxnSpPr>
                <a:cxnSpLocks/>
              </p:cNvCxnSpPr>
              <p:nvPr/>
            </p:nvCxnSpPr>
            <p:spPr>
              <a:xfrm rot="10800000" flipV="1">
                <a:off x="8079946" y="2873311"/>
                <a:ext cx="0" cy="951847"/>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Triangle 45">
                <a:extLst>
                  <a:ext uri="{FF2B5EF4-FFF2-40B4-BE49-F238E27FC236}">
                    <a16:creationId xmlns:a16="http://schemas.microsoft.com/office/drawing/2014/main" id="{285DAF2E-BA38-93C0-91D7-DF34A123DDD5}"/>
                  </a:ext>
                </a:extLst>
              </p:cNvPr>
              <p:cNvSpPr/>
              <p:nvPr/>
            </p:nvSpPr>
            <p:spPr>
              <a:xfrm rot="10800000">
                <a:off x="7914559" y="3012058"/>
                <a:ext cx="330001" cy="263071"/>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47" name="Straight Connector 46">
                <a:extLst>
                  <a:ext uri="{FF2B5EF4-FFF2-40B4-BE49-F238E27FC236}">
                    <a16:creationId xmlns:a16="http://schemas.microsoft.com/office/drawing/2014/main" id="{37EAF09A-171B-FFA3-FBC3-FF3F3B73FE16}"/>
                  </a:ext>
                </a:extLst>
              </p:cNvPr>
              <p:cNvCxnSpPr>
                <a:cxnSpLocks/>
              </p:cNvCxnSpPr>
              <p:nvPr/>
            </p:nvCxnSpPr>
            <p:spPr>
              <a:xfrm rot="10800000">
                <a:off x="7899118" y="3270708"/>
                <a:ext cx="350588" cy="442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FCFFB5F7-987A-DAD5-D47E-5A4932674B8F}"/>
                </a:ext>
              </a:extLst>
            </p:cNvPr>
            <p:cNvCxnSpPr>
              <a:cxnSpLocks/>
            </p:cNvCxnSpPr>
            <p:nvPr/>
          </p:nvCxnSpPr>
          <p:spPr>
            <a:xfrm>
              <a:off x="7022804" y="3147671"/>
              <a:ext cx="850914"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1747C05A-F7B6-349C-452D-49E982C32682}"/>
                </a:ext>
              </a:extLst>
            </p:cNvPr>
            <p:cNvCxnSpPr>
              <a:cxnSpLocks/>
            </p:cNvCxnSpPr>
            <p:nvPr/>
          </p:nvCxnSpPr>
          <p:spPr>
            <a:xfrm>
              <a:off x="7022804" y="3490308"/>
              <a:ext cx="850914"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1" name="Rounded Rectangle 50">
              <a:extLst>
                <a:ext uri="{FF2B5EF4-FFF2-40B4-BE49-F238E27FC236}">
                  <a16:creationId xmlns:a16="http://schemas.microsoft.com/office/drawing/2014/main" id="{0572CBF1-F003-7F5B-C843-AD410CDF4156}"/>
                </a:ext>
              </a:extLst>
            </p:cNvPr>
            <p:cNvSpPr/>
            <p:nvPr/>
          </p:nvSpPr>
          <p:spPr>
            <a:xfrm>
              <a:off x="7855062" y="2879124"/>
              <a:ext cx="449089" cy="94603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52" name="Rounded Rectangle 51">
              <a:extLst>
                <a:ext uri="{FF2B5EF4-FFF2-40B4-BE49-F238E27FC236}">
                  <a16:creationId xmlns:a16="http://schemas.microsoft.com/office/drawing/2014/main" id="{2ED41777-E451-38E5-A773-368AD5BE6577}"/>
                </a:ext>
              </a:extLst>
            </p:cNvPr>
            <p:cNvSpPr/>
            <p:nvPr/>
          </p:nvSpPr>
          <p:spPr>
            <a:xfrm>
              <a:off x="7851050" y="1874165"/>
              <a:ext cx="449089" cy="94603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53" name="Straight Arrow Connector 52">
              <a:extLst>
                <a:ext uri="{FF2B5EF4-FFF2-40B4-BE49-F238E27FC236}">
                  <a16:creationId xmlns:a16="http://schemas.microsoft.com/office/drawing/2014/main" id="{6EE437B8-67E5-8106-5778-04F0422DE3D2}"/>
                </a:ext>
              </a:extLst>
            </p:cNvPr>
            <p:cNvCxnSpPr>
              <a:cxnSpLocks/>
            </p:cNvCxnSpPr>
            <p:nvPr/>
          </p:nvCxnSpPr>
          <p:spPr>
            <a:xfrm>
              <a:off x="8300139" y="2370362"/>
              <a:ext cx="1002611"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500F7FAD-2304-FBAF-0D63-01C2E809176C}"/>
                </a:ext>
              </a:extLst>
            </p:cNvPr>
            <p:cNvCxnSpPr>
              <a:cxnSpLocks/>
            </p:cNvCxnSpPr>
            <p:nvPr/>
          </p:nvCxnSpPr>
          <p:spPr>
            <a:xfrm>
              <a:off x="8300139" y="3355849"/>
              <a:ext cx="1002611"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7" name="Segnaposto contenuto 2">
              <a:extLst>
                <a:ext uri="{FF2B5EF4-FFF2-40B4-BE49-F238E27FC236}">
                  <a16:creationId xmlns:a16="http://schemas.microsoft.com/office/drawing/2014/main" id="{D72C1DC8-E1D3-F95A-37B3-888088E0EFF5}"/>
                </a:ext>
              </a:extLst>
            </p:cNvPr>
            <p:cNvSpPr txBox="1">
              <a:spLocks/>
            </p:cNvSpPr>
            <p:nvPr/>
          </p:nvSpPr>
          <p:spPr>
            <a:xfrm>
              <a:off x="9186615" y="2067705"/>
              <a:ext cx="765985" cy="534698"/>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3200" dirty="0">
                  <a:ea typeface="Baskerville" panose="02020502070401020303" pitchFamily="18" charset="0"/>
                </a:rPr>
                <a:t>p</a:t>
              </a:r>
              <a:endParaRPr lang="it-IT" sz="3200" dirty="0">
                <a:ea typeface="Baskerville" panose="02020502070401020303" pitchFamily="18" charset="0"/>
              </a:endParaRPr>
            </a:p>
          </p:txBody>
        </p:sp>
        <p:sp>
          <p:nvSpPr>
            <p:cNvPr id="58" name="Segnaposto contenuto 2">
              <a:extLst>
                <a:ext uri="{FF2B5EF4-FFF2-40B4-BE49-F238E27FC236}">
                  <a16:creationId xmlns:a16="http://schemas.microsoft.com/office/drawing/2014/main" id="{28C3ADC9-8636-020E-90CE-8CB88F3C282D}"/>
                </a:ext>
              </a:extLst>
            </p:cNvPr>
            <p:cNvSpPr txBox="1">
              <a:spLocks/>
            </p:cNvSpPr>
            <p:nvPr/>
          </p:nvSpPr>
          <p:spPr>
            <a:xfrm>
              <a:off x="9234354" y="3092431"/>
              <a:ext cx="765985" cy="534698"/>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3200" dirty="0">
                  <a:ea typeface="Baskerville" panose="02020502070401020303" pitchFamily="18" charset="0"/>
                </a:rPr>
                <a:t>q</a:t>
              </a:r>
              <a:endParaRPr lang="it-IT" sz="3200" dirty="0">
                <a:ea typeface="Baskerville" panose="02020502070401020303" pitchFamily="18" charset="0"/>
              </a:endParaRPr>
            </a:p>
          </p:txBody>
        </p:sp>
      </p:grpSp>
      <p:grpSp>
        <p:nvGrpSpPr>
          <p:cNvPr id="37" name="Group 36">
            <a:extLst>
              <a:ext uri="{FF2B5EF4-FFF2-40B4-BE49-F238E27FC236}">
                <a16:creationId xmlns:a16="http://schemas.microsoft.com/office/drawing/2014/main" id="{FB4B2D79-31A1-6066-6E06-046BA9C4E68D}"/>
              </a:ext>
            </a:extLst>
          </p:cNvPr>
          <p:cNvGrpSpPr/>
          <p:nvPr/>
        </p:nvGrpSpPr>
        <p:grpSpPr>
          <a:xfrm>
            <a:off x="2527536" y="1084902"/>
            <a:ext cx="7136928" cy="3555377"/>
            <a:chOff x="794100" y="3789751"/>
            <a:chExt cx="6096000" cy="3015004"/>
          </a:xfrm>
        </p:grpSpPr>
        <p:pic>
          <p:nvPicPr>
            <p:cNvPr id="6" name="Picture 5" descr="A circuit board with many lines&#10;&#10;Description automatically generated">
              <a:extLst>
                <a:ext uri="{FF2B5EF4-FFF2-40B4-BE49-F238E27FC236}">
                  <a16:creationId xmlns:a16="http://schemas.microsoft.com/office/drawing/2014/main" id="{DEF9CC46-25E7-0EC4-4FF2-FFD53AFA0761}"/>
                </a:ext>
              </a:extLst>
            </p:cNvPr>
            <p:cNvPicPr>
              <a:picLocks noChangeAspect="1"/>
            </p:cNvPicPr>
            <p:nvPr/>
          </p:nvPicPr>
          <p:blipFill>
            <a:blip r:embed="rId4">
              <a:extLst>
                <a:ext uri="{BEBA8EAE-BF5A-486C-A8C5-ECC9F3942E4B}">
                  <a14:imgProps xmlns:a14="http://schemas.microsoft.com/office/drawing/2010/main">
                    <a14:imgLayer r:embed="rId5">
                      <a14:imgEffect>
                        <a14:saturation sat="85000"/>
                      </a14:imgEffect>
                      <a14:imgEffect>
                        <a14:brightnessContrast bright="-15000" contrast="48000"/>
                      </a14:imgEffect>
                    </a14:imgLayer>
                  </a14:imgProps>
                </a:ext>
              </a:extLst>
            </a:blip>
            <a:stretch>
              <a:fillRect/>
            </a:stretch>
          </p:blipFill>
          <p:spPr>
            <a:xfrm>
              <a:off x="794100" y="3789751"/>
              <a:ext cx="6096000" cy="3015004"/>
            </a:xfrm>
            <a:prstGeom prst="rect">
              <a:avLst/>
            </a:prstGeom>
          </p:spPr>
        </p:pic>
        <p:sp>
          <p:nvSpPr>
            <p:cNvPr id="10" name="Rectangle: Rounded Corners 2">
              <a:extLst>
                <a:ext uri="{FF2B5EF4-FFF2-40B4-BE49-F238E27FC236}">
                  <a16:creationId xmlns:a16="http://schemas.microsoft.com/office/drawing/2014/main" id="{EA8D51F3-828B-C9DC-9F1A-044966152B1A}"/>
                </a:ext>
              </a:extLst>
            </p:cNvPr>
            <p:cNvSpPr/>
            <p:nvPr/>
          </p:nvSpPr>
          <p:spPr>
            <a:xfrm>
              <a:off x="1059507" y="4833027"/>
              <a:ext cx="541377" cy="312103"/>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4">
              <a:extLst>
                <a:ext uri="{FF2B5EF4-FFF2-40B4-BE49-F238E27FC236}">
                  <a16:creationId xmlns:a16="http://schemas.microsoft.com/office/drawing/2014/main" id="{4F09D76A-0353-D201-9567-B116CDF05E23}"/>
                </a:ext>
              </a:extLst>
            </p:cNvPr>
            <p:cNvSpPr/>
            <p:nvPr/>
          </p:nvSpPr>
          <p:spPr>
            <a:xfrm>
              <a:off x="1696114" y="4833025"/>
              <a:ext cx="377403" cy="312103"/>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5">
              <a:extLst>
                <a:ext uri="{FF2B5EF4-FFF2-40B4-BE49-F238E27FC236}">
                  <a16:creationId xmlns:a16="http://schemas.microsoft.com/office/drawing/2014/main" id="{EDF75F95-1B27-A6B6-7207-C718DBB27AFE}"/>
                </a:ext>
              </a:extLst>
            </p:cNvPr>
            <p:cNvSpPr/>
            <p:nvPr/>
          </p:nvSpPr>
          <p:spPr>
            <a:xfrm>
              <a:off x="3133304" y="4929481"/>
              <a:ext cx="985073" cy="312103"/>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6">
              <a:extLst>
                <a:ext uri="{FF2B5EF4-FFF2-40B4-BE49-F238E27FC236}">
                  <a16:creationId xmlns:a16="http://schemas.microsoft.com/office/drawing/2014/main" id="{F344E2B5-756A-12B0-3161-536AAE9E1DE5}"/>
                </a:ext>
              </a:extLst>
            </p:cNvPr>
            <p:cNvSpPr/>
            <p:nvPr/>
          </p:nvSpPr>
          <p:spPr>
            <a:xfrm>
              <a:off x="5650798" y="3820242"/>
              <a:ext cx="1129756" cy="678634"/>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7">
              <a:extLst>
                <a:ext uri="{FF2B5EF4-FFF2-40B4-BE49-F238E27FC236}">
                  <a16:creationId xmlns:a16="http://schemas.microsoft.com/office/drawing/2014/main" id="{93ECEDE5-0DE8-7FB3-C052-E8F15C5390FE}"/>
                </a:ext>
              </a:extLst>
            </p:cNvPr>
            <p:cNvSpPr/>
            <p:nvPr/>
          </p:nvSpPr>
          <p:spPr>
            <a:xfrm>
              <a:off x="5689380" y="6144823"/>
              <a:ext cx="1129756" cy="630406"/>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D52ABDA-5086-7946-9671-E4777EDE1486}"/>
                </a:ext>
              </a:extLst>
            </p:cNvPr>
            <p:cNvSpPr txBox="1"/>
            <p:nvPr/>
          </p:nvSpPr>
          <p:spPr>
            <a:xfrm>
              <a:off x="5308227" y="6149266"/>
              <a:ext cx="3507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solidFill>
                    <a:schemeClr val="bg1"/>
                  </a:solidFill>
                </a:rPr>
                <a:t>q</a:t>
              </a:r>
            </a:p>
          </p:txBody>
        </p:sp>
        <p:sp>
          <p:nvSpPr>
            <p:cNvPr id="21" name="TextBox 20">
              <a:extLst>
                <a:ext uri="{FF2B5EF4-FFF2-40B4-BE49-F238E27FC236}">
                  <a16:creationId xmlns:a16="http://schemas.microsoft.com/office/drawing/2014/main" id="{0B60E836-9A7A-18AD-151A-E95F3ADF7EE4}"/>
                </a:ext>
              </a:extLst>
            </p:cNvPr>
            <p:cNvSpPr txBox="1"/>
            <p:nvPr/>
          </p:nvSpPr>
          <p:spPr>
            <a:xfrm>
              <a:off x="5308227" y="3901848"/>
              <a:ext cx="3507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solidFill>
                    <a:schemeClr val="bg1"/>
                  </a:solidFill>
                </a:rPr>
                <a:t>p</a:t>
              </a:r>
            </a:p>
          </p:txBody>
        </p:sp>
        <p:sp>
          <p:nvSpPr>
            <p:cNvPr id="22" name="TextBox 21">
              <a:extLst>
                <a:ext uri="{FF2B5EF4-FFF2-40B4-BE49-F238E27FC236}">
                  <a16:creationId xmlns:a16="http://schemas.microsoft.com/office/drawing/2014/main" id="{F712BA4C-44E9-A4FD-1F49-6B69DA2A3B6C}"/>
                </a:ext>
              </a:extLst>
            </p:cNvPr>
            <p:cNvSpPr txBox="1"/>
            <p:nvPr/>
          </p:nvSpPr>
          <p:spPr>
            <a:xfrm>
              <a:off x="2925771" y="4480582"/>
              <a:ext cx="14117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rPr>
                <a:t>4x4 MMI</a:t>
              </a:r>
            </a:p>
          </p:txBody>
        </p:sp>
        <p:sp>
          <p:nvSpPr>
            <p:cNvPr id="23" name="TextBox 22">
              <a:extLst>
                <a:ext uri="{FF2B5EF4-FFF2-40B4-BE49-F238E27FC236}">
                  <a16:creationId xmlns:a16="http://schemas.microsoft.com/office/drawing/2014/main" id="{87302840-4A25-9317-99AA-ECF2C4692A26}"/>
                </a:ext>
              </a:extLst>
            </p:cNvPr>
            <p:cNvSpPr txBox="1"/>
            <p:nvPr/>
          </p:nvSpPr>
          <p:spPr>
            <a:xfrm>
              <a:off x="794100" y="5917772"/>
              <a:ext cx="14117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rPr>
                <a:t>LO Laser</a:t>
              </a:r>
            </a:p>
          </p:txBody>
        </p:sp>
        <p:sp>
          <p:nvSpPr>
            <p:cNvPr id="24" name="TextBox 23">
              <a:extLst>
                <a:ext uri="{FF2B5EF4-FFF2-40B4-BE49-F238E27FC236}">
                  <a16:creationId xmlns:a16="http://schemas.microsoft.com/office/drawing/2014/main" id="{ECAE4813-B448-571C-251C-47CC34447E09}"/>
                </a:ext>
              </a:extLst>
            </p:cNvPr>
            <p:cNvSpPr txBox="1"/>
            <p:nvPr/>
          </p:nvSpPr>
          <p:spPr>
            <a:xfrm>
              <a:off x="1835821" y="5493366"/>
              <a:ext cx="14117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rPr>
                <a:t>VOA</a:t>
              </a:r>
            </a:p>
          </p:txBody>
        </p:sp>
        <p:cxnSp>
          <p:nvCxnSpPr>
            <p:cNvPr id="25" name="Straight Arrow Connector 24">
              <a:extLst>
                <a:ext uri="{FF2B5EF4-FFF2-40B4-BE49-F238E27FC236}">
                  <a16:creationId xmlns:a16="http://schemas.microsoft.com/office/drawing/2014/main" id="{0C68315B-5DFD-7827-A835-487E00418FBA}"/>
                </a:ext>
              </a:extLst>
            </p:cNvPr>
            <p:cNvCxnSpPr/>
            <p:nvPr/>
          </p:nvCxnSpPr>
          <p:spPr>
            <a:xfrm flipH="1" flipV="1">
              <a:off x="1978439" y="5175980"/>
              <a:ext cx="246268" cy="378705"/>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74CCA9E-B576-2540-84C0-9F14F3C1148C}"/>
                </a:ext>
              </a:extLst>
            </p:cNvPr>
            <p:cNvCxnSpPr>
              <a:cxnSpLocks/>
            </p:cNvCxnSpPr>
            <p:nvPr/>
          </p:nvCxnSpPr>
          <p:spPr>
            <a:xfrm flipH="1" flipV="1">
              <a:off x="1361122" y="5262790"/>
              <a:ext cx="5129" cy="658426"/>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
        <p:nvSpPr>
          <p:cNvPr id="35" name="Segnaposto numero diapositiva 3">
            <a:extLst>
              <a:ext uri="{FF2B5EF4-FFF2-40B4-BE49-F238E27FC236}">
                <a16:creationId xmlns:a16="http://schemas.microsoft.com/office/drawing/2014/main" id="{5D856B3E-3F4F-33E1-8A8A-5223E16239D5}"/>
              </a:ext>
            </a:extLst>
          </p:cNvPr>
          <p:cNvSpPr>
            <a:spLocks noGrp="1"/>
          </p:cNvSpPr>
          <p:nvPr>
            <p:ph type="sldNum" sz="quarter" idx="12"/>
          </p:nvPr>
        </p:nvSpPr>
        <p:spPr>
          <a:xfrm>
            <a:off x="9448800" y="6492875"/>
            <a:ext cx="2743200" cy="365125"/>
          </a:xfrm>
        </p:spPr>
        <p:txBody>
          <a:bodyPr/>
          <a:lstStyle/>
          <a:p>
            <a:fld id="{1A3D8817-E4BB-41A8-907D-E0B4804FFDA0}" type="slidenum">
              <a:rPr lang="it-IT" smtClean="0">
                <a:solidFill>
                  <a:schemeClr val="tx1"/>
                </a:solidFill>
              </a:rPr>
              <a:t>8</a:t>
            </a:fld>
            <a:endParaRPr lang="it-IT" dirty="0">
              <a:solidFill>
                <a:schemeClr val="tx1"/>
              </a:solidFill>
            </a:endParaRPr>
          </a:p>
        </p:txBody>
      </p:sp>
      <p:sp>
        <p:nvSpPr>
          <p:cNvPr id="38" name="Segnaposto contenuto 2">
            <a:extLst>
              <a:ext uri="{FF2B5EF4-FFF2-40B4-BE49-F238E27FC236}">
                <a16:creationId xmlns:a16="http://schemas.microsoft.com/office/drawing/2014/main" id="{35CB15D8-904F-00F1-1FBC-F0E6932437DD}"/>
              </a:ext>
            </a:extLst>
          </p:cNvPr>
          <p:cNvSpPr txBox="1">
            <a:spLocks/>
          </p:cNvSpPr>
          <p:nvPr/>
        </p:nvSpPr>
        <p:spPr>
          <a:xfrm>
            <a:off x="666451" y="2884033"/>
            <a:ext cx="1786449" cy="693816"/>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dirty="0">
                <a:solidFill>
                  <a:srgbClr val="C00000"/>
                </a:solidFill>
                <a:ea typeface="Baskerville" panose="02020502070401020303" pitchFamily="18" charset="0"/>
              </a:rPr>
              <a:t>Untrusted source</a:t>
            </a:r>
            <a:endParaRPr lang="it-IT" dirty="0">
              <a:solidFill>
                <a:srgbClr val="C00000"/>
              </a:solidFill>
              <a:ea typeface="Baskerville" panose="02020502070401020303" pitchFamily="18" charset="0"/>
            </a:endParaRPr>
          </a:p>
        </p:txBody>
      </p:sp>
      <p:cxnSp>
        <p:nvCxnSpPr>
          <p:cNvPr id="60" name="Straight Arrow Connector 59">
            <a:extLst>
              <a:ext uri="{FF2B5EF4-FFF2-40B4-BE49-F238E27FC236}">
                <a16:creationId xmlns:a16="http://schemas.microsoft.com/office/drawing/2014/main" id="{B1448F58-2898-964B-E2E1-1F03C10D07DE}"/>
              </a:ext>
            </a:extLst>
          </p:cNvPr>
          <p:cNvCxnSpPr/>
          <p:nvPr/>
        </p:nvCxnSpPr>
        <p:spPr>
          <a:xfrm>
            <a:off x="9831435" y="1084902"/>
            <a:ext cx="0" cy="3555377"/>
          </a:xfrm>
          <a:prstGeom prst="straightConnector1">
            <a:avLst/>
          </a:prstGeom>
          <a:ln w="571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1" name="Segnaposto contenuto 2">
            <a:extLst>
              <a:ext uri="{FF2B5EF4-FFF2-40B4-BE49-F238E27FC236}">
                <a16:creationId xmlns:a16="http://schemas.microsoft.com/office/drawing/2014/main" id="{1D038C1E-190B-53A8-BC63-FD897EFBF13C}"/>
              </a:ext>
            </a:extLst>
          </p:cNvPr>
          <p:cNvSpPr txBox="1">
            <a:spLocks/>
          </p:cNvSpPr>
          <p:nvPr/>
        </p:nvSpPr>
        <p:spPr>
          <a:xfrm>
            <a:off x="9678861" y="2595964"/>
            <a:ext cx="1786449" cy="69381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6 mm</a:t>
            </a:r>
            <a:endParaRPr lang="it-IT" sz="2800" dirty="0">
              <a:ea typeface="Baskerville" panose="02020502070401020303" pitchFamily="18" charset="0"/>
            </a:endParaRPr>
          </a:p>
        </p:txBody>
      </p:sp>
      <p:cxnSp>
        <p:nvCxnSpPr>
          <p:cNvPr id="62" name="Straight Arrow Connector 61">
            <a:extLst>
              <a:ext uri="{FF2B5EF4-FFF2-40B4-BE49-F238E27FC236}">
                <a16:creationId xmlns:a16="http://schemas.microsoft.com/office/drawing/2014/main" id="{5B0334FF-1769-CCB8-E760-EBFC10DE4A0B}"/>
              </a:ext>
            </a:extLst>
          </p:cNvPr>
          <p:cNvCxnSpPr>
            <a:cxnSpLocks/>
          </p:cNvCxnSpPr>
          <p:nvPr/>
        </p:nvCxnSpPr>
        <p:spPr>
          <a:xfrm flipH="1">
            <a:off x="2452900" y="917381"/>
            <a:ext cx="7225961" cy="28015"/>
          </a:xfrm>
          <a:prstGeom prst="straightConnector1">
            <a:avLst/>
          </a:prstGeom>
          <a:ln w="571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25" name="Segnaposto contenuto 2">
            <a:extLst>
              <a:ext uri="{FF2B5EF4-FFF2-40B4-BE49-F238E27FC236}">
                <a16:creationId xmlns:a16="http://schemas.microsoft.com/office/drawing/2014/main" id="{FDF02A92-7801-2477-8ECB-B8A440611DD3}"/>
              </a:ext>
            </a:extLst>
          </p:cNvPr>
          <p:cNvSpPr txBox="1">
            <a:spLocks/>
          </p:cNvSpPr>
          <p:nvPr/>
        </p:nvSpPr>
        <p:spPr>
          <a:xfrm>
            <a:off x="9728483" y="679719"/>
            <a:ext cx="1786449" cy="69381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800" dirty="0">
                <a:ea typeface="Baskerville" panose="02020502070401020303" pitchFamily="18" charset="0"/>
              </a:rPr>
              <a:t>8 mm</a:t>
            </a:r>
            <a:endParaRPr lang="it-IT" sz="2800" dirty="0">
              <a:ea typeface="Baskerville" panose="02020502070401020303" pitchFamily="18" charset="0"/>
            </a:endParaRPr>
          </a:p>
        </p:txBody>
      </p:sp>
    </p:spTree>
    <p:extLst>
      <p:ext uri="{BB962C8B-B14F-4D97-AF65-F5344CB8AC3E}">
        <p14:creationId xmlns:p14="http://schemas.microsoft.com/office/powerpoint/2010/main" val="297182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A0FA-5A7C-B668-CB25-425B0EF9D6EB}"/>
            </a:ext>
          </a:extLst>
        </p:cNvPr>
        <p:cNvGrpSpPr/>
        <p:nvPr/>
      </p:nvGrpSpPr>
      <p:grpSpPr>
        <a:xfrm>
          <a:off x="0" y="0"/>
          <a:ext cx="0" cy="0"/>
          <a:chOff x="0" y="0"/>
          <a:chExt cx="0" cy="0"/>
        </a:xfrm>
      </p:grpSpPr>
      <p:sp>
        <p:nvSpPr>
          <p:cNvPr id="3" name="CasellaDiTesto 13">
            <a:extLst>
              <a:ext uri="{FF2B5EF4-FFF2-40B4-BE49-F238E27FC236}">
                <a16:creationId xmlns:a16="http://schemas.microsoft.com/office/drawing/2014/main" id="{22D7329B-5498-10BF-C771-C55FB490A5F1}"/>
              </a:ext>
            </a:extLst>
          </p:cNvPr>
          <p:cNvSpPr txBox="1"/>
          <p:nvPr/>
        </p:nvSpPr>
        <p:spPr>
          <a:xfrm>
            <a:off x="0" y="0"/>
            <a:ext cx="12192000" cy="769441"/>
          </a:xfrm>
          <a:prstGeom prst="rect">
            <a:avLst/>
          </a:prstGeom>
          <a:noFill/>
        </p:spPr>
        <p:txBody>
          <a:bodyPr wrap="square" lIns="91440" tIns="45720" rIns="91440" bIns="45720" rtlCol="0" anchor="t">
            <a:spAutoFit/>
          </a:bodyPr>
          <a:lstStyle/>
          <a:p>
            <a:pPr algn="ctr"/>
            <a:r>
              <a:rPr lang="en-GB" sz="4400" b="1" dirty="0">
                <a:ea typeface="+mn-lt"/>
                <a:cs typeface="+mn-lt"/>
              </a:rPr>
              <a:t>Expected Performance</a:t>
            </a:r>
            <a:endParaRPr lang="en-GB" sz="1600" dirty="0"/>
          </a:p>
        </p:txBody>
      </p:sp>
      <p:sp>
        <p:nvSpPr>
          <p:cNvPr id="35" name="Segnaposto numero diapositiva 3">
            <a:extLst>
              <a:ext uri="{FF2B5EF4-FFF2-40B4-BE49-F238E27FC236}">
                <a16:creationId xmlns:a16="http://schemas.microsoft.com/office/drawing/2014/main" id="{A9DFBB14-2576-B802-E3B6-89A7208CC679}"/>
              </a:ext>
            </a:extLst>
          </p:cNvPr>
          <p:cNvSpPr>
            <a:spLocks noGrp="1"/>
          </p:cNvSpPr>
          <p:nvPr>
            <p:ph type="sldNum" sz="quarter" idx="12"/>
          </p:nvPr>
        </p:nvSpPr>
        <p:spPr>
          <a:xfrm>
            <a:off x="9448800" y="6492875"/>
            <a:ext cx="2743200" cy="365125"/>
          </a:xfrm>
        </p:spPr>
        <p:txBody>
          <a:bodyPr/>
          <a:lstStyle/>
          <a:p>
            <a:fld id="{1A3D8817-E4BB-41A8-907D-E0B4804FFDA0}" type="slidenum">
              <a:rPr lang="it-IT" smtClean="0">
                <a:solidFill>
                  <a:schemeClr val="tx1"/>
                </a:solidFill>
              </a:rPr>
              <a:t>9</a:t>
            </a:fld>
            <a:endParaRPr lang="it-IT" dirty="0">
              <a:solidFill>
                <a:schemeClr val="tx1"/>
              </a:solidFill>
            </a:endParaRPr>
          </a:p>
        </p:txBody>
      </p:sp>
      <p:pic>
        <p:nvPicPr>
          <p:cNvPr id="14" name="Picture 13" descr="A collage of a graph&#10;&#10;AI-generated content may be incorrect.">
            <a:extLst>
              <a:ext uri="{FF2B5EF4-FFF2-40B4-BE49-F238E27FC236}">
                <a16:creationId xmlns:a16="http://schemas.microsoft.com/office/drawing/2014/main" id="{874CBA8F-F2D7-C1D5-F072-B66AA4880963}"/>
              </a:ext>
            </a:extLst>
          </p:cNvPr>
          <p:cNvPicPr>
            <a:picLocks noChangeAspect="1"/>
          </p:cNvPicPr>
          <p:nvPr/>
        </p:nvPicPr>
        <p:blipFill>
          <a:blip r:embed="rId3">
            <a:extLst>
              <a:ext uri="{28A0092B-C50C-407E-A947-70E740481C1C}">
                <a14:useLocalDpi xmlns:a14="http://schemas.microsoft.com/office/drawing/2010/main" val="0"/>
              </a:ext>
            </a:extLst>
          </a:blip>
          <a:srcRect b="10543"/>
          <a:stretch/>
        </p:blipFill>
        <p:spPr>
          <a:xfrm>
            <a:off x="771827" y="2865528"/>
            <a:ext cx="10648345" cy="3992472"/>
          </a:xfrm>
          <a:prstGeom prst="rect">
            <a:avLst/>
          </a:prstGeom>
        </p:spPr>
      </p:pic>
      <p:sp>
        <p:nvSpPr>
          <p:cNvPr id="27" name="Segnaposto contenuto 2">
            <a:extLst>
              <a:ext uri="{FF2B5EF4-FFF2-40B4-BE49-F238E27FC236}">
                <a16:creationId xmlns:a16="http://schemas.microsoft.com/office/drawing/2014/main" id="{1C94A2FD-D38A-019F-933F-222091EF5214}"/>
              </a:ext>
            </a:extLst>
          </p:cNvPr>
          <p:cNvSpPr txBox="1">
            <a:spLocks/>
          </p:cNvSpPr>
          <p:nvPr/>
        </p:nvSpPr>
        <p:spPr>
          <a:xfrm>
            <a:off x="1" y="541621"/>
            <a:ext cx="5675814" cy="25085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en-GB" sz="2800" b="1" dirty="0">
                <a:ea typeface="Baskerville" panose="02020502070401020303" pitchFamily="18" charset="0"/>
              </a:rPr>
              <a:t>Parameters</a:t>
            </a:r>
          </a:p>
          <a:p>
            <a:pPr marL="457200" indent="-457200" algn="l">
              <a:spcBef>
                <a:spcPts val="600"/>
              </a:spcBef>
              <a:buFont typeface="Arial" panose="020B0604020202020204" pitchFamily="34" charset="0"/>
              <a:buChar char="•"/>
            </a:pPr>
            <a:r>
              <a:rPr lang="en-GB" sz="2800" noProof="0" dirty="0">
                <a:ea typeface="Baskerville" panose="02020502070401020303" pitchFamily="18" charset="0"/>
              </a:rPr>
              <a:t>Max laser power 	10 </a:t>
            </a:r>
            <a:r>
              <a:rPr lang="en-GB" sz="2800" noProof="0" dirty="0" err="1">
                <a:ea typeface="Baskerville" panose="02020502070401020303" pitchFamily="18" charset="0"/>
              </a:rPr>
              <a:t>mW</a:t>
            </a:r>
            <a:endParaRPr lang="en-GB" sz="2800" noProof="0" dirty="0">
              <a:ea typeface="Baskerville" panose="02020502070401020303" pitchFamily="18" charset="0"/>
            </a:endParaRPr>
          </a:p>
          <a:p>
            <a:pPr marL="457200" indent="-457200" algn="l">
              <a:spcBef>
                <a:spcPts val="600"/>
              </a:spcBef>
              <a:buFont typeface="Arial" panose="020B0604020202020204" pitchFamily="34" charset="0"/>
              <a:buChar char="•"/>
            </a:pPr>
            <a:r>
              <a:rPr lang="en-GB" sz="2800" noProof="0" dirty="0">
                <a:ea typeface="Baskerville" panose="02020502070401020303" pitchFamily="18" charset="0"/>
              </a:rPr>
              <a:t>Linewidth 		5 MHz</a:t>
            </a:r>
          </a:p>
          <a:p>
            <a:pPr marL="457200" indent="-457200" algn="l">
              <a:spcBef>
                <a:spcPts val="600"/>
              </a:spcBef>
              <a:buFont typeface="Arial" panose="020B0604020202020204" pitchFamily="34" charset="0"/>
              <a:buChar char="•"/>
            </a:pPr>
            <a:r>
              <a:rPr lang="en-GB" sz="2800" dirty="0">
                <a:ea typeface="Baskerville" panose="02020502070401020303" pitchFamily="18" charset="0"/>
              </a:rPr>
              <a:t>RIN 			-140 dB/Hz</a:t>
            </a:r>
          </a:p>
          <a:p>
            <a:pPr marL="457200" indent="-457200" algn="l">
              <a:spcBef>
                <a:spcPts val="600"/>
              </a:spcBef>
              <a:buFont typeface="Arial" panose="020B0604020202020204" pitchFamily="34" charset="0"/>
              <a:buChar char="•"/>
            </a:pPr>
            <a:r>
              <a:rPr lang="en-GB" sz="2800" noProof="0" dirty="0">
                <a:ea typeface="Baskerville" panose="02020502070401020303" pitchFamily="18" charset="0"/>
              </a:rPr>
              <a:t>Dark current 		10 </a:t>
            </a:r>
            <a:r>
              <a:rPr lang="en-GB" sz="2800" noProof="0" dirty="0" err="1">
                <a:ea typeface="Baskerville" panose="02020502070401020303" pitchFamily="18" charset="0"/>
              </a:rPr>
              <a:t>nA</a:t>
            </a:r>
            <a:r>
              <a:rPr lang="en-GB" sz="2800" noProof="0" dirty="0">
                <a:ea typeface="Baskerville" panose="02020502070401020303" pitchFamily="18" charset="0"/>
              </a:rPr>
              <a:t> </a:t>
            </a:r>
          </a:p>
          <a:p>
            <a:pPr marL="457200" indent="-457200" algn="l">
              <a:spcBef>
                <a:spcPts val="600"/>
              </a:spcBef>
              <a:buFont typeface="Arial" panose="020B0604020202020204" pitchFamily="34" charset="0"/>
              <a:buChar char="•"/>
            </a:pPr>
            <a:endParaRPr lang="en-GB" sz="2800" noProof="0" dirty="0">
              <a:ea typeface="Baskerville" panose="02020502070401020303" pitchFamily="18" charset="0"/>
            </a:endParaRPr>
          </a:p>
          <a:p>
            <a:pPr marL="457200" indent="-457200" algn="l">
              <a:spcBef>
                <a:spcPts val="600"/>
              </a:spcBef>
              <a:buFont typeface="System Font Regular"/>
              <a:buChar char="X"/>
            </a:pPr>
            <a:endParaRPr lang="it-IT" sz="2800" dirty="0">
              <a:ea typeface="Baskerville" panose="02020502070401020303" pitchFamily="18" charset="0"/>
            </a:endParaRPr>
          </a:p>
        </p:txBody>
      </p:sp>
      <p:sp>
        <p:nvSpPr>
          <p:cNvPr id="40" name="Segnaposto contenuto 2">
            <a:extLst>
              <a:ext uri="{FF2B5EF4-FFF2-40B4-BE49-F238E27FC236}">
                <a16:creationId xmlns:a16="http://schemas.microsoft.com/office/drawing/2014/main" id="{FB4D795A-BB76-2A27-D325-FECA130C38AC}"/>
              </a:ext>
            </a:extLst>
          </p:cNvPr>
          <p:cNvSpPr txBox="1">
            <a:spLocks/>
          </p:cNvSpPr>
          <p:nvPr/>
        </p:nvSpPr>
        <p:spPr>
          <a:xfrm>
            <a:off x="5710685" y="541621"/>
            <a:ext cx="6452559" cy="25085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endParaRPr lang="en-GB" sz="2800" b="1" dirty="0">
              <a:ea typeface="Baskerville" panose="02020502070401020303" pitchFamily="18" charset="0"/>
            </a:endParaRPr>
          </a:p>
          <a:p>
            <a:pPr marL="457200" indent="-457200" algn="l">
              <a:spcBef>
                <a:spcPts val="600"/>
              </a:spcBef>
              <a:buFont typeface="Arial" panose="020B0604020202020204" pitchFamily="34" charset="0"/>
              <a:buChar char="•"/>
            </a:pPr>
            <a:r>
              <a:rPr lang="en-GB" sz="2800" noProof="0" dirty="0">
                <a:ea typeface="Baskerville" panose="02020502070401020303" pitchFamily="18" charset="0"/>
              </a:rPr>
              <a:t>BPD BW 		20 GHz</a:t>
            </a:r>
          </a:p>
          <a:p>
            <a:pPr marL="457200" indent="-457200" algn="l">
              <a:spcBef>
                <a:spcPts val="600"/>
              </a:spcBef>
              <a:buFont typeface="Arial" panose="020B0604020202020204" pitchFamily="34" charset="0"/>
              <a:buChar char="•"/>
            </a:pPr>
            <a:r>
              <a:rPr lang="en-GB" sz="2800" noProof="0" dirty="0">
                <a:ea typeface="Baskerville" panose="02020502070401020303" pitchFamily="18" charset="0"/>
              </a:rPr>
              <a:t>ADC  		8-bit, 800 mV full scale</a:t>
            </a:r>
          </a:p>
          <a:p>
            <a:pPr algn="l">
              <a:spcBef>
                <a:spcPts val="600"/>
              </a:spcBef>
            </a:pPr>
            <a:endParaRPr lang="en-GB" sz="2800" noProof="0" dirty="0">
              <a:ea typeface="Baskerville" panose="02020502070401020303" pitchFamily="18" charset="0"/>
            </a:endParaRPr>
          </a:p>
          <a:p>
            <a:pPr marL="457200" indent="-457200" algn="l">
              <a:spcBef>
                <a:spcPts val="600"/>
              </a:spcBef>
              <a:buFont typeface="System Font Regular"/>
              <a:buChar char="X"/>
            </a:pPr>
            <a:endParaRPr lang="it-IT" sz="2800" dirty="0">
              <a:ea typeface="Baskerville" panose="02020502070401020303" pitchFamily="18" charset="0"/>
            </a:endParaRPr>
          </a:p>
        </p:txBody>
      </p:sp>
      <p:cxnSp>
        <p:nvCxnSpPr>
          <p:cNvPr id="42" name="Straight Arrow Connector 41">
            <a:extLst>
              <a:ext uri="{FF2B5EF4-FFF2-40B4-BE49-F238E27FC236}">
                <a16:creationId xmlns:a16="http://schemas.microsoft.com/office/drawing/2014/main" id="{5778217F-FAA9-1CE3-8C56-AB369BA1CFAC}"/>
              </a:ext>
            </a:extLst>
          </p:cNvPr>
          <p:cNvCxnSpPr>
            <a:cxnSpLocks/>
          </p:cNvCxnSpPr>
          <p:nvPr/>
        </p:nvCxnSpPr>
        <p:spPr>
          <a:xfrm>
            <a:off x="7182247" y="3050218"/>
            <a:ext cx="892077" cy="0"/>
          </a:xfrm>
          <a:prstGeom prst="straightConnector1">
            <a:avLst/>
          </a:prstGeom>
          <a:ln w="5715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9" name="Segnaposto contenuto 2">
            <a:extLst>
              <a:ext uri="{FF2B5EF4-FFF2-40B4-BE49-F238E27FC236}">
                <a16:creationId xmlns:a16="http://schemas.microsoft.com/office/drawing/2014/main" id="{897B9A2B-3931-1CE1-87F8-1C503A4E01E9}"/>
              </a:ext>
            </a:extLst>
          </p:cNvPr>
          <p:cNvSpPr txBox="1">
            <a:spLocks/>
          </p:cNvSpPr>
          <p:nvPr/>
        </p:nvSpPr>
        <p:spPr>
          <a:xfrm>
            <a:off x="7116786" y="2598310"/>
            <a:ext cx="1022998" cy="53443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dirty="0">
                <a:ea typeface="Baskerville" panose="02020502070401020303" pitchFamily="18" charset="0"/>
              </a:rPr>
              <a:t>1 GHz</a:t>
            </a:r>
            <a:endParaRPr lang="it-IT" dirty="0">
              <a:ea typeface="Baskerville" panose="02020502070401020303" pitchFamily="18" charset="0"/>
            </a:endParaRPr>
          </a:p>
        </p:txBody>
      </p:sp>
      <p:sp>
        <p:nvSpPr>
          <p:cNvPr id="63" name="Rounded Rectangle 62">
            <a:extLst>
              <a:ext uri="{FF2B5EF4-FFF2-40B4-BE49-F238E27FC236}">
                <a16:creationId xmlns:a16="http://schemas.microsoft.com/office/drawing/2014/main" id="{00A10B1E-739D-C1C7-D45D-73086D3D4A88}"/>
              </a:ext>
            </a:extLst>
          </p:cNvPr>
          <p:cNvSpPr/>
          <p:nvPr/>
        </p:nvSpPr>
        <p:spPr>
          <a:xfrm>
            <a:off x="3930159" y="4243584"/>
            <a:ext cx="4331679" cy="15035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3200" dirty="0">
                <a:ea typeface="Baskerville" panose="02020502070401020303" pitchFamily="18" charset="0"/>
              </a:rPr>
              <a:t>Bitrate ≈ 13.4 Gb/s</a:t>
            </a:r>
          </a:p>
        </p:txBody>
      </p:sp>
    </p:spTree>
    <p:extLst>
      <p:ext uri="{BB962C8B-B14F-4D97-AF65-F5344CB8AC3E}">
        <p14:creationId xmlns:p14="http://schemas.microsoft.com/office/powerpoint/2010/main" val="13899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9" grpId="0"/>
      <p:bldP spid="63"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4188</TotalTime>
  <Words>1528</Words>
  <Application>Microsoft Macintosh PowerPoint</Application>
  <PresentationFormat>Widescreen</PresentationFormat>
  <Paragraphs>164</Paragraphs>
  <Slides>12</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Aptos</vt:lpstr>
      <vt:lpstr>Aptos Display</vt:lpstr>
      <vt:lpstr>Arial</vt:lpstr>
      <vt:lpstr>Baskerville</vt:lpstr>
      <vt:lpstr>Calibri</vt:lpstr>
      <vt:lpstr>Helvetica</vt:lpstr>
      <vt:lpstr>System Font Regular</vt:lpstr>
      <vt:lpstr>Titillium</vt:lpstr>
      <vt:lpstr>Titillium Bd</vt:lpstr>
      <vt:lpstr>Wingdings</vt:lpstr>
      <vt:lpstr>Tema di Office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Lorenzo De Marinis</dc:creator>
  <cp:lastModifiedBy>Lorenzo De Marinis</cp:lastModifiedBy>
  <cp:revision>207</cp:revision>
  <dcterms:created xsi:type="dcterms:W3CDTF">2022-12-15T10:30:09Z</dcterms:created>
  <dcterms:modified xsi:type="dcterms:W3CDTF">2025-02-06T10:58:21Z</dcterms:modified>
</cp:coreProperties>
</file>