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2" r:id="rId2"/>
    <p:sldId id="263" r:id="rId3"/>
    <p:sldId id="264" r:id="rId4"/>
    <p:sldId id="267" r:id="rId5"/>
    <p:sldId id="272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919DD-CCB9-49C2-9C2C-5F858C7B12F7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55C7-1FC8-42C5-A57F-F11700098C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76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Sergio Pagano  II National Congress NQSTI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  <p:pic>
        <p:nvPicPr>
          <p:cNvPr id="12" name="Picture 11" descr="A logo with white text and blue and red letters&#10;&#10;Description automatically generated">
            <a:extLst>
              <a:ext uri="{FF2B5EF4-FFF2-40B4-BE49-F238E27FC236}">
                <a16:creationId xmlns:a16="http://schemas.microsoft.com/office/drawing/2014/main" id="{7C48384D-22A6-B30A-B976-0A4706A185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193038"/>
            <a:ext cx="174904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5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Sergio Pagano  II National Congress NQSTI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B0E018EA-3E2C-4221-8F2D-FEADDDF2C9FC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70992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Sergio Pagano  II National Congress NQSTI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335E7CDD-E29C-417A-9EB6-CD2357295E23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801290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ffet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DF66E7F-1336-A338-A02E-719C5061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88534" y="6430137"/>
            <a:ext cx="8796867" cy="365125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 dirty="0"/>
              <a:t>Sergio Pagano  Design and modelling of practical JTWPA II National Congress NQSTI, Rome 5-7 February 2025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B5994B-1985-1161-EC9A-01934D74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430137"/>
            <a:ext cx="693420" cy="365125"/>
          </a:xfrm>
        </p:spPr>
        <p:txBody>
          <a:bodyPr/>
          <a:lstStyle/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0" name="Immagine 9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041AD4F0-73E4-D9D6-A8F9-415E536D2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1070"/>
            <a:ext cx="3252223" cy="108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8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Sergio Pagano  II National Congress NQSTI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46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Sergio Pagano  II National Congress NQSTI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384588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Sergio Pagano  II National Congress NQSTI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23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Sergio Pagano  II National Congress NQSTI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9B21D3C-ED42-40F8-9DE1-D9D7ADC643C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8404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Sergio Pagano  II National Congress NQSTI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83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Sergio Pagano  II National Congress NQSTI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0285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Sergio Pagano  II National Congress NQSTI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76D1A69-D327-43C4-90DC-9A69E27F3DAE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84257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Sergio Pagano  II National Congress NQSTI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C7008B9-D8E1-48AB-8B5F-71A812399F4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9319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430138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Sergio Pagano  II National Congress NQSTI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Picture 8" descr="A logo with white text and blue and red letters&#10;&#10;Description automatically generated">
            <a:extLst>
              <a:ext uri="{FF2B5EF4-FFF2-40B4-BE49-F238E27FC236}">
                <a16:creationId xmlns:a16="http://schemas.microsoft.com/office/drawing/2014/main" id="{73A45157-A572-B860-93E0-1FB1BBAAA1E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193038"/>
            <a:ext cx="174904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3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7.jpe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367D955-D15E-369F-EBE2-CADDE831C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dirty="0"/>
              <a:t>Sergio Pagano      II National Congress NQSTI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D0964B-7A02-750B-DF10-507CE6CDF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68EF5F1-A4A8-DB82-9909-D49DD5CB7440}"/>
              </a:ext>
            </a:extLst>
          </p:cNvPr>
          <p:cNvSpPr txBox="1"/>
          <p:nvPr/>
        </p:nvSpPr>
        <p:spPr>
          <a:xfrm>
            <a:off x="576775" y="2524368"/>
            <a:ext cx="11038449" cy="1238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it-IT" sz="2400" b="1" dirty="0">
                <a:effectLst/>
                <a:ea typeface="Calibri" panose="020F0502020204030204" pitchFamily="34" charset="0"/>
              </a:rPr>
              <a:t>Sergio Pagano, Carlo Barone, Giovanni Carapella, Claudio Guarcello </a:t>
            </a:r>
            <a:r>
              <a:rPr lang="it-IT" sz="2400" b="1" dirty="0">
                <a:ea typeface="Calibri" panose="020F0502020204030204" pitchFamily="34" charset="0"/>
              </a:rPr>
              <a:t>a</a:t>
            </a:r>
            <a:r>
              <a:rPr lang="it-IT" sz="2400" b="1" dirty="0">
                <a:effectLst/>
                <a:ea typeface="Calibri" panose="020F0502020204030204" pitchFamily="34" charset="0"/>
              </a:rPr>
              <a:t>nd Angela Nigro</a:t>
            </a:r>
            <a:endParaRPr lang="it-IT" sz="2400" dirty="0"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300"/>
              </a:spcAft>
            </a:pPr>
            <a:r>
              <a:rPr lang="it-IT" sz="2400" i="1" dirty="0">
                <a:effectLst/>
                <a:ea typeface="Calibri" panose="020F0502020204030204" pitchFamily="34" charset="0"/>
              </a:rPr>
              <a:t>University of Salerno, </a:t>
            </a:r>
            <a:r>
              <a:rPr lang="it-IT" sz="2400" i="1" dirty="0" err="1">
                <a:ea typeface="Calibri" panose="020F0502020204030204" pitchFamily="34" charset="0"/>
              </a:rPr>
              <a:t>Physics</a:t>
            </a:r>
            <a:r>
              <a:rPr lang="it-IT" sz="2400" i="1" dirty="0">
                <a:ea typeface="Calibri" panose="020F0502020204030204" pitchFamily="34" charset="0"/>
              </a:rPr>
              <a:t> </a:t>
            </a:r>
            <a:r>
              <a:rPr lang="it-IT" sz="2400" i="1" dirty="0">
                <a:effectLst/>
                <a:ea typeface="Calibri" panose="020F0502020204030204" pitchFamily="34" charset="0"/>
              </a:rPr>
              <a:t>Department and INFN Gruppo Collegato Salerno, </a:t>
            </a:r>
            <a:br>
              <a:rPr lang="it-IT" sz="2400" i="1" dirty="0">
                <a:effectLst/>
                <a:ea typeface="Calibri" panose="020F0502020204030204" pitchFamily="34" charset="0"/>
              </a:rPr>
            </a:br>
            <a:r>
              <a:rPr lang="it-IT" sz="2400" i="1" dirty="0">
                <a:effectLst/>
                <a:ea typeface="Calibri" panose="020F0502020204030204" pitchFamily="34" charset="0"/>
              </a:rPr>
              <a:t>via Giovanni Paolo II 132, 84084 - Fisciano (SA), </a:t>
            </a:r>
            <a:r>
              <a:rPr lang="it-IT" sz="2400" i="1" dirty="0" err="1">
                <a:effectLst/>
                <a:ea typeface="Calibri" panose="020F0502020204030204" pitchFamily="34" charset="0"/>
              </a:rPr>
              <a:t>Italy</a:t>
            </a:r>
            <a:endParaRPr lang="it-IT" sz="3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654B25-2123-0F61-8079-D938F2C03F05}"/>
              </a:ext>
            </a:extLst>
          </p:cNvPr>
          <p:cNvSpPr txBox="1"/>
          <p:nvPr/>
        </p:nvSpPr>
        <p:spPr>
          <a:xfrm>
            <a:off x="735623" y="1693371"/>
            <a:ext cx="107207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effectLst/>
                <a:ea typeface="Calibri" panose="020F0502020204030204" pitchFamily="34" charset="0"/>
              </a:rPr>
              <a:t>Design and modelling of practical JTWPA</a:t>
            </a:r>
            <a:endParaRPr lang="it-IT" sz="3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7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07B65-99F9-D552-7A74-23584362E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C9024DE-1628-3DD3-DFA5-AE7324DC3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Sergio Pagano  II National Congress NQSTI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0EA6BD5-7F2D-AA9A-4C31-B2BF0087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B08FF2E-9E5E-BEEE-4836-4ECAC481BFDB}"/>
              </a:ext>
            </a:extLst>
          </p:cNvPr>
          <p:cNvSpPr txBox="1"/>
          <p:nvPr/>
        </p:nvSpPr>
        <p:spPr>
          <a:xfrm>
            <a:off x="1332269" y="1443841"/>
            <a:ext cx="101990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/>
              <a:t>Outline</a:t>
            </a:r>
            <a:r>
              <a:rPr lang="it-IT" sz="3200" b="1" dirty="0"/>
              <a:t> of the </a:t>
            </a:r>
            <a:r>
              <a:rPr lang="it-IT" sz="3200" b="1" dirty="0" err="1"/>
              <a:t>presentation</a:t>
            </a:r>
            <a:endParaRPr lang="it-IT" sz="3200" b="1" dirty="0"/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 err="1"/>
              <a:t>Our</a:t>
            </a:r>
            <a:r>
              <a:rPr lang="it-IT" sz="2800" b="1" dirty="0"/>
              <a:t> projects and </a:t>
            </a:r>
            <a:r>
              <a:rPr lang="it-IT" sz="2800" b="1" dirty="0" err="1"/>
              <a:t>involved</a:t>
            </a:r>
            <a:r>
              <a:rPr lang="it-IT" sz="2800" b="1" dirty="0"/>
              <a:t>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/>
              <a:t>Ultra-low </a:t>
            </a:r>
            <a:r>
              <a:rPr lang="it-IT" sz="2800" b="1" dirty="0" err="1"/>
              <a:t>level</a:t>
            </a:r>
            <a:r>
              <a:rPr lang="it-IT" sz="2800" b="1" dirty="0"/>
              <a:t> </a:t>
            </a:r>
            <a:r>
              <a:rPr lang="it-IT" sz="2800" b="1" dirty="0" err="1"/>
              <a:t>microwave</a:t>
            </a:r>
            <a:r>
              <a:rPr lang="it-IT" sz="2800" b="1" dirty="0"/>
              <a:t> </a:t>
            </a:r>
            <a:r>
              <a:rPr lang="it-IT" sz="2800" b="1" dirty="0" err="1"/>
              <a:t>signal</a:t>
            </a:r>
            <a:r>
              <a:rPr lang="it-IT" sz="2800" b="1" dirty="0"/>
              <a:t> </a:t>
            </a:r>
            <a:r>
              <a:rPr lang="it-IT" sz="2800" b="1" dirty="0" err="1"/>
              <a:t>amplifiers</a:t>
            </a:r>
            <a:endParaRPr lang="it-IT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/>
              <a:t>Josephson </a:t>
            </a:r>
            <a:r>
              <a:rPr lang="it-IT" sz="2800" b="1" dirty="0" err="1"/>
              <a:t>Traveling</a:t>
            </a:r>
            <a:r>
              <a:rPr lang="it-IT" sz="2800" b="1" dirty="0"/>
              <a:t> </a:t>
            </a:r>
            <a:r>
              <a:rPr lang="it-IT" sz="2800" b="1" dirty="0" err="1"/>
              <a:t>Wave</a:t>
            </a:r>
            <a:r>
              <a:rPr lang="it-IT" sz="2800" b="1" dirty="0"/>
              <a:t> </a:t>
            </a:r>
            <a:r>
              <a:rPr lang="it-IT" sz="2800" b="1" dirty="0" err="1"/>
              <a:t>Parametric</a:t>
            </a:r>
            <a:r>
              <a:rPr lang="it-IT" sz="2800" b="1" dirty="0"/>
              <a:t> </a:t>
            </a:r>
            <a:r>
              <a:rPr lang="it-IT" sz="2800" b="1" dirty="0" err="1"/>
              <a:t>Amplifiers</a:t>
            </a:r>
            <a:endParaRPr lang="it-IT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 err="1"/>
              <a:t>Expected</a:t>
            </a:r>
            <a:r>
              <a:rPr lang="it-IT" sz="2800" b="1" dirty="0"/>
              <a:t> vs </a:t>
            </a:r>
            <a:r>
              <a:rPr lang="it-IT" sz="2800" b="1" dirty="0" err="1"/>
              <a:t>obtained</a:t>
            </a:r>
            <a:r>
              <a:rPr lang="it-IT" sz="2800" b="1" dirty="0"/>
              <a:t> performances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/>
              <a:t>JTWPA </a:t>
            </a:r>
            <a:r>
              <a:rPr lang="it-IT" sz="2800" b="1" dirty="0" err="1"/>
              <a:t>modeling</a:t>
            </a:r>
            <a:endParaRPr lang="it-IT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/>
              <a:t>JTWPA </a:t>
            </a:r>
            <a:r>
              <a:rPr lang="it-IT" sz="2800" b="1" dirty="0" err="1"/>
              <a:t>realization</a:t>
            </a:r>
            <a:endParaRPr lang="it-IT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 err="1"/>
              <a:t>Directions</a:t>
            </a:r>
            <a:r>
              <a:rPr lang="it-IT" sz="2800" b="1" dirty="0"/>
              <a:t> of </a:t>
            </a:r>
            <a:r>
              <a:rPr lang="it-IT" sz="2800" b="1" dirty="0" err="1"/>
              <a:t>development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68576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8E0A6-7B43-1456-68D9-C2D4675ED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E959D2D-E6DA-1587-FE45-F59E39E6A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Sergio Pagano  II National Congress NQSTI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9A7799-D946-E160-FBC4-DF02B333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CA24284-913A-6108-E3E3-1F3A616CEE0A}"/>
              </a:ext>
            </a:extLst>
          </p:cNvPr>
          <p:cNvSpPr txBox="1"/>
          <p:nvPr/>
        </p:nvSpPr>
        <p:spPr>
          <a:xfrm>
            <a:off x="193430" y="1243205"/>
            <a:ext cx="24090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 err="1"/>
              <a:t>Our</a:t>
            </a:r>
            <a:r>
              <a:rPr lang="it-IT" sz="3200" b="1" dirty="0"/>
              <a:t> projects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0B25159-211D-9664-3DCA-CE42CC11C55A}"/>
              </a:ext>
            </a:extLst>
          </p:cNvPr>
          <p:cNvSpPr txBox="1"/>
          <p:nvPr/>
        </p:nvSpPr>
        <p:spPr>
          <a:xfrm>
            <a:off x="193430" y="2956236"/>
            <a:ext cx="11673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HIQRES</a:t>
            </a:r>
            <a:r>
              <a:rPr lang="it-IT" dirty="0"/>
              <a:t> </a:t>
            </a:r>
            <a:r>
              <a:rPr lang="en-US" sz="2000" b="1" dirty="0"/>
              <a:t>High-Q Superconducting Resonators for Quantum Applications</a:t>
            </a:r>
          </a:p>
          <a:p>
            <a:r>
              <a:rPr lang="en-US" dirty="0"/>
              <a:t>This project will develop thin film superconducting resonators with the goal to obtain quality factors in excess of 10^6 in the few photon regime. This will be done using non-traditional materials, such as niobium nitride or tantalum. 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1D4BD56-4E6C-F56A-0865-4D6AC1EBF0C0}"/>
              </a:ext>
            </a:extLst>
          </p:cNvPr>
          <p:cNvSpPr txBox="1"/>
          <p:nvPr/>
        </p:nvSpPr>
        <p:spPr>
          <a:xfrm>
            <a:off x="3297143" y="4884547"/>
            <a:ext cx="875007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Involved</a:t>
            </a:r>
            <a:r>
              <a:rPr lang="it-IT" sz="2800" b="1" dirty="0"/>
              <a:t> people</a:t>
            </a:r>
            <a:br>
              <a:rPr lang="it-IT" dirty="0"/>
            </a:br>
            <a:r>
              <a:rPr lang="it-IT" dirty="0"/>
              <a:t>Sergio Pagano, Carlo Barone, Giovanni Carapella, Angela Nigro, Claudio Guarcello, Fabrizio Bobba, Ofelia Durante, Adolfo Avella, Roberta Citro, Francesco Romeo, Amedeo Ferrentino, Alessandro Mauro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A382582-A99E-B677-D108-597F8B32CEF7}"/>
              </a:ext>
            </a:extLst>
          </p:cNvPr>
          <p:cNvSpPr txBox="1"/>
          <p:nvPr/>
        </p:nvSpPr>
        <p:spPr>
          <a:xfrm>
            <a:off x="193430" y="1810756"/>
            <a:ext cx="118051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 err="1">
                <a:solidFill>
                  <a:srgbClr val="FF0000"/>
                </a:solidFill>
              </a:rPr>
              <a:t>NbJTWPA</a:t>
            </a:r>
            <a:r>
              <a:rPr lang="it-IT" dirty="0"/>
              <a:t> </a:t>
            </a:r>
            <a:r>
              <a:rPr lang="en-US" sz="2000" b="1" dirty="0"/>
              <a:t>Niobium-based Josephson Arrays for Parametric Amplification</a:t>
            </a:r>
          </a:p>
          <a:p>
            <a:r>
              <a:rPr lang="en-US" dirty="0"/>
              <a:t>This project aims at the development of high-quality quantum limited parametric amplifiers based on engineered arrays of Josephson junction to provide a reliable interface the quantum and to allow the integration of different materials and technologies. 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C2F3521-8AD4-D0FE-44BF-DEE5939B9674}"/>
              </a:ext>
            </a:extLst>
          </p:cNvPr>
          <p:cNvSpPr txBox="1"/>
          <p:nvPr/>
        </p:nvSpPr>
        <p:spPr>
          <a:xfrm>
            <a:off x="2637257" y="1344149"/>
            <a:ext cx="95547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 err="1"/>
              <a:t>We</a:t>
            </a:r>
            <a:r>
              <a:rPr lang="it-IT" sz="2000" dirty="0"/>
              <a:t> are </a:t>
            </a:r>
            <a:r>
              <a:rPr lang="it-IT" sz="2000" dirty="0" err="1"/>
              <a:t>operating</a:t>
            </a:r>
            <a:r>
              <a:rPr lang="it-IT" sz="2000" dirty="0"/>
              <a:t> </a:t>
            </a:r>
            <a:r>
              <a:rPr lang="it-IT" sz="2000" dirty="0" err="1"/>
              <a:t>within</a:t>
            </a:r>
            <a:r>
              <a:rPr lang="it-IT" sz="2000" dirty="0"/>
              <a:t> </a:t>
            </a:r>
            <a:r>
              <a:rPr lang="it-IT" sz="2000" b="1" dirty="0" err="1"/>
              <a:t>three</a:t>
            </a:r>
            <a:r>
              <a:rPr lang="it-IT" sz="2000" dirty="0"/>
              <a:t> large projects, </a:t>
            </a:r>
            <a:r>
              <a:rPr lang="it-IT" sz="2000" dirty="0" err="1"/>
              <a:t>financed</a:t>
            </a:r>
            <a:r>
              <a:rPr lang="it-IT" sz="2000" dirty="0"/>
              <a:t> by </a:t>
            </a:r>
            <a:r>
              <a:rPr lang="it-IT" sz="2000" dirty="0" err="1"/>
              <a:t>Spoke</a:t>
            </a:r>
            <a:r>
              <a:rPr lang="it-IT" sz="2000" dirty="0"/>
              <a:t> 6 </a:t>
            </a:r>
            <a:r>
              <a:rPr lang="it-IT" sz="2000" dirty="0" err="1"/>
              <a:t>through</a:t>
            </a:r>
            <a:r>
              <a:rPr lang="it-IT" sz="2000" dirty="0"/>
              <a:t> Bandi a Cascata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94E398E-5817-D8DE-6195-E9F94875E737}"/>
              </a:ext>
            </a:extLst>
          </p:cNvPr>
          <p:cNvSpPr txBox="1"/>
          <p:nvPr/>
        </p:nvSpPr>
        <p:spPr>
          <a:xfrm>
            <a:off x="193429" y="3882222"/>
            <a:ext cx="1167353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QSENS</a:t>
            </a:r>
            <a:r>
              <a:rPr lang="en-US" sz="1800" b="1" dirty="0"/>
              <a:t> </a:t>
            </a:r>
            <a:r>
              <a:rPr lang="en-US" sz="2000" b="1" dirty="0"/>
              <a:t>X-band Superconducting Amplifiers for Quantum Sensing</a:t>
            </a:r>
          </a:p>
          <a:p>
            <a:r>
              <a:rPr lang="en-US" dirty="0"/>
              <a:t>This project aims at developing traveling-wave parametric amplifiers based on Josephson junction arrays (JTWPA) to replace conventional broadband HEMT amplifiers for the detection of single photons in the microwave domain for application in quantum sensing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199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5B47E-CD70-4EF6-A286-8067C305E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3207E1E-DA2C-EBC6-7B5D-CD7A9421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Sergio Pagano  II National Congress NQSTI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472F214-9188-4DF6-A935-3B19B8348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19A0416-76AB-104A-A087-65FEB3839C05}"/>
              </a:ext>
            </a:extLst>
          </p:cNvPr>
          <p:cNvSpPr txBox="1"/>
          <p:nvPr/>
        </p:nvSpPr>
        <p:spPr>
          <a:xfrm>
            <a:off x="193430" y="1243205"/>
            <a:ext cx="83737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Josephson Traveling Wave Parametric Amplifiers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7330C6-8161-98AF-513A-BD42AA9870FC}"/>
              </a:ext>
            </a:extLst>
          </p:cNvPr>
          <p:cNvSpPr txBox="1"/>
          <p:nvPr/>
        </p:nvSpPr>
        <p:spPr>
          <a:xfrm>
            <a:off x="193430" y="1827980"/>
            <a:ext cx="118537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Key points: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Superconducting</a:t>
            </a:r>
            <a:r>
              <a:rPr lang="it-IT" sz="2400" dirty="0"/>
              <a:t> </a:t>
            </a:r>
            <a:r>
              <a:rPr lang="it-IT" sz="2400" dirty="0" err="1"/>
              <a:t>parametric</a:t>
            </a:r>
            <a:r>
              <a:rPr lang="it-IT" sz="2400" dirty="0"/>
              <a:t> </a:t>
            </a:r>
            <a:r>
              <a:rPr lang="it-IT" sz="2400" dirty="0" err="1"/>
              <a:t>amplifiers</a:t>
            </a:r>
            <a:r>
              <a:rPr lang="it-IT" sz="2400" dirty="0"/>
              <a:t> are the </a:t>
            </a:r>
            <a:r>
              <a:rPr lang="it-IT" sz="2400" dirty="0" err="1"/>
              <a:t>optimal</a:t>
            </a:r>
            <a:r>
              <a:rPr lang="it-IT" sz="2400" dirty="0"/>
              <a:t> </a:t>
            </a:r>
            <a:r>
              <a:rPr lang="it-IT" sz="2400" dirty="0" err="1"/>
              <a:t>solution</a:t>
            </a:r>
            <a:r>
              <a:rPr lang="it-IT" sz="2400" dirty="0"/>
              <a:t> for </a:t>
            </a:r>
            <a:r>
              <a:rPr lang="it-IT" sz="2400" b="1" dirty="0">
                <a:solidFill>
                  <a:srgbClr val="FF0000"/>
                </a:solidFill>
              </a:rPr>
              <a:t>quantum limited </a:t>
            </a:r>
            <a:r>
              <a:rPr lang="it-IT" sz="2400" b="1" dirty="0" err="1">
                <a:solidFill>
                  <a:srgbClr val="FF0000"/>
                </a:solidFill>
              </a:rPr>
              <a:t>noise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dirty="0" err="1"/>
              <a:t>amplification</a:t>
            </a:r>
            <a:r>
              <a:rPr lang="it-IT" sz="2400" dirty="0"/>
              <a:t> in the </a:t>
            </a:r>
            <a:r>
              <a:rPr lang="it-IT" sz="2400" dirty="0" err="1"/>
              <a:t>microwave</a:t>
            </a:r>
            <a:r>
              <a:rPr lang="it-IT" sz="2400" dirty="0"/>
              <a:t> </a:t>
            </a:r>
            <a:r>
              <a:rPr lang="it-IT" sz="2400" dirty="0" err="1"/>
              <a:t>region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Wide </a:t>
            </a:r>
            <a:r>
              <a:rPr lang="it-IT" sz="2400" dirty="0" err="1"/>
              <a:t>bandwidth</a:t>
            </a:r>
            <a:r>
              <a:rPr lang="it-IT" sz="2400" dirty="0"/>
              <a:t> </a:t>
            </a:r>
            <a:r>
              <a:rPr lang="it-IT" sz="2400" dirty="0" err="1"/>
              <a:t>microwave</a:t>
            </a:r>
            <a:r>
              <a:rPr lang="it-IT" sz="2400" dirty="0"/>
              <a:t> </a:t>
            </a:r>
            <a:r>
              <a:rPr lang="it-IT" sz="2400" dirty="0" err="1"/>
              <a:t>amplifiers</a:t>
            </a:r>
            <a:r>
              <a:rPr lang="it-IT" sz="2400" dirty="0"/>
              <a:t> are </a:t>
            </a:r>
            <a:r>
              <a:rPr lang="it-IT" sz="2400" b="1" dirty="0">
                <a:solidFill>
                  <a:srgbClr val="FF0000"/>
                </a:solidFill>
              </a:rPr>
              <a:t>key </a:t>
            </a:r>
            <a:r>
              <a:rPr lang="it-IT" sz="2400" b="1" dirty="0" err="1">
                <a:solidFill>
                  <a:srgbClr val="FF0000"/>
                </a:solidFill>
              </a:rPr>
              <a:t>enabling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technologies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for scaling up the </a:t>
            </a:r>
            <a:r>
              <a:rPr lang="it-IT" sz="2400" dirty="0" err="1"/>
              <a:t>number</a:t>
            </a:r>
            <a:r>
              <a:rPr lang="it-IT" sz="2400" dirty="0"/>
              <a:t> of </a:t>
            </a:r>
            <a:r>
              <a:rPr lang="it-IT" sz="2400" dirty="0" err="1"/>
              <a:t>qubits</a:t>
            </a:r>
            <a:r>
              <a:rPr lang="it-IT" sz="2400" dirty="0"/>
              <a:t> in </a:t>
            </a:r>
            <a:r>
              <a:rPr lang="it-IT" sz="2400" dirty="0" err="1"/>
              <a:t>superconducting</a:t>
            </a:r>
            <a:r>
              <a:rPr lang="it-IT" sz="2400" dirty="0"/>
              <a:t> quantum processors and for the </a:t>
            </a:r>
            <a:r>
              <a:rPr lang="it-IT" sz="2400" dirty="0" err="1"/>
              <a:t>realization</a:t>
            </a:r>
            <a:r>
              <a:rPr lang="it-IT" sz="2400" dirty="0"/>
              <a:t> of array of quantum </a:t>
            </a:r>
            <a:r>
              <a:rPr lang="it-IT" sz="2400" dirty="0" err="1"/>
              <a:t>sensors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Josephson </a:t>
            </a:r>
            <a:r>
              <a:rPr lang="it-IT" sz="2400" dirty="0" err="1"/>
              <a:t>junctions</a:t>
            </a:r>
            <a:r>
              <a:rPr lang="it-IT" sz="2400" dirty="0"/>
              <a:t> are </a:t>
            </a:r>
            <a:r>
              <a:rPr lang="it-IT" sz="2400" dirty="0" err="1"/>
              <a:t>nonlinear</a:t>
            </a:r>
            <a:r>
              <a:rPr lang="it-IT" sz="2400" dirty="0"/>
              <a:t> </a:t>
            </a:r>
            <a:r>
              <a:rPr lang="it-IT" sz="2400" dirty="0" err="1"/>
              <a:t>elements</a:t>
            </a:r>
            <a:r>
              <a:rPr lang="it-IT" sz="2400" dirty="0"/>
              <a:t> </a:t>
            </a:r>
            <a:r>
              <a:rPr lang="it-IT" sz="2400" dirty="0" err="1"/>
              <a:t>where</a:t>
            </a:r>
            <a:r>
              <a:rPr lang="it-IT" sz="2400" dirty="0"/>
              <a:t> the </a:t>
            </a:r>
            <a:r>
              <a:rPr lang="it-IT" sz="2400" dirty="0" err="1"/>
              <a:t>inductance</a:t>
            </a:r>
            <a:r>
              <a:rPr lang="it-IT" sz="2400" dirty="0"/>
              <a:t> can be </a:t>
            </a:r>
            <a:r>
              <a:rPr lang="it-IT" sz="2400" dirty="0" err="1"/>
              <a:t>modulated</a:t>
            </a:r>
            <a:r>
              <a:rPr lang="it-IT" sz="2400" dirty="0"/>
              <a:t> by the </a:t>
            </a:r>
            <a:r>
              <a:rPr lang="it-IT" sz="2400" dirty="0" err="1"/>
              <a:t>flowing</a:t>
            </a:r>
            <a:r>
              <a:rPr lang="it-IT" sz="2400" dirty="0"/>
              <a:t> </a:t>
            </a:r>
            <a:r>
              <a:rPr lang="it-IT" sz="2400" dirty="0" err="1"/>
              <a:t>current</a:t>
            </a:r>
            <a:r>
              <a:rPr lang="it-IT" sz="2400" dirty="0"/>
              <a:t> and </a:t>
            </a:r>
            <a:r>
              <a:rPr lang="it-IT" sz="2400" dirty="0" err="1"/>
              <a:t>therefore</a:t>
            </a:r>
            <a:r>
              <a:rPr lang="it-IT" sz="2400" dirty="0"/>
              <a:t> can </a:t>
            </a:r>
            <a:r>
              <a:rPr lang="it-IT" sz="2400" dirty="0" err="1"/>
              <a:t>realize</a:t>
            </a:r>
            <a:r>
              <a:rPr lang="it-IT" sz="2400" dirty="0"/>
              <a:t> </a:t>
            </a:r>
            <a:r>
              <a:rPr lang="it-IT" sz="2400" dirty="0" err="1"/>
              <a:t>nonlinear</a:t>
            </a:r>
            <a:r>
              <a:rPr lang="it-IT" sz="2400" dirty="0"/>
              <a:t> transmission lines </a:t>
            </a:r>
            <a:r>
              <a:rPr lang="it-IT" sz="2400" dirty="0" err="1"/>
              <a:t>where</a:t>
            </a:r>
            <a:r>
              <a:rPr lang="it-IT" sz="2400" dirty="0"/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parametric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amplification</a:t>
            </a:r>
            <a:r>
              <a:rPr lang="it-IT" sz="2400" dirty="0"/>
              <a:t> can </a:t>
            </a:r>
            <a:r>
              <a:rPr lang="it-IT" sz="2400" dirty="0" err="1"/>
              <a:t>occur</a:t>
            </a:r>
            <a:r>
              <a:rPr lang="it-IT" sz="2400" dirty="0"/>
              <a:t> on a </a:t>
            </a:r>
            <a:r>
              <a:rPr lang="it-IT" sz="2400" b="1" dirty="0">
                <a:solidFill>
                  <a:srgbClr val="FF0000"/>
                </a:solidFill>
              </a:rPr>
              <a:t>wide frequency band</a:t>
            </a:r>
          </a:p>
        </p:txBody>
      </p:sp>
    </p:spTree>
    <p:extLst>
      <p:ext uri="{BB962C8B-B14F-4D97-AF65-F5344CB8AC3E}">
        <p14:creationId xmlns:p14="http://schemas.microsoft.com/office/powerpoint/2010/main" val="108122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A17E5-1FF2-D5DA-5CED-35DE7D537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01CE9F8-FCDD-5553-8A17-AE7EF063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Sergio Pagano  II National Congress NQSTI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0261F5-1350-8A15-055C-E86277AF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29B6E63-6D93-FF95-4BFD-0ED528FE421C}"/>
              </a:ext>
            </a:extLst>
          </p:cNvPr>
          <p:cNvSpPr txBox="1"/>
          <p:nvPr/>
        </p:nvSpPr>
        <p:spPr>
          <a:xfrm>
            <a:off x="193430" y="1243205"/>
            <a:ext cx="83737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Josephson Traveling Wave Parametric Amplifiers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5465549F-C774-45DC-6276-0C9EF28CFF79}"/>
                  </a:ext>
                </a:extLst>
              </p:cNvPr>
              <p:cNvSpPr txBox="1"/>
              <p:nvPr/>
            </p:nvSpPr>
            <p:spPr>
              <a:xfrm>
                <a:off x="193430" y="1792063"/>
                <a:ext cx="13578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𝐼</m:t>
                      </m:r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=</m:t>
                      </m:r>
                      <m:sSub>
                        <m:sSub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𝐼</m:t>
                          </m:r>
                        </m:e>
                        <m:sub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it-IT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sin</m:t>
                          </m:r>
                        </m:fName>
                        <m:e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/>
                  <a:cs typeface="+mn-cs"/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5465549F-C774-45DC-6276-0C9EF28CF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30" y="1792063"/>
                <a:ext cx="1357808" cy="307777"/>
              </a:xfrm>
              <a:prstGeom prst="rect">
                <a:avLst/>
              </a:prstGeom>
              <a:blipFill>
                <a:blip r:embed="rId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AE668114-611E-21AC-B5B0-70D1F990D612}"/>
                  </a:ext>
                </a:extLst>
              </p:cNvPr>
              <p:cNvSpPr txBox="1"/>
              <p:nvPr/>
            </p:nvSpPr>
            <p:spPr>
              <a:xfrm>
                <a:off x="155214" y="2204049"/>
                <a:ext cx="143423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lvl="0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AE668114-611E-21AC-B5B0-70D1F990D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14" y="2204049"/>
                <a:ext cx="1434239" cy="584327"/>
              </a:xfrm>
              <a:prstGeom prst="rect">
                <a:avLst/>
              </a:prstGeom>
              <a:blipFill>
                <a:blip r:embed="rId3"/>
                <a:stretch>
                  <a:fillRect b="-21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6C706A4-64BF-281A-6192-F1DD06F30FD5}"/>
                  </a:ext>
                </a:extLst>
              </p:cNvPr>
              <p:cNvSpPr txBox="1"/>
              <p:nvPr/>
            </p:nvSpPr>
            <p:spPr>
              <a:xfrm>
                <a:off x="2258195" y="1962106"/>
                <a:ext cx="1556387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lvl="0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  </m:t>
                      </m:r>
                      <m:f>
                        <m:fPr>
                          <m:ctrlP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6C706A4-64BF-281A-6192-F1DD06F30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195" y="1962106"/>
                <a:ext cx="1556387" cy="584327"/>
              </a:xfrm>
              <a:prstGeom prst="rect">
                <a:avLst/>
              </a:prstGeom>
              <a:blipFill>
                <a:blip r:embed="rId4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69E811E-72E8-C2A3-7D7F-0235CAC6EFEB}"/>
                  </a:ext>
                </a:extLst>
              </p:cNvPr>
              <p:cNvSpPr txBox="1"/>
              <p:nvPr/>
            </p:nvSpPr>
            <p:spPr>
              <a:xfrm>
                <a:off x="4644971" y="1962106"/>
                <a:ext cx="2320892" cy="9609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lvl="0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it-IT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kumimoji="0" lang="it-IT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0" lang="it-IT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kumimoji="0" lang="it-IT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0" lang="it-IT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it-IT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69E811E-72E8-C2A3-7D7F-0235CAC6E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971" y="1962106"/>
                <a:ext cx="2320892" cy="9609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magine 11">
            <a:extLst>
              <a:ext uri="{FF2B5EF4-FFF2-40B4-BE49-F238E27FC236}">
                <a16:creationId xmlns:a16="http://schemas.microsoft.com/office/drawing/2014/main" id="{C1C65D6F-E7D2-07F9-A8E1-11B1DC44EE9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30165"/>
          <a:stretch/>
        </p:blipFill>
        <p:spPr>
          <a:xfrm>
            <a:off x="7731849" y="1917595"/>
            <a:ext cx="2495364" cy="760832"/>
          </a:xfrm>
          <a:prstGeom prst="rect">
            <a:avLst/>
          </a:prstGeom>
        </p:spPr>
      </p:pic>
      <p:sp>
        <p:nvSpPr>
          <p:cNvPr id="15" name="TextShape 1">
            <a:extLst>
              <a:ext uri="{FF2B5EF4-FFF2-40B4-BE49-F238E27FC236}">
                <a16:creationId xmlns:a16="http://schemas.microsoft.com/office/drawing/2014/main" id="{0E266731-613A-BA44-E72F-54474BCD97AB}"/>
              </a:ext>
            </a:extLst>
          </p:cNvPr>
          <p:cNvSpPr txBox="1"/>
          <p:nvPr/>
        </p:nvSpPr>
        <p:spPr>
          <a:xfrm>
            <a:off x="3351413" y="5601502"/>
            <a:ext cx="4079920" cy="70121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C. Macklin et al., A near–quantum-limited Josephson traveling-wave parametric amplifier, Science, V 350, 6258, pp 307-310, 2015</a:t>
            </a:r>
          </a:p>
        </p:txBody>
      </p:sp>
      <p:pic>
        <p:nvPicPr>
          <p:cNvPr id="16" name="Main graphic">
            <a:extLst>
              <a:ext uri="{FF2B5EF4-FFF2-40B4-BE49-F238E27FC236}">
                <a16:creationId xmlns:a16="http://schemas.microsoft.com/office/drawing/2014/main" id="{735E0F0D-E96F-8876-3638-B9A87734B765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295421" y="2966073"/>
            <a:ext cx="5283929" cy="2591491"/>
          </a:xfrm>
          <a:prstGeom prst="rect">
            <a:avLst/>
          </a:prstGeom>
          <a:ln>
            <a:noFill/>
          </a:ln>
        </p:spPr>
      </p:pic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366A10A2-5D67-E421-7810-CB54C8F59373}"/>
              </a:ext>
            </a:extLst>
          </p:cNvPr>
          <p:cNvSpPr/>
          <p:nvPr/>
        </p:nvSpPr>
        <p:spPr>
          <a:xfrm>
            <a:off x="1838332" y="2146654"/>
            <a:ext cx="309192" cy="2155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7E465666-EFEB-7851-A9DD-74F43A467472}"/>
              </a:ext>
            </a:extLst>
          </p:cNvPr>
          <p:cNvSpPr/>
          <p:nvPr/>
        </p:nvSpPr>
        <p:spPr>
          <a:xfrm>
            <a:off x="3952787" y="2146654"/>
            <a:ext cx="309192" cy="2155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8F98B193-6EDD-B206-7FDC-C0D053AA2F6B}"/>
              </a:ext>
            </a:extLst>
          </p:cNvPr>
          <p:cNvSpPr/>
          <p:nvPr/>
        </p:nvSpPr>
        <p:spPr>
          <a:xfrm>
            <a:off x="7187205" y="2181432"/>
            <a:ext cx="309192" cy="2155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30F089E4-9AB0-1474-29F5-3C8A8174DE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1166" y="2803959"/>
            <a:ext cx="5340242" cy="9609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9B6B9545-457F-9C82-8F82-AAF1B757831B}"/>
                  </a:ext>
                </a:extLst>
              </p:cNvPr>
              <p:cNvSpPr txBox="1"/>
              <p:nvPr/>
            </p:nvSpPr>
            <p:spPr>
              <a:xfrm>
                <a:off x="9884150" y="3650871"/>
                <a:ext cx="20503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dirty="0"/>
                  <a:t>around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skw"/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it-IT" sz="2000" i="1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9B6B9545-457F-9C82-8F82-AAF1B7578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4150" y="3650871"/>
                <a:ext cx="2050369" cy="400110"/>
              </a:xfrm>
              <a:prstGeom prst="rect">
                <a:avLst/>
              </a:prstGeom>
              <a:blipFill>
                <a:blip r:embed="rId9"/>
                <a:stretch>
                  <a:fillRect l="-2967" t="-116667" r="-17804" b="-1772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C2AD0EBD-FD80-F232-0ADB-33F2AB4A9F35}"/>
                  </a:ext>
                </a:extLst>
              </p:cNvPr>
              <p:cNvSpPr txBox="1"/>
              <p:nvPr/>
            </p:nvSpPr>
            <p:spPr>
              <a:xfrm>
                <a:off x="10235900" y="2341083"/>
                <a:ext cx="15735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dirty="0"/>
                  <a:t>around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it-IT" sz="2000" i="1" dirty="0"/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C2AD0EBD-FD80-F232-0ADB-33F2AB4A9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900" y="2341083"/>
                <a:ext cx="1573508" cy="400110"/>
              </a:xfrm>
              <a:prstGeom prst="rect">
                <a:avLst/>
              </a:prstGeom>
              <a:blipFill>
                <a:blip r:embed="rId10"/>
                <a:stretch>
                  <a:fillRect l="-3876" t="-7576" b="-257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e 24">
            <a:extLst>
              <a:ext uri="{FF2B5EF4-FFF2-40B4-BE49-F238E27FC236}">
                <a16:creationId xmlns:a16="http://schemas.microsoft.com/office/drawing/2014/main" id="{604FA3BE-E011-452B-4881-ED26072AFD87}"/>
              </a:ext>
            </a:extLst>
          </p:cNvPr>
          <p:cNvSpPr/>
          <p:nvPr/>
        </p:nvSpPr>
        <p:spPr>
          <a:xfrm>
            <a:off x="9579801" y="1792063"/>
            <a:ext cx="283664" cy="5701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1E613CFE-E17D-E2D9-0640-3B0C485D295A}"/>
              </a:ext>
            </a:extLst>
          </p:cNvPr>
          <p:cNvSpPr/>
          <p:nvPr/>
        </p:nvSpPr>
        <p:spPr>
          <a:xfrm>
            <a:off x="9380511" y="2816657"/>
            <a:ext cx="283664" cy="5701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244BFD37-FDBC-E27A-B44F-44D030E158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00057" y="3650871"/>
            <a:ext cx="3764118" cy="1924053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F035708-A496-6C75-CC61-C5D1B694906C}"/>
              </a:ext>
            </a:extLst>
          </p:cNvPr>
          <p:cNvSpPr txBox="1"/>
          <p:nvPr/>
        </p:nvSpPr>
        <p:spPr>
          <a:xfrm>
            <a:off x="7619647" y="5556142"/>
            <a:ext cx="44275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P. Livreri, et al. “</a:t>
            </a:r>
            <a:r>
              <a:rPr lang="it-IT" sz="1600" dirty="0" err="1"/>
              <a:t>Microwave</a:t>
            </a:r>
            <a:r>
              <a:rPr lang="it-IT" sz="1600" dirty="0"/>
              <a:t> Quantum Radar </a:t>
            </a:r>
            <a:r>
              <a:rPr lang="it-IT" sz="1600" dirty="0" err="1"/>
              <a:t>based</a:t>
            </a:r>
            <a:r>
              <a:rPr lang="it-IT" sz="1600" dirty="0"/>
              <a:t> on a Josephson </a:t>
            </a:r>
            <a:r>
              <a:rPr lang="it-IT" sz="1600" dirty="0" err="1"/>
              <a:t>Traveling</a:t>
            </a:r>
            <a:r>
              <a:rPr lang="it-IT" sz="1600" dirty="0"/>
              <a:t> </a:t>
            </a:r>
            <a:r>
              <a:rPr lang="it-IT" sz="1600" dirty="0" err="1"/>
              <a:t>wave</a:t>
            </a:r>
            <a:r>
              <a:rPr lang="it-IT" sz="1600" dirty="0"/>
              <a:t> </a:t>
            </a:r>
            <a:r>
              <a:rPr lang="it-IT" sz="1600" dirty="0" err="1"/>
              <a:t>Parametric</a:t>
            </a:r>
            <a:r>
              <a:rPr lang="it-IT" sz="1600" dirty="0"/>
              <a:t> </a:t>
            </a:r>
            <a:r>
              <a:rPr lang="it-IT" sz="1600" dirty="0" err="1"/>
              <a:t>Ampliﬁer</a:t>
            </a:r>
            <a:r>
              <a:rPr lang="it-IT" sz="1600" dirty="0"/>
              <a:t> and a </a:t>
            </a:r>
            <a:r>
              <a:rPr lang="it-IT" sz="1600" dirty="0" err="1"/>
              <a:t>Phase-Conjugate</a:t>
            </a:r>
            <a:r>
              <a:rPr lang="it-IT" sz="1600" dirty="0"/>
              <a:t> </a:t>
            </a:r>
            <a:r>
              <a:rPr lang="it-IT" sz="1600" dirty="0" err="1"/>
              <a:t>Receiver</a:t>
            </a:r>
            <a:r>
              <a:rPr lang="it-IT" sz="1600" dirty="0"/>
              <a:t>.” 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CA09F4-2F4E-6997-8757-F38508AFBB2E}"/>
              </a:ext>
            </a:extLst>
          </p:cNvPr>
          <p:cNvSpPr txBox="1"/>
          <p:nvPr/>
        </p:nvSpPr>
        <p:spPr>
          <a:xfrm>
            <a:off x="1619139" y="2469324"/>
            <a:ext cx="4036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Josephson </a:t>
            </a:r>
            <a:r>
              <a:rPr lang="it-IT" dirty="0" err="1"/>
              <a:t>junction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nonlinear</a:t>
            </a:r>
            <a:r>
              <a:rPr lang="it-IT" dirty="0"/>
              <a:t> </a:t>
            </a:r>
            <a:r>
              <a:rPr lang="it-IT" dirty="0" err="1"/>
              <a:t>inductor</a:t>
            </a: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C0BDFC6-53A2-9B45-7D87-A4685555C4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63465" y="4155877"/>
            <a:ext cx="1874319" cy="84691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E91E4E8-E5B2-A1AE-C1D2-802F5A4C07B7}"/>
              </a:ext>
            </a:extLst>
          </p:cNvPr>
          <p:cNvSpPr txBox="1"/>
          <p:nvPr/>
        </p:nvSpPr>
        <p:spPr>
          <a:xfrm>
            <a:off x="10436582" y="4988751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SNAIL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78E1B59-A9BD-5692-0BD4-700BBB496982}"/>
              </a:ext>
            </a:extLst>
          </p:cNvPr>
          <p:cNvSpPr txBox="1"/>
          <p:nvPr/>
        </p:nvSpPr>
        <p:spPr>
          <a:xfrm>
            <a:off x="9884150" y="1576619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4WM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733E9B6-A887-9F20-CB53-3CC1F5B3E30C}"/>
              </a:ext>
            </a:extLst>
          </p:cNvPr>
          <p:cNvSpPr txBox="1"/>
          <p:nvPr/>
        </p:nvSpPr>
        <p:spPr>
          <a:xfrm>
            <a:off x="9722925" y="2730933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3WM</a:t>
            </a:r>
          </a:p>
        </p:txBody>
      </p:sp>
    </p:spTree>
    <p:extLst>
      <p:ext uri="{BB962C8B-B14F-4D97-AF65-F5344CB8AC3E}">
        <p14:creationId xmlns:p14="http://schemas.microsoft.com/office/powerpoint/2010/main" val="4288484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A680A-6AC4-DEAB-812F-40830D4B6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B5A78EF-B853-9F8C-3FF7-3DF6F3746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Sergio Pagano  II National Congress NQSTI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2893506-18D8-CBC2-FFBF-094B6913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DBDCD49-9C2B-B560-D5CD-A570C8117E4C}"/>
              </a:ext>
            </a:extLst>
          </p:cNvPr>
          <p:cNvSpPr txBox="1"/>
          <p:nvPr/>
        </p:nvSpPr>
        <p:spPr>
          <a:xfrm>
            <a:off x="193430" y="1243205"/>
            <a:ext cx="83737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Expected vs obtained performances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428287E-A3A5-1A6C-B732-437598C05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121" y="1363361"/>
            <a:ext cx="5469879" cy="206563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0723B78-DCC6-FF8B-33AC-68952B49E4AA}"/>
              </a:ext>
            </a:extLst>
          </p:cNvPr>
          <p:cNvSpPr txBox="1"/>
          <p:nvPr/>
        </p:nvSpPr>
        <p:spPr>
          <a:xfrm>
            <a:off x="6880114" y="3451303"/>
            <a:ext cx="5153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C. Macklin et al, Science , 350 (6258), 307-310, 2015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4306161-3E70-E5F8-9CC7-0383E5EFC97C}"/>
              </a:ext>
            </a:extLst>
          </p:cNvPr>
          <p:cNvSpPr txBox="1"/>
          <p:nvPr/>
        </p:nvSpPr>
        <p:spPr>
          <a:xfrm>
            <a:off x="532336" y="1780612"/>
            <a:ext cx="61897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B050"/>
                </a:solidFill>
              </a:rPr>
              <a:t>Basic theory </a:t>
            </a:r>
            <a:r>
              <a:rPr lang="it-IT" dirty="0" err="1">
                <a:solidFill>
                  <a:srgbClr val="00B050"/>
                </a:solidFill>
              </a:rPr>
              <a:t>predicts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b="1" dirty="0">
                <a:solidFill>
                  <a:srgbClr val="00B050"/>
                </a:solidFill>
              </a:rPr>
              <a:t>gain </a:t>
            </a:r>
            <a:r>
              <a:rPr lang="it-IT" b="1" dirty="0" err="1">
                <a:solidFill>
                  <a:srgbClr val="00B050"/>
                </a:solidFill>
              </a:rPr>
              <a:t>exponentially</a:t>
            </a:r>
            <a:r>
              <a:rPr lang="it-IT" b="1" dirty="0">
                <a:solidFill>
                  <a:srgbClr val="00B050"/>
                </a:solidFill>
              </a:rPr>
              <a:t> </a:t>
            </a:r>
            <a:r>
              <a:rPr lang="it-IT" b="1" dirty="0" err="1">
                <a:solidFill>
                  <a:srgbClr val="00B050"/>
                </a:solidFill>
              </a:rPr>
              <a:t>increasing</a:t>
            </a:r>
            <a:r>
              <a:rPr lang="it-IT" b="1" dirty="0">
                <a:solidFill>
                  <a:srgbClr val="00B050"/>
                </a:solidFill>
              </a:rPr>
              <a:t> with line </a:t>
            </a:r>
            <a:r>
              <a:rPr lang="it-IT" b="1" dirty="0" err="1">
                <a:solidFill>
                  <a:srgbClr val="00B050"/>
                </a:solidFill>
              </a:rPr>
              <a:t>length</a:t>
            </a:r>
            <a:r>
              <a:rPr lang="it-IT" dirty="0">
                <a:solidFill>
                  <a:srgbClr val="00B050"/>
                </a:solidFill>
              </a:rPr>
              <a:t>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B050"/>
                </a:solidFill>
              </a:rPr>
              <a:t>Two </a:t>
            </a:r>
            <a:r>
              <a:rPr lang="it-IT" dirty="0" err="1">
                <a:solidFill>
                  <a:srgbClr val="00B050"/>
                </a:solidFill>
              </a:rPr>
              <a:t>operation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modes</a:t>
            </a:r>
            <a:r>
              <a:rPr lang="it-IT" dirty="0">
                <a:solidFill>
                  <a:srgbClr val="00B050"/>
                </a:solidFill>
              </a:rPr>
              <a:t>: </a:t>
            </a:r>
            <a:r>
              <a:rPr lang="it-IT" b="1" dirty="0">
                <a:solidFill>
                  <a:srgbClr val="00B050"/>
                </a:solidFill>
              </a:rPr>
              <a:t>4WM</a:t>
            </a:r>
            <a:r>
              <a:rPr lang="it-IT" dirty="0">
                <a:solidFill>
                  <a:srgbClr val="00B050"/>
                </a:solidFill>
              </a:rPr>
              <a:t> and </a:t>
            </a:r>
            <a:r>
              <a:rPr lang="it-IT" b="1" dirty="0">
                <a:solidFill>
                  <a:srgbClr val="00B050"/>
                </a:solidFill>
              </a:rPr>
              <a:t>3WM</a:t>
            </a:r>
            <a:r>
              <a:rPr lang="it-IT" dirty="0">
                <a:solidFill>
                  <a:srgbClr val="00B050"/>
                </a:solidFill>
              </a:rPr>
              <a:t>, </a:t>
            </a:r>
            <a:r>
              <a:rPr lang="it-IT" b="1" dirty="0" err="1">
                <a:solidFill>
                  <a:srgbClr val="00B050"/>
                </a:solidFill>
              </a:rPr>
              <a:t>controllable</a:t>
            </a:r>
            <a:r>
              <a:rPr lang="it-IT" dirty="0">
                <a:solidFill>
                  <a:srgbClr val="00B050"/>
                </a:solidFill>
              </a:rPr>
              <a:t> by </a:t>
            </a:r>
            <a:r>
              <a:rPr lang="it-IT" dirty="0" err="1">
                <a:solidFill>
                  <a:srgbClr val="00B050"/>
                </a:solidFill>
              </a:rPr>
              <a:t>external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parameters</a:t>
            </a:r>
            <a:r>
              <a:rPr lang="it-IT" dirty="0">
                <a:solidFill>
                  <a:srgbClr val="00B050"/>
                </a:solidFill>
              </a:rPr>
              <a:t>: DC </a:t>
            </a:r>
            <a:r>
              <a:rPr lang="it-IT" dirty="0" err="1">
                <a:solidFill>
                  <a:srgbClr val="00B050"/>
                </a:solidFill>
              </a:rPr>
              <a:t>current</a:t>
            </a:r>
            <a:r>
              <a:rPr lang="it-IT" dirty="0">
                <a:solidFill>
                  <a:srgbClr val="00B050"/>
                </a:solidFill>
              </a:rPr>
              <a:t> or </a:t>
            </a:r>
            <a:r>
              <a:rPr lang="it-IT" dirty="0" err="1">
                <a:solidFill>
                  <a:srgbClr val="00B050"/>
                </a:solidFill>
              </a:rPr>
              <a:t>magnetic</a:t>
            </a:r>
            <a:r>
              <a:rPr lang="it-IT" dirty="0">
                <a:solidFill>
                  <a:srgbClr val="00B050"/>
                </a:solidFill>
              </a:rPr>
              <a:t>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Line </a:t>
            </a:r>
            <a:r>
              <a:rPr lang="it-IT" dirty="0" err="1">
                <a:solidFill>
                  <a:srgbClr val="FF0000"/>
                </a:solidFill>
              </a:rPr>
              <a:t>dispersion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induces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dephasing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which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limits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achievable</a:t>
            </a:r>
            <a:r>
              <a:rPr lang="it-IT" dirty="0">
                <a:solidFill>
                  <a:srgbClr val="FF0000"/>
                </a:solidFill>
              </a:rPr>
              <a:t> gain. </a:t>
            </a:r>
            <a:r>
              <a:rPr lang="it-IT" dirty="0" err="1">
                <a:solidFill>
                  <a:srgbClr val="FF0000"/>
                </a:solidFill>
              </a:rPr>
              <a:t>Proposed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solution</a:t>
            </a:r>
            <a:r>
              <a:rPr lang="it-IT" dirty="0">
                <a:solidFill>
                  <a:srgbClr val="FF0000"/>
                </a:solidFill>
              </a:rPr>
              <a:t> are: </a:t>
            </a:r>
            <a:r>
              <a:rPr lang="it-IT" b="1" dirty="0" err="1">
                <a:solidFill>
                  <a:srgbClr val="FF0000"/>
                </a:solidFill>
              </a:rPr>
              <a:t>resonant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phase</a:t>
            </a:r>
            <a:r>
              <a:rPr lang="it-IT" b="1" dirty="0">
                <a:solidFill>
                  <a:srgbClr val="FF0000"/>
                </a:solidFill>
              </a:rPr>
              <a:t> matching, </a:t>
            </a:r>
            <a:r>
              <a:rPr lang="it-IT" b="1" dirty="0" err="1">
                <a:solidFill>
                  <a:srgbClr val="FF0000"/>
                </a:solidFill>
              </a:rPr>
              <a:t>spatial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modulation</a:t>
            </a:r>
            <a:r>
              <a:rPr lang="it-IT" b="1" dirty="0">
                <a:solidFill>
                  <a:srgbClr val="FF0000"/>
                </a:solidFill>
              </a:rPr>
              <a:t> of line </a:t>
            </a:r>
            <a:r>
              <a:rPr lang="it-IT" b="1" dirty="0" err="1">
                <a:solidFill>
                  <a:srgbClr val="FF0000"/>
                </a:solidFill>
              </a:rPr>
              <a:t>parameters</a:t>
            </a:r>
            <a:r>
              <a:rPr lang="it-IT" b="1" dirty="0">
                <a:solidFill>
                  <a:srgbClr val="FF0000"/>
                </a:solidFill>
              </a:rPr>
              <a:t>, </a:t>
            </a:r>
            <a:r>
              <a:rPr lang="it-IT" b="1" dirty="0" err="1">
                <a:solidFill>
                  <a:srgbClr val="FF0000"/>
                </a:solidFill>
              </a:rPr>
              <a:t>left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handed</a:t>
            </a:r>
            <a:r>
              <a:rPr lang="it-IT" b="1" dirty="0">
                <a:solidFill>
                  <a:srgbClr val="FF0000"/>
                </a:solidFill>
              </a:rPr>
              <a:t> TL, </a:t>
            </a:r>
            <a:r>
              <a:rPr lang="it-IT" b="1" dirty="0" err="1">
                <a:solidFill>
                  <a:srgbClr val="FF0000"/>
                </a:solidFill>
              </a:rPr>
              <a:t>etc</a:t>
            </a:r>
            <a:endParaRPr lang="it-IT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FF0000"/>
                </a:solidFill>
              </a:rPr>
              <a:t>Modeling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through</a:t>
            </a:r>
            <a:r>
              <a:rPr lang="it-IT" dirty="0">
                <a:solidFill>
                  <a:srgbClr val="FF0000"/>
                </a:solidFill>
              </a:rPr>
              <a:t> quasi </a:t>
            </a:r>
            <a:r>
              <a:rPr lang="it-IT" dirty="0" err="1">
                <a:solidFill>
                  <a:srgbClr val="FF0000"/>
                </a:solidFill>
              </a:rPr>
              <a:t>analitycal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approaches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overestimates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rgbClr val="FF0000"/>
                </a:solidFill>
              </a:rPr>
              <a:t>Simplified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assumptions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of </a:t>
            </a:r>
            <a:r>
              <a:rPr lang="it-IT" dirty="0" err="1">
                <a:solidFill>
                  <a:srgbClr val="FF0000"/>
                </a:solidFill>
              </a:rPr>
              <a:t>undepleted</a:t>
            </a:r>
            <a:r>
              <a:rPr lang="it-IT" dirty="0">
                <a:solidFill>
                  <a:srgbClr val="FF0000"/>
                </a:solidFill>
              </a:rPr>
              <a:t> pump, and </a:t>
            </a:r>
            <a:r>
              <a:rPr lang="it-IT" dirty="0" err="1">
                <a:solidFill>
                  <a:srgbClr val="FF0000"/>
                </a:solidFill>
              </a:rPr>
              <a:t>few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modes</a:t>
            </a:r>
            <a:r>
              <a:rPr lang="it-IT" dirty="0">
                <a:solidFill>
                  <a:srgbClr val="FF0000"/>
                </a:solidFill>
              </a:rPr>
              <a:t> are </a:t>
            </a:r>
            <a:r>
              <a:rPr lang="it-IT" b="1" dirty="0" err="1">
                <a:solidFill>
                  <a:srgbClr val="FF0000"/>
                </a:solidFill>
              </a:rPr>
              <a:t>not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consistent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with </a:t>
            </a:r>
            <a:r>
              <a:rPr lang="it-IT" dirty="0" err="1">
                <a:solidFill>
                  <a:srgbClr val="FF0000"/>
                </a:solidFill>
              </a:rPr>
              <a:t>results</a:t>
            </a:r>
            <a:r>
              <a:rPr lang="it-IT" dirty="0">
                <a:solidFill>
                  <a:srgbClr val="FF0000"/>
                </a:solidFill>
              </a:rPr>
              <a:t> from </a:t>
            </a:r>
            <a:r>
              <a:rPr lang="it-IT" b="1" dirty="0" err="1">
                <a:solidFill>
                  <a:srgbClr val="FF0000"/>
                </a:solidFill>
              </a:rPr>
              <a:t>numerical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simulations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of </a:t>
            </a:r>
            <a:r>
              <a:rPr lang="it-IT" dirty="0" err="1">
                <a:solidFill>
                  <a:srgbClr val="FF0000"/>
                </a:solidFill>
              </a:rPr>
              <a:t>whole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dynamical</a:t>
            </a:r>
            <a:r>
              <a:rPr lang="it-IT" dirty="0">
                <a:solidFill>
                  <a:srgbClr val="FF0000"/>
                </a:solidFill>
              </a:rPr>
              <a:t>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FF0000"/>
                </a:solidFill>
              </a:rPr>
              <a:t>Experimentally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gain </a:t>
            </a:r>
            <a:r>
              <a:rPr lang="it-IT" b="1" dirty="0" err="1">
                <a:solidFill>
                  <a:srgbClr val="FF0000"/>
                </a:solidFill>
              </a:rPr>
              <a:t>ripples</a:t>
            </a:r>
            <a:r>
              <a:rPr lang="it-IT" b="1" dirty="0">
                <a:solidFill>
                  <a:srgbClr val="FF0000"/>
                </a:solidFill>
              </a:rPr>
              <a:t>, </a:t>
            </a:r>
            <a:r>
              <a:rPr lang="it-IT" b="1" dirty="0" err="1">
                <a:solidFill>
                  <a:srgbClr val="FF0000"/>
                </a:solidFill>
              </a:rPr>
              <a:t>unwanted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resonances</a:t>
            </a:r>
            <a:r>
              <a:rPr lang="it-IT" b="1" dirty="0">
                <a:solidFill>
                  <a:srgbClr val="FF0000"/>
                </a:solidFill>
              </a:rPr>
              <a:t>, </a:t>
            </a:r>
            <a:r>
              <a:rPr lang="it-IT" b="1" dirty="0" err="1">
                <a:solidFill>
                  <a:srgbClr val="FF0000"/>
                </a:solidFill>
              </a:rPr>
              <a:t>reduced</a:t>
            </a:r>
            <a:r>
              <a:rPr lang="it-IT" b="1" dirty="0">
                <a:solidFill>
                  <a:srgbClr val="FF0000"/>
                </a:solidFill>
              </a:rPr>
              <a:t> gain and </a:t>
            </a:r>
            <a:r>
              <a:rPr lang="it-IT" b="1" dirty="0" err="1">
                <a:solidFill>
                  <a:srgbClr val="FF0000"/>
                </a:solidFill>
              </a:rPr>
              <a:t>bandwidth</a:t>
            </a:r>
            <a:r>
              <a:rPr lang="it-IT" dirty="0">
                <a:solidFill>
                  <a:srgbClr val="FF0000"/>
                </a:solidFill>
              </a:rPr>
              <a:t> are </a:t>
            </a:r>
            <a:r>
              <a:rPr lang="it-IT" dirty="0" err="1">
                <a:solidFill>
                  <a:srgbClr val="FF0000"/>
                </a:solidFill>
              </a:rPr>
              <a:t>observed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CADD3B5-7212-D237-7DA4-05371FD00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591" y="3747940"/>
            <a:ext cx="3232935" cy="236325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57E5BB9-DB33-1761-4A2C-A62D7CD96920}"/>
              </a:ext>
            </a:extLst>
          </p:cNvPr>
          <p:cNvSpPr txBox="1"/>
          <p:nvPr/>
        </p:nvSpPr>
        <p:spPr>
          <a:xfrm>
            <a:off x="6722121" y="6045979"/>
            <a:ext cx="5299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A. Yu. </a:t>
            </a:r>
            <a:r>
              <a:rPr lang="en-US" dirty="0" err="1"/>
              <a:t>Levochkina</a:t>
            </a:r>
            <a:r>
              <a:rPr lang="en-US" dirty="0"/>
              <a:t>, et al., IEEE TAS, 34, NO. 3, MAY2024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355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3238E-DEC3-775F-73DD-4586E284A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D83442C-A071-4957-4F6A-776231306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Sergio Pagano  II National Congress NQSTI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F47ABD-7E3D-BBEC-E9A5-5DBB151D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275B0BA-D8D5-9611-AA88-4A7815DE2B5E}"/>
              </a:ext>
            </a:extLst>
          </p:cNvPr>
          <p:cNvSpPr txBox="1"/>
          <p:nvPr/>
        </p:nvSpPr>
        <p:spPr>
          <a:xfrm>
            <a:off x="193430" y="1243205"/>
            <a:ext cx="83737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JTWPA modeling</a:t>
            </a:r>
          </a:p>
        </p:txBody>
      </p:sp>
      <p:pic>
        <p:nvPicPr>
          <p:cNvPr id="3" name="Immagine 2" descr="Immagine che contiene testo, Carattere, diagramma, calligrafia&#10;&#10;Descrizione generata automaticamente">
            <a:extLst>
              <a:ext uri="{FF2B5EF4-FFF2-40B4-BE49-F238E27FC236}">
                <a16:creationId xmlns:a16="http://schemas.microsoft.com/office/drawing/2014/main" id="{CCEBCD1F-064E-6E65-AAE0-3EBFD6FC3E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87" y="3660214"/>
            <a:ext cx="4711203" cy="1734166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9A2B3E17-EDF5-57E3-9478-88A6243B8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1148" y="1243204"/>
            <a:ext cx="2790852" cy="5070337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0C71FC2-24FA-2E72-DF92-A6178996ABB0}"/>
              </a:ext>
            </a:extLst>
          </p:cNvPr>
          <p:cNvSpPr txBox="1"/>
          <p:nvPr/>
        </p:nvSpPr>
        <p:spPr>
          <a:xfrm>
            <a:off x="826466" y="5312403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C. Guarcello, </a:t>
            </a:r>
            <a:r>
              <a:rPr lang="it-IT" sz="1800" i="1" dirty="0">
                <a:solidFill>
                  <a:srgbClr val="000000"/>
                </a:solidFill>
                <a:ea typeface="Times New Roman" panose="02020603050405020304" pitchFamily="18" charset="0"/>
              </a:rPr>
              <a:t>et al</a:t>
            </a:r>
            <a:r>
              <a:rPr lang="it-IT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., Chaos, </a:t>
            </a:r>
            <a:r>
              <a:rPr lang="it-IT" sz="1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Solitons</a:t>
            </a:r>
            <a:r>
              <a:rPr lang="it-IT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Fractals</a:t>
            </a:r>
            <a:r>
              <a:rPr lang="it-IT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it-IT" sz="1800" b="1" dirty="0">
                <a:solidFill>
                  <a:srgbClr val="000000"/>
                </a:solidFill>
                <a:ea typeface="Times New Roman" panose="02020603050405020304" pitchFamily="18" charset="0"/>
              </a:rPr>
              <a:t>189</a:t>
            </a:r>
            <a:r>
              <a:rPr lang="it-IT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, 115598 (2024)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E64C9665-FFD2-BDA3-BAD5-104C89B4A1B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8052" y="1176264"/>
            <a:ext cx="2790852" cy="5180243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3FBA342-FF02-253E-5DD0-3941ACC57D3E}"/>
              </a:ext>
            </a:extLst>
          </p:cNvPr>
          <p:cNvSpPr txBox="1"/>
          <p:nvPr/>
        </p:nvSpPr>
        <p:spPr>
          <a:xfrm>
            <a:off x="193430" y="1763052"/>
            <a:ext cx="63514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Time domain </a:t>
            </a:r>
            <a:r>
              <a:rPr lang="it-IT" sz="2000" dirty="0" err="1"/>
              <a:t>simulations</a:t>
            </a:r>
            <a:r>
              <a:rPr lang="it-IT" sz="2000" dirty="0"/>
              <a:t> of the complete </a:t>
            </a:r>
            <a:r>
              <a:rPr lang="it-IT" sz="2000" dirty="0" err="1"/>
              <a:t>dynamical</a:t>
            </a:r>
            <a:r>
              <a:rPr lang="it-IT" sz="2000" dirty="0"/>
              <a:t> system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necessary</a:t>
            </a:r>
            <a:endParaRPr lang="it-IT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to </a:t>
            </a:r>
            <a:r>
              <a:rPr lang="it-IT" sz="2000" dirty="0" err="1"/>
              <a:t>find</a:t>
            </a:r>
            <a:r>
              <a:rPr lang="it-IT" sz="2000" dirty="0"/>
              <a:t> </a:t>
            </a:r>
            <a:r>
              <a:rPr lang="it-IT" sz="2000" dirty="0" err="1"/>
              <a:t>optimal</a:t>
            </a:r>
            <a:r>
              <a:rPr lang="it-IT" sz="2000" dirty="0"/>
              <a:t> </a:t>
            </a:r>
            <a:r>
              <a:rPr lang="it-IT" sz="2000" dirty="0" err="1"/>
              <a:t>configurations</a:t>
            </a:r>
            <a:r>
              <a:rPr lang="it-IT" sz="2000" dirty="0"/>
              <a:t> and </a:t>
            </a:r>
            <a:r>
              <a:rPr lang="it-IT" sz="2000" dirty="0" err="1"/>
              <a:t>optimal</a:t>
            </a:r>
            <a:r>
              <a:rPr lang="it-IT" sz="2000" dirty="0"/>
              <a:t> </a:t>
            </a:r>
            <a:r>
              <a:rPr lang="it-IT" sz="2000" dirty="0" err="1"/>
              <a:t>components</a:t>
            </a:r>
            <a:r>
              <a:rPr lang="it-IT" sz="2000" dirty="0"/>
              <a:t> </a:t>
            </a:r>
            <a:r>
              <a:rPr lang="it-IT" sz="2000" dirty="0" err="1"/>
              <a:t>values</a:t>
            </a:r>
            <a:r>
              <a:rPr lang="it-IT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to investigate </a:t>
            </a:r>
            <a:r>
              <a:rPr lang="it-IT" sz="2000" dirty="0" err="1"/>
              <a:t>effect</a:t>
            </a:r>
            <a:r>
              <a:rPr lang="it-IT" sz="2000" dirty="0"/>
              <a:t> of random </a:t>
            </a:r>
            <a:r>
              <a:rPr lang="it-IT" sz="2000" dirty="0" err="1"/>
              <a:t>variation</a:t>
            </a:r>
            <a:r>
              <a:rPr lang="it-IT" sz="2000" dirty="0"/>
              <a:t> of </a:t>
            </a:r>
            <a:r>
              <a:rPr lang="it-IT" sz="2000" dirty="0" err="1"/>
              <a:t>parameters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to check for the </a:t>
            </a:r>
            <a:r>
              <a:rPr lang="it-IT" sz="2000" dirty="0" err="1"/>
              <a:t>existence</a:t>
            </a:r>
            <a:r>
              <a:rPr lang="it-IT" sz="2000" dirty="0"/>
              <a:t> of </a:t>
            </a:r>
            <a:r>
              <a:rPr lang="it-IT" sz="2000" dirty="0" err="1"/>
              <a:t>unwanted</a:t>
            </a:r>
            <a:r>
              <a:rPr lang="it-IT" sz="2000" dirty="0"/>
              <a:t> </a:t>
            </a:r>
            <a:r>
              <a:rPr lang="it-IT" sz="2000" dirty="0" err="1"/>
              <a:t>modes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373796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1DC2C-8C2A-5AEC-AF7D-CA534EE30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BEA31EE-1D76-1A00-2B4A-7284C9BF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Sergio Pagano  II National Congress NQSTI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1C3654-7854-C42C-5568-7A549EDCF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7745353-5F4F-C770-A53C-3405D180B2C7}"/>
              </a:ext>
            </a:extLst>
          </p:cNvPr>
          <p:cNvSpPr txBox="1"/>
          <p:nvPr/>
        </p:nvSpPr>
        <p:spPr>
          <a:xfrm>
            <a:off x="149211" y="2105837"/>
            <a:ext cx="751346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Aluminum</a:t>
            </a:r>
            <a:r>
              <a:rPr lang="it-IT" sz="2000" dirty="0"/>
              <a:t> 	</a:t>
            </a:r>
            <a:r>
              <a:rPr lang="it-IT" sz="2000" b="1" dirty="0">
                <a:solidFill>
                  <a:srgbClr val="00B050"/>
                </a:solidFill>
              </a:rPr>
              <a:t>easy </a:t>
            </a:r>
            <a:r>
              <a:rPr lang="it-IT" sz="2000" b="1" dirty="0" err="1">
                <a:solidFill>
                  <a:srgbClr val="00B050"/>
                </a:solidFill>
              </a:rPr>
              <a:t>fabrication</a:t>
            </a:r>
            <a:endParaRPr lang="it-IT" sz="2000" b="1" dirty="0">
              <a:solidFill>
                <a:srgbClr val="00B050"/>
              </a:solidFill>
            </a:endParaRPr>
          </a:p>
          <a:p>
            <a:r>
              <a:rPr lang="it-IT" sz="2000" dirty="0"/>
              <a:t>		</a:t>
            </a:r>
            <a:r>
              <a:rPr lang="it-IT" sz="2000" b="1" dirty="0" err="1">
                <a:solidFill>
                  <a:srgbClr val="FF0000"/>
                </a:solidFill>
              </a:rPr>
              <a:t>reproducibility</a:t>
            </a:r>
            <a:r>
              <a:rPr lang="it-IT" sz="2000" b="1" dirty="0">
                <a:solidFill>
                  <a:srgbClr val="FF0000"/>
                </a:solidFill>
              </a:rPr>
              <a:t> of </a:t>
            </a:r>
            <a:r>
              <a:rPr lang="it-IT" sz="2000" b="1" dirty="0" err="1">
                <a:solidFill>
                  <a:srgbClr val="FF0000"/>
                </a:solidFill>
              </a:rPr>
              <a:t>junction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characteristics</a:t>
            </a:r>
            <a:endParaRPr lang="it-IT" sz="2000" b="1" dirty="0">
              <a:solidFill>
                <a:srgbClr val="FF0000"/>
              </a:solidFill>
            </a:endParaRPr>
          </a:p>
          <a:p>
            <a:r>
              <a:rPr lang="it-IT" sz="2000" b="1" dirty="0">
                <a:solidFill>
                  <a:srgbClr val="FF0000"/>
                </a:solidFill>
              </a:rPr>
              <a:t>		sensitive to </a:t>
            </a:r>
            <a:r>
              <a:rPr lang="it-IT" sz="2000" b="1" dirty="0" err="1">
                <a:solidFill>
                  <a:srgbClr val="FF0000"/>
                </a:solidFill>
              </a:rPr>
              <a:t>stray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magnetic</a:t>
            </a:r>
            <a:r>
              <a:rPr lang="it-IT" sz="2000" b="1" dirty="0">
                <a:solidFill>
                  <a:srgbClr val="FF0000"/>
                </a:solidFill>
              </a:rPr>
              <a:t> field</a:t>
            </a:r>
          </a:p>
          <a:p>
            <a:endParaRPr lang="it-IT" sz="2000" dirty="0"/>
          </a:p>
          <a:p>
            <a:r>
              <a:rPr lang="it-IT" sz="2000" b="1" dirty="0" err="1"/>
              <a:t>Niobium</a:t>
            </a:r>
            <a:r>
              <a:rPr lang="it-IT" sz="2000" b="1" dirty="0"/>
              <a:t>		</a:t>
            </a:r>
            <a:r>
              <a:rPr lang="it-IT" sz="2000" b="1" dirty="0" err="1">
                <a:solidFill>
                  <a:srgbClr val="00B050"/>
                </a:solidFill>
              </a:rPr>
              <a:t>robust</a:t>
            </a:r>
            <a:r>
              <a:rPr lang="it-IT" sz="2000" b="1" dirty="0">
                <a:solidFill>
                  <a:srgbClr val="00B050"/>
                </a:solidFill>
              </a:rPr>
              <a:t> and </a:t>
            </a:r>
            <a:r>
              <a:rPr lang="it-IT" sz="2000" b="1" dirty="0" err="1">
                <a:solidFill>
                  <a:srgbClr val="00B050"/>
                </a:solidFill>
              </a:rPr>
              <a:t>reproducible</a:t>
            </a:r>
            <a:r>
              <a:rPr lang="it-IT" sz="2000" b="1" dirty="0">
                <a:solidFill>
                  <a:srgbClr val="00B050"/>
                </a:solidFill>
              </a:rPr>
              <a:t> </a:t>
            </a:r>
            <a:r>
              <a:rPr lang="it-IT" sz="2000" b="1" dirty="0" err="1">
                <a:solidFill>
                  <a:srgbClr val="00B050"/>
                </a:solidFill>
              </a:rPr>
              <a:t>process</a:t>
            </a:r>
            <a:endParaRPr lang="it-IT" sz="2000" b="1" dirty="0">
              <a:solidFill>
                <a:srgbClr val="00B050"/>
              </a:solidFill>
            </a:endParaRPr>
          </a:p>
          <a:p>
            <a:r>
              <a:rPr lang="it-IT" sz="2000" dirty="0"/>
              <a:t>		</a:t>
            </a:r>
            <a:r>
              <a:rPr lang="it-IT" sz="2000" b="1" dirty="0" err="1">
                <a:solidFill>
                  <a:srgbClr val="FF0000"/>
                </a:solidFill>
              </a:rPr>
              <a:t>different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values</a:t>
            </a:r>
            <a:r>
              <a:rPr lang="it-IT" sz="2000" b="1" dirty="0">
                <a:solidFill>
                  <a:srgbClr val="FF0000"/>
                </a:solidFill>
              </a:rPr>
              <a:t> for </a:t>
            </a:r>
            <a:r>
              <a:rPr lang="it-IT" sz="2000" b="1" dirty="0" err="1">
                <a:solidFill>
                  <a:srgbClr val="FF0000"/>
                </a:solidFill>
              </a:rPr>
              <a:t>critical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currents</a:t>
            </a:r>
            <a:r>
              <a:rPr lang="it-IT" sz="2000" b="1" dirty="0">
                <a:solidFill>
                  <a:srgbClr val="FF0000"/>
                </a:solidFill>
              </a:rPr>
              <a:t>, 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		minimum sizes, </a:t>
            </a:r>
            <a:r>
              <a:rPr lang="it-IT" sz="2000" b="1" dirty="0" err="1">
                <a:solidFill>
                  <a:srgbClr val="FF0000"/>
                </a:solidFill>
              </a:rPr>
              <a:t>stray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capacitances</a:t>
            </a:r>
            <a:endParaRPr lang="it-IT" sz="2000" b="1" dirty="0">
              <a:solidFill>
                <a:srgbClr val="FF0000"/>
              </a:solidFill>
            </a:endParaRPr>
          </a:p>
          <a:p>
            <a:r>
              <a:rPr lang="it-IT" sz="2000" dirty="0"/>
              <a:t>		</a:t>
            </a:r>
            <a:r>
              <a:rPr lang="it-IT" sz="2000" b="1" dirty="0">
                <a:solidFill>
                  <a:srgbClr val="00B050"/>
                </a:solidFill>
              </a:rPr>
              <a:t>more </a:t>
            </a:r>
            <a:r>
              <a:rPr lang="it-IT" sz="2000" b="1" dirty="0" err="1">
                <a:solidFill>
                  <a:srgbClr val="00B050"/>
                </a:solidFill>
              </a:rPr>
              <a:t>resilient</a:t>
            </a:r>
            <a:r>
              <a:rPr lang="it-IT" sz="2000" b="1" dirty="0">
                <a:solidFill>
                  <a:srgbClr val="00B050"/>
                </a:solidFill>
              </a:rPr>
              <a:t> to </a:t>
            </a:r>
            <a:r>
              <a:rPr lang="it-IT" sz="2000" b="1" dirty="0" err="1">
                <a:solidFill>
                  <a:srgbClr val="00B050"/>
                </a:solidFill>
              </a:rPr>
              <a:t>stray</a:t>
            </a:r>
            <a:r>
              <a:rPr lang="it-IT" sz="2000" b="1" dirty="0">
                <a:solidFill>
                  <a:srgbClr val="00B050"/>
                </a:solidFill>
              </a:rPr>
              <a:t> </a:t>
            </a:r>
            <a:r>
              <a:rPr lang="it-IT" sz="2000" b="1" dirty="0" err="1">
                <a:solidFill>
                  <a:srgbClr val="00B050"/>
                </a:solidFill>
              </a:rPr>
              <a:t>magnetic</a:t>
            </a:r>
            <a:r>
              <a:rPr lang="it-IT" sz="2000" b="1" dirty="0">
                <a:solidFill>
                  <a:srgbClr val="00B050"/>
                </a:solidFill>
              </a:rPr>
              <a:t> field</a:t>
            </a:r>
          </a:p>
          <a:p>
            <a:endParaRPr lang="it-IT" sz="2000" dirty="0"/>
          </a:p>
          <a:p>
            <a:r>
              <a:rPr lang="it-IT" sz="2000" b="1" dirty="0"/>
              <a:t>Transmission line </a:t>
            </a:r>
            <a:r>
              <a:rPr lang="it-IT" sz="2000" dirty="0"/>
              <a:t>	</a:t>
            </a:r>
            <a:r>
              <a:rPr lang="it-IT" sz="2000" b="1" dirty="0" err="1"/>
              <a:t>cell</a:t>
            </a:r>
            <a:r>
              <a:rPr lang="it-IT" sz="2000" b="1" dirty="0"/>
              <a:t> size</a:t>
            </a:r>
            <a:r>
              <a:rPr lang="it-IT" sz="2000" dirty="0"/>
              <a:t>, </a:t>
            </a:r>
            <a:r>
              <a:rPr lang="it-IT" sz="2000" b="1" dirty="0" err="1"/>
              <a:t>number</a:t>
            </a:r>
            <a:r>
              <a:rPr lang="it-IT" sz="2000" b="1" dirty="0"/>
              <a:t> of </a:t>
            </a:r>
            <a:r>
              <a:rPr lang="it-IT" sz="2000" b="1" dirty="0" err="1"/>
              <a:t>cells</a:t>
            </a:r>
            <a:r>
              <a:rPr lang="it-IT" sz="2000" b="1" dirty="0"/>
              <a:t> (100-1000), </a:t>
            </a:r>
          </a:p>
          <a:p>
            <a:r>
              <a:rPr lang="it-IT" sz="2000" dirty="0"/>
              <a:t>			</a:t>
            </a:r>
            <a:r>
              <a:rPr lang="it-IT" sz="2000" b="1" dirty="0" err="1"/>
              <a:t>meander</a:t>
            </a:r>
            <a:r>
              <a:rPr lang="it-IT" sz="2000" b="1" dirty="0"/>
              <a:t> </a:t>
            </a:r>
            <a:r>
              <a:rPr lang="it-IT" sz="2000" b="1" dirty="0" err="1"/>
              <a:t>structure</a:t>
            </a:r>
            <a:r>
              <a:rPr lang="it-IT" sz="2000" dirty="0"/>
              <a:t>, </a:t>
            </a:r>
            <a:r>
              <a:rPr lang="it-IT" sz="2000" b="1" dirty="0" err="1">
                <a:solidFill>
                  <a:srgbClr val="FF0000"/>
                </a:solidFill>
              </a:rPr>
              <a:t>unwanted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couplings</a:t>
            </a:r>
            <a:r>
              <a:rPr lang="it-IT" sz="2000" dirty="0"/>
              <a:t>, </a:t>
            </a:r>
          </a:p>
          <a:p>
            <a:r>
              <a:rPr lang="it-IT" sz="2000" dirty="0"/>
              <a:t>			</a:t>
            </a:r>
            <a:r>
              <a:rPr lang="it-IT" sz="2000" b="1" dirty="0" err="1">
                <a:solidFill>
                  <a:srgbClr val="FF0000"/>
                </a:solidFill>
              </a:rPr>
              <a:t>signal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reflections</a:t>
            </a:r>
            <a:r>
              <a:rPr lang="it-IT" sz="2000" dirty="0"/>
              <a:t>	</a:t>
            </a:r>
          </a:p>
          <a:p>
            <a:endParaRPr lang="it-IT" sz="2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CBDF44B-B480-33D6-AF95-717EDA10A596}"/>
              </a:ext>
            </a:extLst>
          </p:cNvPr>
          <p:cNvSpPr txBox="1"/>
          <p:nvPr/>
        </p:nvSpPr>
        <p:spPr>
          <a:xfrm>
            <a:off x="193431" y="1243205"/>
            <a:ext cx="33635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JTWPA realization</a:t>
            </a:r>
          </a:p>
        </p:txBody>
      </p:sp>
      <p:pic>
        <p:nvPicPr>
          <p:cNvPr id="14" name="Immagine 13" descr="Immagine che contiene testo, Blu elettrico, schermata, Blu intenso&#10;&#10;Descrizione generata automaticamente">
            <a:extLst>
              <a:ext uri="{FF2B5EF4-FFF2-40B4-BE49-F238E27FC236}">
                <a16:creationId xmlns:a16="http://schemas.microsoft.com/office/drawing/2014/main" id="{25F8FB58-2099-FE4A-BD1C-57D0FC006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86" y="4201203"/>
            <a:ext cx="1709502" cy="1786849"/>
          </a:xfrm>
          <a:prstGeom prst="rect">
            <a:avLst/>
          </a:prstGeom>
        </p:spPr>
      </p:pic>
      <p:pic>
        <p:nvPicPr>
          <p:cNvPr id="17" name="Immagine 16" descr="Immagine che contiene schermata, arte, modello, testo&#10;&#10;Descrizione generata automaticamente">
            <a:extLst>
              <a:ext uri="{FF2B5EF4-FFF2-40B4-BE49-F238E27FC236}">
                <a16:creationId xmlns:a16="http://schemas.microsoft.com/office/drawing/2014/main" id="{2E506F54-E535-69B7-FE0A-FC764D95F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415" y="3825820"/>
            <a:ext cx="1832765" cy="2202135"/>
          </a:xfrm>
          <a:prstGeom prst="rect">
            <a:avLst/>
          </a:prstGeom>
        </p:spPr>
      </p:pic>
      <p:pic>
        <p:nvPicPr>
          <p:cNvPr id="19" name="Immagine 18" descr="Immagine che contiene schermata&#10;&#10;Descrizione generata automaticamente">
            <a:extLst>
              <a:ext uri="{FF2B5EF4-FFF2-40B4-BE49-F238E27FC236}">
                <a16:creationId xmlns:a16="http://schemas.microsoft.com/office/drawing/2014/main" id="{89B98859-4994-CA56-BF45-2CC93B6C8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85" y="1255677"/>
            <a:ext cx="1320060" cy="1238575"/>
          </a:xfrm>
          <a:prstGeom prst="rect">
            <a:avLst/>
          </a:prstGeom>
        </p:spPr>
      </p:pic>
      <p:pic>
        <p:nvPicPr>
          <p:cNvPr id="1026" name="Picture 2" descr="Figure 1 from Improved coherence in optically defined niobium trilayer ...">
            <a:extLst>
              <a:ext uri="{FF2B5EF4-FFF2-40B4-BE49-F238E27FC236}">
                <a16:creationId xmlns:a16="http://schemas.microsoft.com/office/drawing/2014/main" id="{CB82513E-B468-47A7-64C6-A22CFB62B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113" y="1342459"/>
            <a:ext cx="4732067" cy="178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sing the Josephson Junction Fabrication for Quantum Computing : Quote ...">
            <a:extLst>
              <a:ext uri="{FF2B5EF4-FFF2-40B4-BE49-F238E27FC236}">
                <a16:creationId xmlns:a16="http://schemas.microsoft.com/office/drawing/2014/main" id="{E5515984-CF2D-49F2-AD92-A29F47103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78" y="1342459"/>
            <a:ext cx="1603783" cy="106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6638920-CEFC-FB7B-BDBC-06EA8FA33011}"/>
              </a:ext>
            </a:extLst>
          </p:cNvPr>
          <p:cNvSpPr txBox="1"/>
          <p:nvPr/>
        </p:nvSpPr>
        <p:spPr>
          <a:xfrm>
            <a:off x="6400800" y="3138451"/>
            <a:ext cx="56993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A. </a:t>
            </a:r>
            <a:r>
              <a:rPr lang="en-US" sz="140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Anferov</a:t>
            </a:r>
            <a:r>
              <a:rPr lang="en-US" sz="140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et al., Improved coherence in optically defined niobium </a:t>
            </a:r>
            <a:r>
              <a:rPr lang="en-US" sz="140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trilayer</a:t>
            </a:r>
            <a:r>
              <a:rPr lang="en-US" sz="140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-junction qubits, </a:t>
            </a:r>
            <a:r>
              <a:rPr lang="en-US" sz="1400" i="0" dirty="0">
                <a:solidFill>
                  <a:srgbClr val="000000"/>
                </a:solidFill>
                <a:effectLst/>
                <a:latin typeface="Noto Sans" panose="020B0502040204020203" pitchFamily="34" charset="0"/>
              </a:rPr>
              <a:t>Phys. Rev. Appl. 21, 024047, 2024</a:t>
            </a:r>
            <a:endParaRPr lang="it-IT" sz="1400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D1C1F2E-7B30-4FB3-B50B-2103E9C59D30}"/>
              </a:ext>
            </a:extLst>
          </p:cNvPr>
          <p:cNvSpPr txBox="1"/>
          <p:nvPr/>
        </p:nvSpPr>
        <p:spPr>
          <a:xfrm>
            <a:off x="7543800" y="6027954"/>
            <a:ext cx="4498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  <a:latin typeface="Noto Sans" panose="020B0502040204020203" pitchFamily="34" charset="0"/>
              </a:rPr>
              <a:t>Courtesy of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Noto Sans" panose="020B0502040204020203" pitchFamily="34" charset="0"/>
              </a:rPr>
              <a:t>INRiM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Noto Sans" panose="020B0502040204020203" pitchFamily="34" charset="0"/>
              </a:rPr>
              <a:t> – INFN DARTWARS project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827311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5110D-E912-740C-6BB1-78E8818D2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865FCB7-846E-DE7F-6BCD-F84425AD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Sergio Pagano  II National Congress NQSTI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5E2C564-7580-A1AA-AB7D-8EF17B00B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2D42C2A-7328-ADEA-A8E7-3B1F79A54AF9}"/>
              </a:ext>
            </a:extLst>
          </p:cNvPr>
          <p:cNvSpPr txBox="1"/>
          <p:nvPr/>
        </p:nvSpPr>
        <p:spPr>
          <a:xfrm>
            <a:off x="193430" y="1243205"/>
            <a:ext cx="83737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Directions of development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F4F241D-E584-DC8D-9DE5-E8C22667F852}"/>
              </a:ext>
            </a:extLst>
          </p:cNvPr>
          <p:cNvSpPr txBox="1"/>
          <p:nvPr/>
        </p:nvSpPr>
        <p:spPr>
          <a:xfrm>
            <a:off x="414477" y="1827980"/>
            <a:ext cx="1151844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Up to the end of the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Design and </a:t>
            </a:r>
            <a:r>
              <a:rPr lang="it-IT" sz="2000" b="1" dirty="0" err="1"/>
              <a:t>simulations</a:t>
            </a:r>
            <a:r>
              <a:rPr lang="it-IT" sz="2000" b="1" dirty="0"/>
              <a:t> of JTWPA </a:t>
            </a:r>
            <a:r>
              <a:rPr lang="it-IT" sz="2000" b="1" dirty="0" err="1"/>
              <a:t>using</a:t>
            </a:r>
            <a:r>
              <a:rPr lang="it-IT" sz="2000" b="1" dirty="0"/>
              <a:t> </a:t>
            </a:r>
            <a:r>
              <a:rPr lang="it-IT" sz="2000" b="1" dirty="0" err="1"/>
              <a:t>different</a:t>
            </a:r>
            <a:r>
              <a:rPr lang="it-IT" sz="2000" b="1" dirty="0"/>
              <a:t> </a:t>
            </a:r>
            <a:r>
              <a:rPr lang="it-IT" sz="2000" b="1" dirty="0" err="1"/>
              <a:t>cell</a:t>
            </a:r>
            <a:r>
              <a:rPr lang="it-IT" sz="2000" b="1" dirty="0"/>
              <a:t> </a:t>
            </a:r>
            <a:r>
              <a:rPr lang="it-IT" sz="2000" b="1" dirty="0" err="1"/>
              <a:t>configurations</a:t>
            </a:r>
            <a:r>
              <a:rPr lang="it-IT" sz="2000" b="1" dirty="0"/>
              <a:t> (SNAIL, RF-</a:t>
            </a:r>
            <a:r>
              <a:rPr lang="it-IT" sz="2000" b="1" dirty="0" err="1"/>
              <a:t>SQUIDs</a:t>
            </a:r>
            <a:r>
              <a:rPr lang="it-IT" sz="2000" b="1" dirty="0"/>
              <a:t>) and </a:t>
            </a:r>
            <a:r>
              <a:rPr lang="it-IT" sz="2000" b="1" dirty="0" err="1"/>
              <a:t>available</a:t>
            </a:r>
            <a:r>
              <a:rPr lang="it-IT" sz="2000" b="1" dirty="0"/>
              <a:t> tools, EM </a:t>
            </a:r>
            <a:r>
              <a:rPr lang="it-IT" sz="2000" b="1" dirty="0" err="1"/>
              <a:t>simulations</a:t>
            </a:r>
            <a:r>
              <a:rPr lang="it-IT" sz="2000" b="1" dirty="0"/>
              <a:t>, time domain </a:t>
            </a:r>
            <a:r>
              <a:rPr lang="it-IT" sz="2000" b="1" dirty="0" err="1"/>
              <a:t>simulations</a:t>
            </a:r>
            <a:endParaRPr lang="it-IT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err="1"/>
              <a:t>Find</a:t>
            </a:r>
            <a:r>
              <a:rPr lang="it-IT" sz="2000" b="1" dirty="0"/>
              <a:t> </a:t>
            </a:r>
            <a:r>
              <a:rPr lang="it-IT" sz="2000" b="1" dirty="0" err="1"/>
              <a:t>optimal</a:t>
            </a:r>
            <a:r>
              <a:rPr lang="it-IT" sz="2000" b="1" dirty="0"/>
              <a:t> </a:t>
            </a:r>
            <a:r>
              <a:rPr lang="it-IT" sz="2000" b="1" dirty="0" err="1"/>
              <a:t>values</a:t>
            </a:r>
            <a:r>
              <a:rPr lang="it-IT" sz="2000" b="1" dirty="0"/>
              <a:t> for </a:t>
            </a:r>
            <a:r>
              <a:rPr lang="it-IT" sz="2000" b="1" dirty="0" err="1"/>
              <a:t>components</a:t>
            </a:r>
            <a:r>
              <a:rPr lang="it-IT" sz="2000" b="1" dirty="0"/>
              <a:t> (JJ, </a:t>
            </a:r>
            <a:r>
              <a:rPr lang="it-IT" sz="2000" b="1" dirty="0" err="1"/>
              <a:t>capacitors</a:t>
            </a:r>
            <a:r>
              <a:rPr lang="it-IT" sz="2000" b="1" dirty="0"/>
              <a:t>, </a:t>
            </a:r>
            <a:r>
              <a:rPr lang="it-IT" sz="2000" b="1" dirty="0" err="1"/>
              <a:t>inductors</a:t>
            </a:r>
            <a:r>
              <a:rPr lang="it-IT" sz="2000" b="1" dirty="0"/>
              <a:t>, </a:t>
            </a:r>
            <a:r>
              <a:rPr lang="it-IT" sz="2000" b="1" dirty="0" err="1"/>
              <a:t>resonators</a:t>
            </a:r>
            <a:r>
              <a:rPr lang="it-IT" sz="2000" b="1" dirty="0"/>
              <a:t>) </a:t>
            </a:r>
            <a:r>
              <a:rPr lang="it-IT" sz="2000" b="1" dirty="0" err="1"/>
              <a:t>also</a:t>
            </a:r>
            <a:r>
              <a:rPr lang="it-IT" sz="2000" b="1" dirty="0"/>
              <a:t> in </a:t>
            </a:r>
            <a:r>
              <a:rPr lang="it-IT" sz="2000" b="1" dirty="0" err="1"/>
              <a:t>consideration</a:t>
            </a:r>
            <a:r>
              <a:rPr lang="it-IT" sz="2000" b="1" dirty="0"/>
              <a:t> of </a:t>
            </a:r>
            <a:r>
              <a:rPr lang="it-IT" sz="2000" b="1" dirty="0" err="1"/>
              <a:t>fabrication</a:t>
            </a:r>
            <a:r>
              <a:rPr lang="it-IT" sz="2000" b="1" dirty="0"/>
              <a:t> </a:t>
            </a:r>
            <a:r>
              <a:rPr lang="it-IT" sz="2000" b="1" dirty="0" err="1"/>
              <a:t>technology</a:t>
            </a:r>
            <a:r>
              <a:rPr lang="it-IT" sz="2000" b="1" dirty="0"/>
              <a:t> </a:t>
            </a:r>
            <a:r>
              <a:rPr lang="it-IT" sz="2000" b="1" dirty="0" err="1"/>
              <a:t>constraints</a:t>
            </a:r>
            <a:r>
              <a:rPr lang="it-IT" sz="2000" b="1" dirty="0"/>
              <a:t> (</a:t>
            </a:r>
            <a:r>
              <a:rPr lang="it-IT" sz="2000" b="1" dirty="0" err="1"/>
              <a:t>trilayer</a:t>
            </a:r>
            <a:r>
              <a:rPr lang="it-IT" sz="2000" b="1" dirty="0"/>
              <a:t> Nb </a:t>
            </a:r>
            <a:r>
              <a:rPr lang="it-IT" sz="2000" b="1" dirty="0" err="1"/>
              <a:t>technology</a:t>
            </a:r>
            <a:r>
              <a:rPr lang="it-IT" sz="2000" b="1" dirty="0"/>
              <a:t>, SNAP, Al </a:t>
            </a:r>
            <a:r>
              <a:rPr lang="it-IT" sz="2000" b="1" dirty="0" err="1"/>
              <a:t>technology</a:t>
            </a:r>
            <a:r>
              <a:rPr lang="it-IT" sz="2000" b="1" dirty="0"/>
              <a:t>, mixed </a:t>
            </a:r>
            <a:r>
              <a:rPr lang="it-IT" sz="2000" b="1" dirty="0" err="1"/>
              <a:t>technologies</a:t>
            </a:r>
            <a:r>
              <a:rPr lang="it-IT" sz="2000" b="1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err="1"/>
              <a:t>Realize</a:t>
            </a:r>
            <a:r>
              <a:rPr lang="it-IT" sz="2000" b="1" dirty="0"/>
              <a:t> and </a:t>
            </a:r>
            <a:r>
              <a:rPr lang="it-IT" sz="2000" b="1" dirty="0" err="1"/>
              <a:t>characterize</a:t>
            </a:r>
            <a:r>
              <a:rPr lang="it-IT" sz="2000" b="1" dirty="0"/>
              <a:t> test chip JTWPA</a:t>
            </a:r>
          </a:p>
          <a:p>
            <a:r>
              <a:rPr lang="it-IT" sz="2400" b="1" dirty="0">
                <a:solidFill>
                  <a:srgbClr val="FF0000"/>
                </a:solidFill>
              </a:rPr>
              <a:t>After the end of the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err="1"/>
              <a:t>Provide</a:t>
            </a:r>
            <a:r>
              <a:rPr lang="it-IT" sz="2000" b="1" dirty="0"/>
              <a:t> a </a:t>
            </a:r>
            <a:r>
              <a:rPr lang="it-IT" sz="2000" b="1" dirty="0" err="1"/>
              <a:t>reliable</a:t>
            </a:r>
            <a:r>
              <a:rPr lang="it-IT" sz="2000" b="1" dirty="0"/>
              <a:t> </a:t>
            </a:r>
            <a:r>
              <a:rPr lang="it-IT" sz="2000" b="1" dirty="0" err="1"/>
              <a:t>experimental</a:t>
            </a:r>
            <a:r>
              <a:rPr lang="it-IT" sz="2000" b="1" dirty="0"/>
              <a:t> </a:t>
            </a:r>
            <a:r>
              <a:rPr lang="it-IT" sz="2000" b="1" dirty="0" err="1"/>
              <a:t>platform</a:t>
            </a:r>
            <a:r>
              <a:rPr lang="it-IT" sz="2000" b="1" dirty="0"/>
              <a:t> for </a:t>
            </a:r>
            <a:r>
              <a:rPr lang="it-IT" sz="2000" b="1" dirty="0" err="1"/>
              <a:t>development</a:t>
            </a:r>
            <a:r>
              <a:rPr lang="it-IT" sz="2000" b="1" dirty="0"/>
              <a:t> of </a:t>
            </a:r>
            <a:r>
              <a:rPr lang="it-IT" sz="2000" b="1" dirty="0" err="1"/>
              <a:t>superconducting</a:t>
            </a:r>
            <a:r>
              <a:rPr lang="it-IT" sz="2000" b="1" dirty="0"/>
              <a:t> </a:t>
            </a:r>
            <a:r>
              <a:rPr lang="it-IT" sz="2000" b="1" dirty="0" err="1"/>
              <a:t>readout</a:t>
            </a:r>
            <a:r>
              <a:rPr lang="it-IT" sz="2000" b="1" dirty="0"/>
              <a:t> </a:t>
            </a:r>
            <a:r>
              <a:rPr lang="it-IT" sz="2000" b="1" dirty="0" err="1"/>
              <a:t>electronics</a:t>
            </a:r>
            <a:r>
              <a:rPr lang="it-IT" sz="2000" b="1" dirty="0"/>
              <a:t> for the </a:t>
            </a:r>
            <a:r>
              <a:rPr lang="it-IT" sz="2000" b="1" dirty="0" err="1"/>
              <a:t>integration</a:t>
            </a:r>
            <a:r>
              <a:rPr lang="it-IT" sz="2000" b="1" dirty="0"/>
              <a:t> of NQSTI </a:t>
            </a:r>
            <a:r>
              <a:rPr lang="it-IT" sz="2000" b="1" dirty="0" err="1"/>
              <a:t>developed</a:t>
            </a:r>
            <a:r>
              <a:rPr lang="it-IT" sz="2000" b="1" dirty="0"/>
              <a:t> quantum devices.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err="1"/>
              <a:t>Fully</a:t>
            </a:r>
            <a:r>
              <a:rPr lang="it-IT" sz="2000" b="1" dirty="0"/>
              <a:t> up to date </a:t>
            </a:r>
            <a:r>
              <a:rPr lang="it-IT" sz="2000" b="1" dirty="0" err="1"/>
              <a:t>fabrication</a:t>
            </a:r>
            <a:r>
              <a:rPr lang="it-IT" sz="2000" b="1" dirty="0"/>
              <a:t> facility for Nb (and Al) – </a:t>
            </a:r>
            <a:r>
              <a:rPr lang="it-IT" sz="2000" b="1" dirty="0" err="1"/>
              <a:t>based</a:t>
            </a:r>
            <a:r>
              <a:rPr lang="it-IT" sz="2000" b="1" dirty="0"/>
              <a:t> </a:t>
            </a:r>
            <a:r>
              <a:rPr lang="it-IT" sz="2000" b="1" dirty="0" err="1"/>
              <a:t>circuits</a:t>
            </a:r>
            <a:r>
              <a:rPr lang="it-IT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852669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922</Words>
  <Application>Microsoft Office PowerPoint</Application>
  <PresentationFormat>Widescreen</PresentationFormat>
  <Paragraphs>95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9" baseType="lpstr">
      <vt:lpstr>Aptos</vt:lpstr>
      <vt:lpstr>Arial</vt:lpstr>
      <vt:lpstr>Calibri</vt:lpstr>
      <vt:lpstr>Cambria Math</vt:lpstr>
      <vt:lpstr>Century Gothic</vt:lpstr>
      <vt:lpstr>Noto Sans</vt:lpstr>
      <vt:lpstr>Times New Roman</vt:lpstr>
      <vt:lpstr>Titillium</vt:lpstr>
      <vt:lpstr>Titillium Bd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 PAGANO</dc:creator>
  <cp:lastModifiedBy>Sergio PAGANO</cp:lastModifiedBy>
  <cp:revision>16</cp:revision>
  <dcterms:created xsi:type="dcterms:W3CDTF">2025-02-03T20:51:06Z</dcterms:created>
  <dcterms:modified xsi:type="dcterms:W3CDTF">2025-02-06T11:42:32Z</dcterms:modified>
</cp:coreProperties>
</file>