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57" r:id="rId6"/>
    <p:sldId id="258" r:id="rId7"/>
    <p:sldId id="526" r:id="rId8"/>
    <p:sldId id="530" r:id="rId9"/>
    <p:sldId id="260" r:id="rId10"/>
    <p:sldId id="259" r:id="rId11"/>
    <p:sldId id="261" r:id="rId12"/>
    <p:sldId id="266" r:id="rId13"/>
    <p:sldId id="262" r:id="rId14"/>
    <p:sldId id="527" r:id="rId15"/>
    <p:sldId id="528" r:id="rId16"/>
    <p:sldId id="531" r:id="rId17"/>
    <p:sldId id="274" r:id="rId18"/>
    <p:sldId id="273" r:id="rId19"/>
    <p:sldId id="267"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66EDF9-175F-4955-B2CE-BF88BD4BCDF2}" v="62" dt="2023-07-04T13:08:48.830"/>
  </p1510:revLst>
</p1510:revInfo>
</file>

<file path=ppt/tableStyles.xml><?xml version="1.0" encoding="utf-8"?>
<a:tblStyleLst xmlns:a="http://schemas.openxmlformats.org/drawingml/2006/main" def="{5C22544A-7EE6-4342-B048-85BDC9FD1C3A}">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18"/>
    <p:restoredTop sz="85282"/>
  </p:normalViewPr>
  <p:slideViewPr>
    <p:cSldViewPr snapToGrid="0">
      <p:cViewPr varScale="1">
        <p:scale>
          <a:sx n="52" d="100"/>
          <a:sy n="52" d="100"/>
        </p:scale>
        <p:origin x="192" y="1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06/02/25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a:t>
            </a:fld>
            <a:endParaRPr lang="it-IT"/>
          </a:p>
        </p:txBody>
      </p:sp>
    </p:spTree>
    <p:extLst>
      <p:ext uri="{BB962C8B-B14F-4D97-AF65-F5344CB8AC3E}">
        <p14:creationId xmlns:p14="http://schemas.microsoft.com/office/powerpoint/2010/main" val="334086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Once the frequency of the qubit was known, we were able to resolve the photon number states within the cavity.  This is possible because the frequency of qubit depends on number of photons in the cavity since adaga </a:t>
            </a:r>
            <a:r>
              <a:rPr lang="en-GB" dirty="0" err="1"/>
              <a:t>sigmaZ</a:t>
            </a:r>
            <a:r>
              <a:rPr lang="en-GB" dirty="0"/>
              <a:t> term appears in the Hamiltonian. So, using a probing power of -55 dBm, we injected an average of 3-4 photons into the cavity. We can distinguish up to 7 Fock states.  From these measurements we extracted the chi and from zero Fock state frequency and by using the equations that you can see on slide we estimated the exact value of the qubit frequency. Indeed, since we measured a chi01 of -5.24 MHz we obtain a qubit frequency of 5.739 GHz.</a:t>
            </a:r>
          </a:p>
        </p:txBody>
      </p:sp>
      <p:sp>
        <p:nvSpPr>
          <p:cNvPr id="4" name="Segnaposto numero diapositiva 3"/>
          <p:cNvSpPr>
            <a:spLocks noGrp="1"/>
          </p:cNvSpPr>
          <p:nvPr>
            <p:ph type="sldNum" sz="quarter" idx="5"/>
          </p:nvPr>
        </p:nvSpPr>
        <p:spPr/>
        <p:txBody>
          <a:bodyPr/>
          <a:lstStyle/>
          <a:p>
            <a:fld id="{0D1F2187-BD6B-4CD4-8DF4-F350925E52CA}" type="slidenum">
              <a:rPr lang="it-IT" smtClean="0"/>
              <a:t>10</a:t>
            </a:fld>
            <a:endParaRPr lang="it-IT"/>
          </a:p>
        </p:txBody>
      </p:sp>
    </p:spTree>
    <p:extLst>
      <p:ext uri="{BB962C8B-B14F-4D97-AF65-F5344CB8AC3E}">
        <p14:creationId xmlns:p14="http://schemas.microsoft.com/office/powerpoint/2010/main" val="420926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574A3-E5DC-2901-4A19-E4B3D561CB6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786833-A92C-C830-ED0F-8F34F09E713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D5C950B-20BF-D12C-A6FD-5023EF64D9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With this parameters and using this equation (</a:t>
            </a:r>
            <a:r>
              <a:rPr lang="en-GB" noProof="0" dirty="0" err="1"/>
              <a:t>indicare</a:t>
            </a:r>
            <a:r>
              <a:rPr lang="en-GB" noProof="0" dirty="0"/>
              <a:t>) we compute the detuning and then inverting this equation (</a:t>
            </a:r>
            <a:r>
              <a:rPr lang="en-GB" noProof="0" dirty="0" err="1"/>
              <a:t>indicare</a:t>
            </a:r>
            <a:r>
              <a:rPr lang="en-GB" noProof="0" dirty="0"/>
              <a:t>) we can estimate the coupling strength between the qubit and the cavity to be 90MHz. </a:t>
            </a:r>
            <a:r>
              <a:rPr lang="en-GB" dirty="0"/>
              <a:t>This value is in good agreement with the design value of about 92 MHz.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For the moment I have finished with the qubit characterisations, but I would like to tell you about some future developments that we are </a:t>
            </a:r>
            <a:r>
              <a:rPr lang="en-GB" dirty="0"/>
              <a:t>carrying out in our laboratory</a:t>
            </a:r>
            <a:r>
              <a:rPr lang="en-GB"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egnaposto numero diapositiva 3">
            <a:extLst>
              <a:ext uri="{FF2B5EF4-FFF2-40B4-BE49-F238E27FC236}">
                <a16:creationId xmlns:a16="http://schemas.microsoft.com/office/drawing/2014/main" id="{209D520A-E9CF-C352-6F42-E20EA928EF44}"/>
              </a:ext>
            </a:extLst>
          </p:cNvPr>
          <p:cNvSpPr>
            <a:spLocks noGrp="1"/>
          </p:cNvSpPr>
          <p:nvPr>
            <p:ph type="sldNum" sz="quarter" idx="5"/>
          </p:nvPr>
        </p:nvSpPr>
        <p:spPr/>
        <p:txBody>
          <a:bodyPr/>
          <a:lstStyle/>
          <a:p>
            <a:fld id="{0D1F2187-BD6B-4CD4-8DF4-F350925E52CA}" type="slidenum">
              <a:rPr lang="it-IT" smtClean="0"/>
              <a:t>11</a:t>
            </a:fld>
            <a:endParaRPr lang="it-IT"/>
          </a:p>
        </p:txBody>
      </p:sp>
    </p:spTree>
    <p:extLst>
      <p:ext uri="{BB962C8B-B14F-4D97-AF65-F5344CB8AC3E}">
        <p14:creationId xmlns:p14="http://schemas.microsoft.com/office/powerpoint/2010/main" val="4253850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056C0-FD0C-B0F8-88D5-2CF185B4D33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4F1E883-9283-F1E8-0956-C80FF6A6A55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7AD7E8B-F07A-8CE1-7FBC-D617FBF82554}"/>
              </a:ext>
            </a:extLst>
          </p:cNvPr>
          <p:cNvSpPr>
            <a:spLocks noGrp="1"/>
          </p:cNvSpPr>
          <p:nvPr>
            <p:ph type="body" idx="1"/>
          </p:nvPr>
        </p:nvSpPr>
        <p:spPr/>
        <p:txBody>
          <a:bodyPr/>
          <a:lstStyle/>
          <a:p>
            <a:r>
              <a:rPr lang="en-GB" dirty="0"/>
              <a:t>Indeed soon, we plan to implement a two qubits single photon detector. The idea of this detector, as you can see the sketch on slide, is the following: We place two uncoupled qubits in the same storage cavity and then we prepare the qubits in the ground+excited state with a pi\2 pulse. If there is a photon in the storage cavity, the qubits will precede on the Block sphere with 2chi speed. After a time of pi\2chi the qubits will be on the opposite side of the Block sphere equator. Now closing the Ramsey cycle with a –pi\2 pulse will bring the qubits in excited state 11. On the other hand, without photon in the cavity, closing the cycle will bring the qubits in ground state.  We plan to use two qubit to measure in coincidence the double excited state and thus reducing the noise of up to two orders of magnitude respect to the 1 qubit case. On the right side of the slide, we can see the result of a simulation run with Qutip. It’s clear that the probability to find the qubits in the excited state is different from zero only with a photon in the cavity.</a:t>
            </a:r>
          </a:p>
        </p:txBody>
      </p:sp>
      <p:sp>
        <p:nvSpPr>
          <p:cNvPr id="4" name="Segnaposto numero diapositiva 3">
            <a:extLst>
              <a:ext uri="{FF2B5EF4-FFF2-40B4-BE49-F238E27FC236}">
                <a16:creationId xmlns:a16="http://schemas.microsoft.com/office/drawing/2014/main" id="{BF3B8AD9-AA34-0B21-F76A-E370F138B6CF}"/>
              </a:ext>
            </a:extLst>
          </p:cNvPr>
          <p:cNvSpPr>
            <a:spLocks noGrp="1"/>
          </p:cNvSpPr>
          <p:nvPr>
            <p:ph type="sldNum" sz="quarter" idx="5"/>
          </p:nvPr>
        </p:nvSpPr>
        <p:spPr/>
        <p:txBody>
          <a:bodyPr/>
          <a:lstStyle/>
          <a:p>
            <a:fld id="{0D1F2187-BD6B-4CD4-8DF4-F350925E52CA}" type="slidenum">
              <a:rPr lang="it-IT" smtClean="0"/>
              <a:t>12</a:t>
            </a:fld>
            <a:endParaRPr lang="it-IT"/>
          </a:p>
        </p:txBody>
      </p:sp>
    </p:spTree>
    <p:extLst>
      <p:ext uri="{BB962C8B-B14F-4D97-AF65-F5344CB8AC3E}">
        <p14:creationId xmlns:p14="http://schemas.microsoft.com/office/powerpoint/2010/main" val="1889518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B6C8A-939C-5DE1-D9B1-6ED3C8118EF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979096C-0A64-CDDC-F58E-5F9DD324E3B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14E9ADD-4A65-546C-2509-140279523E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also performed mechanical and electromagnetic design and simulations that we plan to use to fabricate and assembly the 2-qubit photon detector in the near future.</a:t>
            </a:r>
          </a:p>
          <a:p>
            <a:endParaRPr lang="en-GB" dirty="0"/>
          </a:p>
        </p:txBody>
      </p:sp>
      <p:sp>
        <p:nvSpPr>
          <p:cNvPr id="4" name="Segnaposto numero diapositiva 3">
            <a:extLst>
              <a:ext uri="{FF2B5EF4-FFF2-40B4-BE49-F238E27FC236}">
                <a16:creationId xmlns:a16="http://schemas.microsoft.com/office/drawing/2014/main" id="{79938CF5-F2C0-947E-AB38-F530B4F4DF91}"/>
              </a:ext>
            </a:extLst>
          </p:cNvPr>
          <p:cNvSpPr>
            <a:spLocks noGrp="1"/>
          </p:cNvSpPr>
          <p:nvPr>
            <p:ph type="sldNum" sz="quarter" idx="5"/>
          </p:nvPr>
        </p:nvSpPr>
        <p:spPr/>
        <p:txBody>
          <a:bodyPr/>
          <a:lstStyle/>
          <a:p>
            <a:fld id="{0D1F2187-BD6B-4CD4-8DF4-F350925E52CA}" type="slidenum">
              <a:rPr lang="it-IT" smtClean="0"/>
              <a:t>13</a:t>
            </a:fld>
            <a:endParaRPr lang="it-IT"/>
          </a:p>
        </p:txBody>
      </p:sp>
    </p:spTree>
    <p:extLst>
      <p:ext uri="{BB962C8B-B14F-4D97-AF65-F5344CB8AC3E}">
        <p14:creationId xmlns:p14="http://schemas.microsoft.com/office/powerpoint/2010/main" val="265160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14</a:t>
            </a:fld>
            <a:endParaRPr lang="it-IT"/>
          </a:p>
        </p:txBody>
      </p:sp>
    </p:spTree>
    <p:extLst>
      <p:ext uri="{BB962C8B-B14F-4D97-AF65-F5344CB8AC3E}">
        <p14:creationId xmlns:p14="http://schemas.microsoft.com/office/powerpoint/2010/main" val="105861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Finally, I would like to thank all the people involved in this work.</a:t>
            </a:r>
          </a:p>
        </p:txBody>
      </p:sp>
      <p:sp>
        <p:nvSpPr>
          <p:cNvPr id="4" name="Segnaposto numero diapositiva 3"/>
          <p:cNvSpPr>
            <a:spLocks noGrp="1"/>
          </p:cNvSpPr>
          <p:nvPr>
            <p:ph type="sldNum" sz="quarter" idx="5"/>
          </p:nvPr>
        </p:nvSpPr>
        <p:spPr/>
        <p:txBody>
          <a:bodyPr/>
          <a:lstStyle/>
          <a:p>
            <a:fld id="{0D1F2187-BD6B-4CD4-8DF4-F350925E52CA}" type="slidenum">
              <a:rPr lang="it-IT" smtClean="0"/>
              <a:t>15</a:t>
            </a:fld>
            <a:endParaRPr lang="it-IT"/>
          </a:p>
        </p:txBody>
      </p:sp>
    </p:spTree>
    <p:extLst>
      <p:ext uri="{BB962C8B-B14F-4D97-AF65-F5344CB8AC3E}">
        <p14:creationId xmlns:p14="http://schemas.microsoft.com/office/powerpoint/2010/main" val="4102376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16</a:t>
            </a:fld>
            <a:endParaRPr lang="it-IT"/>
          </a:p>
        </p:txBody>
      </p:sp>
    </p:spTree>
    <p:extLst>
      <p:ext uri="{BB962C8B-B14F-4D97-AF65-F5344CB8AC3E}">
        <p14:creationId xmlns:p14="http://schemas.microsoft.com/office/powerpoint/2010/main" val="76012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 think we can start with this question, What is the qubit? The qubit is the quantum mechanical equivalent of the Boolean bit. To realise a qubit, it is necessary to fabricate a two-level system. This requirement is met by the Josephson junction. </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2</a:t>
            </a:fld>
            <a:endParaRPr lang="it-IT"/>
          </a:p>
        </p:txBody>
      </p:sp>
    </p:spTree>
    <p:extLst>
      <p:ext uri="{BB962C8B-B14F-4D97-AF65-F5344CB8AC3E}">
        <p14:creationId xmlns:p14="http://schemas.microsoft.com/office/powerpoint/2010/main" val="173363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GB" noProof="0" dirty="0"/>
              <a:t>A JJ is a device consisting of two superconductors separated by an insulating layer of the order of 1 nm. The phase difference between two SC layers is governed by the Josephson equations. Solving these equations shows that the energy landscape of the junction is that of an anharmonic oscillator where the first two levels can be used as a two-level system for the qubit. There are many types of qubits based on JJ. We have studied the transmon, which consists of a small JJ shunted by two large capacitors to reduce the charge noise. Its simple design and high-quality performance make the transmon one of the best candidates for large-scale production.</a:t>
            </a:r>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3</a:t>
            </a:fld>
            <a:endParaRPr lang="it-IT"/>
          </a:p>
        </p:txBody>
      </p:sp>
    </p:spTree>
    <p:extLst>
      <p:ext uri="{BB962C8B-B14F-4D97-AF65-F5344CB8AC3E}">
        <p14:creationId xmlns:p14="http://schemas.microsoft.com/office/powerpoint/2010/main" val="49815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transmon characterized has been fabricated </a:t>
            </a:r>
            <a:r>
              <a:rPr lang="en-GB" noProof="0" dirty="0"/>
              <a:t>at </a:t>
            </a:r>
            <a:r>
              <a:rPr lang="en-GB" b="0" i="0" u="none" strike="noStrike" dirty="0">
                <a:solidFill>
                  <a:srgbClr val="000000"/>
                </a:solidFill>
                <a:effectLst/>
                <a:latin typeface="Segoe UI Web (West European)"/>
              </a:rPr>
              <a:t>Institute of Photonics and Nanotechnology of Rome</a:t>
            </a:r>
            <a:r>
              <a:rPr lang="en-GB" dirty="0"/>
              <a:t> . It consists of a JJ shunted by two rectangular metal pads that act as two capacitors. It has an Area of about 0.032 square um and a critical current of about 20 nA.</a:t>
            </a:r>
          </a:p>
        </p:txBody>
      </p:sp>
      <p:sp>
        <p:nvSpPr>
          <p:cNvPr id="4" name="Segnaposto numero diapositiva 3"/>
          <p:cNvSpPr>
            <a:spLocks noGrp="1"/>
          </p:cNvSpPr>
          <p:nvPr>
            <p:ph type="sldNum" sz="quarter" idx="5"/>
          </p:nvPr>
        </p:nvSpPr>
        <p:spPr/>
        <p:txBody>
          <a:bodyPr/>
          <a:lstStyle/>
          <a:p>
            <a:fld id="{0D1F2187-BD6B-4CD4-8DF4-F350925E52CA}" type="slidenum">
              <a:rPr lang="it-IT" smtClean="0"/>
              <a:t>4</a:t>
            </a:fld>
            <a:endParaRPr lang="it-IT"/>
          </a:p>
        </p:txBody>
      </p:sp>
    </p:spTree>
    <p:extLst>
      <p:ext uri="{BB962C8B-B14F-4D97-AF65-F5344CB8AC3E}">
        <p14:creationId xmlns:p14="http://schemas.microsoft.com/office/powerpoint/2010/main" val="271455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2227-9C36-4A51-1A64-5A4E3D42B4C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A82E117-9492-CBF0-BE84-AA9211CC1DD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FED59E9-C8B3-53B2-6D57-210C55779A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noProof="0" dirty="0">
                <a:solidFill>
                  <a:schemeClr val="tx1"/>
                </a:solidFill>
              </a:rPr>
              <a:t>So, in order to improve the performance of the transmon and can read its state, we placed it inside a pure Al cavity. We use a 3D cavity since it has smaller losses respect to planar resonators. On slide we can see the pure Al cavity that we used to characterize our qubit. It </a:t>
            </a:r>
            <a:r>
              <a:rPr lang="en-GB" noProof="0" dirty="0"/>
              <a:t>has been fabricated at the </a:t>
            </a:r>
            <a:r>
              <a:rPr lang="en-GB" b="0" i="0" u="none" strike="noStrike" dirty="0">
                <a:solidFill>
                  <a:srgbClr val="000000"/>
                </a:solidFill>
                <a:effectLst/>
                <a:latin typeface="Segoe UI Web (West European)"/>
              </a:rPr>
              <a:t>National Institute of Nuclear Physics of Legnaro</a:t>
            </a:r>
            <a:r>
              <a:rPr lang="en-GB" b="0" i="0" u="none" strike="noStrike" noProof="0" dirty="0">
                <a:solidFill>
                  <a:srgbClr val="000000"/>
                </a:solidFill>
                <a:effectLst/>
                <a:latin typeface="Segoe UI Web (West European)"/>
              </a:rPr>
              <a:t>. This cavity was able to reach a quality factor of 3.7 millions. This is result is an improvement of one order of magnitude respect to previous fabrication. </a:t>
            </a:r>
            <a:endParaRPr lang="en-GB" dirty="0"/>
          </a:p>
        </p:txBody>
      </p:sp>
      <p:sp>
        <p:nvSpPr>
          <p:cNvPr id="4" name="Segnaposto numero diapositiva 3">
            <a:extLst>
              <a:ext uri="{FF2B5EF4-FFF2-40B4-BE49-F238E27FC236}">
                <a16:creationId xmlns:a16="http://schemas.microsoft.com/office/drawing/2014/main" id="{0360EC79-A0AF-7B18-BE28-7358A2898086}"/>
              </a:ext>
            </a:extLst>
          </p:cNvPr>
          <p:cNvSpPr>
            <a:spLocks noGrp="1"/>
          </p:cNvSpPr>
          <p:nvPr>
            <p:ph type="sldNum" sz="quarter" idx="5"/>
          </p:nvPr>
        </p:nvSpPr>
        <p:spPr/>
        <p:txBody>
          <a:bodyPr/>
          <a:lstStyle/>
          <a:p>
            <a:fld id="{0D1F2187-BD6B-4CD4-8DF4-F350925E52CA}" type="slidenum">
              <a:rPr lang="it-IT" smtClean="0"/>
              <a:t>5</a:t>
            </a:fld>
            <a:endParaRPr lang="it-IT"/>
          </a:p>
        </p:txBody>
      </p:sp>
    </p:spTree>
    <p:extLst>
      <p:ext uri="{BB962C8B-B14F-4D97-AF65-F5344CB8AC3E}">
        <p14:creationId xmlns:p14="http://schemas.microsoft.com/office/powerpoint/2010/main" val="408811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noProof="0" dirty="0">
                <a:solidFill>
                  <a:schemeClr val="tx1"/>
                </a:solidFill>
              </a:rPr>
              <a:t>Here we can see our transmon inside a pure Al cavity</a:t>
            </a:r>
            <a:r>
              <a:rPr lang="en-GB" b="0" i="0" u="none" strike="noStrike" dirty="0">
                <a:solidFill>
                  <a:srgbClr val="000000"/>
                </a:solidFill>
                <a:effectLst/>
                <a:latin typeface="Segoe UI Web (West European)"/>
              </a:rPr>
              <a:t>. </a:t>
            </a:r>
            <a:r>
              <a:rPr lang="en-GB" i="1" noProof="0" dirty="0">
                <a:solidFill>
                  <a:schemeClr val="tx1"/>
                </a:solidFill>
              </a:rPr>
              <a:t>The cavity and the Qubit have been designed to be coupled in the dispersive regime. In this regime the Jaynes Cumming Hamiltonian is the following « </a:t>
            </a:r>
            <a:r>
              <a:rPr lang="en-GB" i="1" noProof="0" dirty="0" err="1">
                <a:solidFill>
                  <a:schemeClr val="tx1"/>
                </a:solidFill>
              </a:rPr>
              <a:t>indicare</a:t>
            </a:r>
            <a:r>
              <a:rPr lang="en-GB" i="1" noProof="0" dirty="0">
                <a:solidFill>
                  <a:schemeClr val="tx1"/>
                </a:solidFill>
              </a:rPr>
              <a:t>». Wr is the resonance frequency of the bare cavity, chi is the effective dispersive shift, defined as following  « </a:t>
            </a:r>
            <a:r>
              <a:rPr lang="en-GB" i="1" noProof="0" dirty="0" err="1">
                <a:solidFill>
                  <a:schemeClr val="tx1"/>
                </a:solidFill>
              </a:rPr>
              <a:t>indicare</a:t>
            </a:r>
            <a:r>
              <a:rPr lang="en-GB" i="1" noProof="0" dirty="0">
                <a:solidFill>
                  <a:schemeClr val="tx1"/>
                </a:solidFill>
              </a:rPr>
              <a:t>  </a:t>
            </a:r>
            <a:r>
              <a:rPr lang="en-GB" i="1" noProof="0" dirty="0" err="1">
                <a:solidFill>
                  <a:schemeClr val="tx1"/>
                </a:solidFill>
              </a:rPr>
              <a:t>equazione</a:t>
            </a:r>
            <a:r>
              <a:rPr lang="en-GB" i="1" noProof="0" dirty="0">
                <a:solidFill>
                  <a:schemeClr val="tx1"/>
                </a:solidFill>
              </a:rPr>
              <a:t> sotto», wq is the qubit frequency. Chi01 and chi12 are the dispersive shift relative to the levels 01 and 12 of the transmon. For an arbitrary couple of levels, the dispersive shift can be written as a function of the coupling strength and the detuning from the resonator (</a:t>
            </a:r>
            <a:r>
              <a:rPr lang="en-GB" i="1" noProof="0" dirty="0" err="1">
                <a:solidFill>
                  <a:schemeClr val="tx1"/>
                </a:solidFill>
              </a:rPr>
              <a:t>indicare</a:t>
            </a:r>
            <a:r>
              <a:rPr lang="en-GB" i="1" noProof="0" dirty="0">
                <a:solidFill>
                  <a:schemeClr val="tx1"/>
                </a:solidFill>
              </a:rPr>
              <a:t> </a:t>
            </a:r>
            <a:r>
              <a:rPr lang="en-GB" i="1" noProof="0" dirty="0" err="1">
                <a:solidFill>
                  <a:schemeClr val="tx1"/>
                </a:solidFill>
              </a:rPr>
              <a:t>equazione</a:t>
            </a:r>
            <a:r>
              <a:rPr lang="en-GB" i="1" noProof="0" dirty="0">
                <a:solidFill>
                  <a:schemeClr val="tx1"/>
                </a:solidFill>
              </a:rPr>
              <a:t>). Since the qubit and the cavity are coupled, we can </a:t>
            </a:r>
            <a:r>
              <a:rPr lang="en-GB" sz="1200" u="none" noProof="0" dirty="0"/>
              <a:t>read the Qubit state through a cavity measurement and to characterize the system to extract the Hamiltonian parameters</a:t>
            </a:r>
            <a:r>
              <a:rPr lang="en-GB" sz="1200" u="none" dirty="0"/>
              <a:t>.</a:t>
            </a:r>
            <a:endParaRPr lang="en-GB" u="none" dirty="0"/>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6</a:t>
            </a:fld>
            <a:endParaRPr lang="it-IT"/>
          </a:p>
        </p:txBody>
      </p:sp>
    </p:spTree>
    <p:extLst>
      <p:ext uri="{BB962C8B-B14F-4D97-AF65-F5344CB8AC3E}">
        <p14:creationId xmlns:p14="http://schemas.microsoft.com/office/powerpoint/2010/main" val="202974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We tested the transmon in our dilution cryostat located in LNF. It is a Leiden cryostat that can reach 8 </a:t>
                </a:r>
                <a:r>
                  <a:rPr lang="en-GB" noProof="0" dirty="0" err="1"/>
                  <a:t>mK</a:t>
                </a:r>
                <a:r>
                  <a:rPr lang="en-GB" noProof="0" dirty="0"/>
                  <a:t> with a cooling power of </a:t>
                </a:r>
                <a14:m>
                  <m:oMath xmlns:m="http://schemas.openxmlformats.org/officeDocument/2006/math">
                    <m:r>
                      <a:rPr lang="en-GB" i="1" noProof="0" smtClean="0">
                        <a:latin typeface="Cambria Math" panose="02040503050406030204" pitchFamily="18" charset="0"/>
                      </a:rPr>
                      <m:t>500 </m:t>
                    </m:r>
                    <m:r>
                      <a:rPr lang="en-GB" i="1" noProof="0" smtClean="0">
                        <a:latin typeface="Cambria Math" panose="02040503050406030204" pitchFamily="18" charset="0"/>
                      </a:rPr>
                      <m:t>𝜇</m:t>
                    </m:r>
                    <m:r>
                      <a:rPr lang="en-GB" i="1" noProof="0" smtClean="0">
                        <a:latin typeface="Cambria Math" panose="02040503050406030204" pitchFamily="18" charset="0"/>
                      </a:rPr>
                      <m:t>𝑊</m:t>
                    </m:r>
                    <m:r>
                      <a:rPr lang="en-GB" i="1" noProof="0" smtClean="0">
                        <a:latin typeface="Cambria Math" panose="02040503050406030204" pitchFamily="18" charset="0"/>
                      </a:rPr>
                      <m:t>  @  100 </m:t>
                    </m:r>
                    <m:r>
                      <a:rPr lang="en-GB" i="1" noProof="0" smtClean="0">
                        <a:latin typeface="Cambria Math" panose="02040503050406030204" pitchFamily="18" charset="0"/>
                      </a:rPr>
                      <m:t>𝑚𝐾</m:t>
                    </m:r>
                  </m:oMath>
                </a14:m>
                <a:r>
                  <a:rPr lang="en-GB" noProof="0" dirty="0"/>
                  <a:t>.  Here is a picture (</a:t>
                </a:r>
                <a:r>
                  <a:rPr lang="en-GB" noProof="0" dirty="0" err="1"/>
                  <a:t>indicare</a:t>
                </a:r>
                <a:r>
                  <a:rPr lang="en-GB" noProof="0" dirty="0"/>
                  <a:t> </a:t>
                </a:r>
                <a:r>
                  <a:rPr lang="en-GB" noProof="0" dirty="0" err="1"/>
                  <a:t>immagine</a:t>
                </a:r>
                <a:r>
                  <a:rPr lang="en-GB" noProof="0" dirty="0"/>
                  <a:t> </a:t>
                </a:r>
                <a:r>
                  <a:rPr lang="en-GB" noProof="0" dirty="0" err="1"/>
                  <a:t>destra</a:t>
                </a:r>
                <a:r>
                  <a:rPr lang="en-GB" noProof="0" dirty="0"/>
                  <a:t>) of the different plates of the cryostat</a:t>
                </a:r>
                <a:r>
                  <a:rPr lang="en-GB" baseline="0" noProof="0" dirty="0"/>
                  <a:t> where t</a:t>
                </a:r>
                <a:r>
                  <a:rPr lang="en-GB" noProof="0" dirty="0"/>
                  <a:t>he device hosted on the 10 </a:t>
                </a:r>
                <a:r>
                  <a:rPr lang="en-GB" noProof="0" dirty="0" err="1"/>
                  <a:t>mK</a:t>
                </a:r>
                <a:r>
                  <a:rPr lang="en-GB" noProof="0" dirty="0"/>
                  <a:t> plate</a:t>
                </a:r>
              </a:p>
              <a:p>
                <a:endParaRPr lang="en-GB" dirty="0"/>
              </a:p>
            </p:txBody>
          </p:sp>
        </mc:Choice>
        <mc:Fallback xmlns="">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We tested the transmon inside a 3D cavity in our dilution cryostat located in LNF. It is a Leiden cryostat that can reach 8 </a:t>
                </a:r>
                <a:r>
                  <a:rPr lang="en-GB" noProof="0" dirty="0" err="1"/>
                  <a:t>mK</a:t>
                </a:r>
                <a:r>
                  <a:rPr lang="en-GB" noProof="0" dirty="0"/>
                  <a:t> with a cooling power of </a:t>
                </a:r>
                <a:r>
                  <a:rPr lang="en-GB" i="0" noProof="0">
                    <a:latin typeface="Cambria Math" panose="02040503050406030204" pitchFamily="18" charset="0"/>
                  </a:rPr>
                  <a:t>500 𝜇𝑊  @  100 𝑚𝐾</a:t>
                </a:r>
                <a:r>
                  <a:rPr lang="en-GB" noProof="0" dirty="0"/>
                  <a:t>.  Here is a picture (</a:t>
                </a:r>
                <a:r>
                  <a:rPr lang="en-GB" noProof="0" dirty="0" err="1"/>
                  <a:t>indicare</a:t>
                </a:r>
                <a:r>
                  <a:rPr lang="en-GB" noProof="0" dirty="0"/>
                  <a:t> </a:t>
                </a:r>
                <a:r>
                  <a:rPr lang="en-GB" noProof="0" dirty="0" err="1"/>
                  <a:t>immagine</a:t>
                </a:r>
                <a:r>
                  <a:rPr lang="en-GB" noProof="0" dirty="0"/>
                  <a:t> </a:t>
                </a:r>
                <a:r>
                  <a:rPr lang="en-GB" noProof="0" dirty="0" err="1"/>
                  <a:t>destra</a:t>
                </a:r>
                <a:r>
                  <a:rPr lang="en-GB" noProof="0" dirty="0"/>
                  <a:t>) of the  different plates of the cryostat</a:t>
                </a:r>
                <a:r>
                  <a:rPr lang="en-GB" baseline="0" noProof="0" dirty="0"/>
                  <a:t> where t</a:t>
                </a:r>
                <a:r>
                  <a:rPr lang="en-GB" noProof="0" dirty="0"/>
                  <a:t>he device is hosted on the 10 </a:t>
                </a:r>
                <a:r>
                  <a:rPr lang="en-GB" noProof="0" dirty="0" err="1"/>
                  <a:t>mK</a:t>
                </a:r>
                <a:r>
                  <a:rPr lang="en-GB" noProof="0" dirty="0"/>
                  <a:t> plate</a:t>
                </a:r>
              </a:p>
              <a:p>
                <a:endParaRPr lang="en-GB" dirty="0"/>
              </a:p>
            </p:txBody>
          </p:sp>
        </mc:Fallback>
      </mc:AlternateContent>
      <p:sp>
        <p:nvSpPr>
          <p:cNvPr id="4" name="Segnaposto numero diapositiva 3"/>
          <p:cNvSpPr>
            <a:spLocks noGrp="1"/>
          </p:cNvSpPr>
          <p:nvPr>
            <p:ph type="sldNum" sz="quarter" idx="5"/>
          </p:nvPr>
        </p:nvSpPr>
        <p:spPr/>
        <p:txBody>
          <a:bodyPr/>
          <a:lstStyle/>
          <a:p>
            <a:fld id="{0D1F2187-BD6B-4CD4-8DF4-F350925E52CA}" type="slidenum">
              <a:rPr lang="it-IT" smtClean="0"/>
              <a:t>7</a:t>
            </a:fld>
            <a:endParaRPr lang="it-IT"/>
          </a:p>
        </p:txBody>
      </p:sp>
    </p:spTree>
    <p:extLst>
      <p:ext uri="{BB962C8B-B14F-4D97-AF65-F5344CB8AC3E}">
        <p14:creationId xmlns:p14="http://schemas.microsoft.com/office/powerpoint/2010/main" val="215737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 to characterise the system we start by performing a cavity spectroscopy measurement. We used the VNA to acquire different spectra with different probing powers. We can see that increasing the VNA power a second feature at low freq. appears. It can be attributed to the bare cavity since at high power the qubit transit to the normal state. With this information, we can extract chi01 value that is equal to 5.24 MHz</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8</a:t>
            </a:fld>
            <a:endParaRPr lang="it-IT"/>
          </a:p>
        </p:txBody>
      </p:sp>
    </p:spTree>
    <p:extLst>
      <p:ext uri="{BB962C8B-B14F-4D97-AF65-F5344CB8AC3E}">
        <p14:creationId xmlns:p14="http://schemas.microsoft.com/office/powerpoint/2010/main" val="268317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After we made cavity spectroscopy, we then proceeded with two-tone qubit spectroscopy. In this measurement, we recorded the transmission at the cavity frequency as a function of drive frequency and power. We were able to observe v01 at about 5.75 GHz and we also observed transitions at higher levels such as v12 and v02\2. From these measurements we can estimate the anharmonicity to be 353 MHz and the qubit capacitance to be about 55 </a:t>
            </a:r>
            <a:r>
              <a:rPr lang="en-GB" dirty="0" err="1"/>
              <a:t>fF.</a:t>
            </a:r>
            <a:r>
              <a:rPr lang="en-GB" dirty="0"/>
              <a:t> Both these values are in good agreement with the device design.</a:t>
            </a:r>
          </a:p>
        </p:txBody>
      </p:sp>
      <p:sp>
        <p:nvSpPr>
          <p:cNvPr id="4" name="Segnaposto numero diapositiva 3"/>
          <p:cNvSpPr>
            <a:spLocks noGrp="1"/>
          </p:cNvSpPr>
          <p:nvPr>
            <p:ph type="sldNum" sz="quarter" idx="5"/>
          </p:nvPr>
        </p:nvSpPr>
        <p:spPr/>
        <p:txBody>
          <a:bodyPr/>
          <a:lstStyle/>
          <a:p>
            <a:fld id="{0D1F2187-BD6B-4CD4-8DF4-F350925E52CA}" type="slidenum">
              <a:rPr lang="it-IT" smtClean="0"/>
              <a:t>9</a:t>
            </a:fld>
            <a:endParaRPr lang="it-IT"/>
          </a:p>
        </p:txBody>
      </p:sp>
    </p:spTree>
    <p:extLst>
      <p:ext uri="{BB962C8B-B14F-4D97-AF65-F5344CB8AC3E}">
        <p14:creationId xmlns:p14="http://schemas.microsoft.com/office/powerpoint/2010/main" val="79441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pic>
        <p:nvPicPr>
          <p:cNvPr id="12" name="Picture 11" descr="A logo with white text and blue and red letters&#10;&#10;Description automatically generated">
            <a:extLst>
              <a:ext uri="{FF2B5EF4-FFF2-40B4-BE49-F238E27FC236}">
                <a16:creationId xmlns:a16="http://schemas.microsoft.com/office/drawing/2014/main" id="{7C48384D-22A6-B30A-B976-0A4706A18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0905" y="193038"/>
            <a:ext cx="1749042" cy="720000"/>
          </a:xfrm>
          <a:prstGeom prst="rect">
            <a:avLst/>
          </a:prstGeom>
        </p:spPr>
      </p:pic>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6466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06/02/25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Tree>
    <p:extLst>
      <p:ext uri="{BB962C8B-B14F-4D97-AF65-F5344CB8AC3E}">
        <p14:creationId xmlns:p14="http://schemas.microsoft.com/office/powerpoint/2010/main" val="282591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06/02/25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4"/>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5"/>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a:p>
        </p:txBody>
      </p:sp>
      <p:pic>
        <p:nvPicPr>
          <p:cNvPr id="9" name="Picture 8" descr="A logo with white text and blue and red letters&#10;&#10;Description automatically generated">
            <a:extLst>
              <a:ext uri="{FF2B5EF4-FFF2-40B4-BE49-F238E27FC236}">
                <a16:creationId xmlns:a16="http://schemas.microsoft.com/office/drawing/2014/main" id="{73A45157-A572-B860-93E0-1FB1BBAAA1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880905" y="193038"/>
            <a:ext cx="1749042" cy="720000"/>
          </a:xfrm>
          <a:prstGeom prst="rect">
            <a:avLst/>
          </a:prstGeom>
        </p:spPr>
      </p:pic>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8.emf"/><Relationship Id="rId5"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doi.org/10.1016/j.nima.2024.170010"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12.jpe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8.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100.png"/><Relationship Id="rId10" Type="http://schemas.openxmlformats.org/officeDocument/2006/relationships/image" Target="../media/image11.png"/><Relationship Id="rId4" Type="http://schemas.openxmlformats.org/officeDocument/2006/relationships/image" Target="../media/image9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4.tif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21.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24.jpeg"/><Relationship Id="rId7" Type="http://schemas.openxmlformats.org/officeDocument/2006/relationships/image" Target="../media/image16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emf"/><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30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p:txBody>
          <a:bodyPr/>
          <a:lstStyle/>
          <a:p>
            <a:r>
              <a:rPr lang="it-IT"/>
              <a:t>Missione 4 </a:t>
            </a:r>
            <a:br>
              <a:rPr lang="it-IT"/>
            </a:br>
            <a:r>
              <a:rPr lang="it-IT"/>
              <a:t>Istruzione e Ricerca</a:t>
            </a:r>
          </a:p>
        </p:txBody>
      </p:sp>
      <p:sp>
        <p:nvSpPr>
          <p:cNvPr id="4" name="Picture Placeholder 3">
            <a:extLst>
              <a:ext uri="{FF2B5EF4-FFF2-40B4-BE49-F238E27FC236}">
                <a16:creationId xmlns:a16="http://schemas.microsoft.com/office/drawing/2014/main" id="{FFBEF5AF-7230-45CC-BBFF-ED162C877A3B}"/>
              </a:ext>
            </a:extLst>
          </p:cNvPr>
          <p:cNvSpPr>
            <a:spLocks noGrp="1"/>
          </p:cNvSpPr>
          <p:nvPr>
            <p:ph type="pic" idx="13"/>
          </p:nvPr>
        </p:nvSpPr>
        <p:spPr/>
        <p:txBody>
          <a:bodyPr/>
          <a:lstStyle/>
          <a:p>
            <a:r>
              <a:rPr lang="en-GB" i="1" noProof="0" dirty="0">
                <a:effectLst/>
                <a:latin typeface="Helvetica" pitchFamily="2" charset="0"/>
              </a:rPr>
              <a:t>Development of 3D superconducting Qubit</a:t>
            </a:r>
            <a:endParaRPr lang="en-GB" noProof="0" dirty="0">
              <a:effectLst/>
              <a:latin typeface="Helvetica" pitchFamily="2" charset="0"/>
            </a:endParaRPr>
          </a:p>
          <a:p>
            <a:endParaRPr lang="en-GB" noProof="0" dirty="0"/>
          </a:p>
        </p:txBody>
      </p:sp>
      <p:sp>
        <p:nvSpPr>
          <p:cNvPr id="5" name="Content Placeholder 4">
            <a:extLst>
              <a:ext uri="{FF2B5EF4-FFF2-40B4-BE49-F238E27FC236}">
                <a16:creationId xmlns:a16="http://schemas.microsoft.com/office/drawing/2014/main" id="{F18DD676-B753-4CB8-A8F7-2BEFC134999E}"/>
              </a:ext>
            </a:extLst>
          </p:cNvPr>
          <p:cNvSpPr>
            <a:spLocks noGrp="1"/>
          </p:cNvSpPr>
          <p:nvPr>
            <p:ph sz="quarter" idx="14"/>
          </p:nvPr>
        </p:nvSpPr>
        <p:spPr>
          <a:xfrm>
            <a:off x="-4168" y="6350000"/>
            <a:ext cx="5617568" cy="507160"/>
          </a:xfrm>
        </p:spPr>
        <p:txBody>
          <a:bodyPr anchor="ctr">
            <a:normAutofit/>
          </a:bodyPr>
          <a:lstStyle/>
          <a:p>
            <a:r>
              <a:rPr lang="en-GB" dirty="0">
                <a:latin typeface="+mn-lt"/>
              </a:rPr>
              <a:t> 5-7 February 2025 - </a:t>
            </a:r>
            <a:r>
              <a:rPr lang="it-IT" dirty="0">
                <a:latin typeface="+mn-lt"/>
              </a:rPr>
              <a:t>Secondo</a:t>
            </a:r>
            <a:r>
              <a:rPr lang="it-IT" i="1" dirty="0">
                <a:solidFill>
                  <a:srgbClr val="C58F48"/>
                </a:solidFill>
                <a:effectLst/>
                <a:latin typeface="+mn-lt"/>
              </a:rPr>
              <a:t> </a:t>
            </a:r>
            <a:r>
              <a:rPr lang="it-IT" dirty="0">
                <a:latin typeface="+mn-lt"/>
              </a:rPr>
              <a:t>Congresso Nazionale NQSTI</a:t>
            </a:r>
          </a:p>
        </p:txBody>
      </p:sp>
      <p:pic>
        <p:nvPicPr>
          <p:cNvPr id="6" name="Picture 2" descr="gennaio | 2019 |">
            <a:extLst>
              <a:ext uri="{FF2B5EF4-FFF2-40B4-BE49-F238E27FC236}">
                <a16:creationId xmlns:a16="http://schemas.microsoft.com/office/drawing/2014/main" id="{F3D096C2-32D8-D3B6-F30B-6F110D760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31" y="4622579"/>
            <a:ext cx="1969646" cy="99611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6D192186-E9C3-C30F-C499-408A87C7D94D}"/>
              </a:ext>
            </a:extLst>
          </p:cNvPr>
          <p:cNvSpPr txBox="1"/>
          <p:nvPr/>
        </p:nvSpPr>
        <p:spPr>
          <a:xfrm>
            <a:off x="7343831" y="4797469"/>
            <a:ext cx="1401666" cy="646331"/>
          </a:xfrm>
          <a:prstGeom prst="rect">
            <a:avLst/>
          </a:prstGeom>
          <a:noFill/>
        </p:spPr>
        <p:txBody>
          <a:bodyPr wrap="none" rtlCol="0">
            <a:spAutoFit/>
          </a:bodyPr>
          <a:lstStyle/>
          <a:p>
            <a:r>
              <a:rPr lang="it-IT" dirty="0"/>
              <a:t>Simone Tocci</a:t>
            </a:r>
          </a:p>
          <a:p>
            <a:endParaRPr lang="en-GB" dirty="0"/>
          </a:p>
        </p:txBody>
      </p:sp>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E74CCC6-61CB-FFA4-2AC1-BC5ECEA7B8B9}"/>
              </a:ext>
            </a:extLst>
          </p:cNvPr>
          <p:cNvSpPr txBox="1"/>
          <p:nvPr/>
        </p:nvSpPr>
        <p:spPr>
          <a:xfrm>
            <a:off x="0" y="1083159"/>
            <a:ext cx="9488944" cy="707886"/>
          </a:xfrm>
          <a:prstGeom prst="rect">
            <a:avLst/>
          </a:prstGeom>
          <a:noFill/>
        </p:spPr>
        <p:txBody>
          <a:bodyPr wrap="none" rtlCol="0">
            <a:spAutoFit/>
          </a:bodyPr>
          <a:lstStyle/>
          <a:p>
            <a:r>
              <a:rPr lang="en-GB" sz="4000" dirty="0"/>
              <a:t>Qubit in 3D cavity: Resolving Photon Number</a:t>
            </a:r>
            <a:endParaRPr lang="en-GB" sz="4000" i="1" dirty="0"/>
          </a:p>
        </p:txBody>
      </p:sp>
      <p:pic>
        <p:nvPicPr>
          <p:cNvPr id="3" name="Immagine 2">
            <a:extLst>
              <a:ext uri="{FF2B5EF4-FFF2-40B4-BE49-F238E27FC236}">
                <a16:creationId xmlns:a16="http://schemas.microsoft.com/office/drawing/2014/main" id="{1FB88C59-EEDD-632C-3A4A-B0F3CB897638}"/>
              </a:ext>
            </a:extLst>
          </p:cNvPr>
          <p:cNvPicPr>
            <a:picLocks noChangeAspect="1"/>
          </p:cNvPicPr>
          <p:nvPr/>
        </p:nvPicPr>
        <p:blipFill>
          <a:blip r:embed="rId3"/>
          <a:srcRect t="10714" r="8711"/>
          <a:stretch/>
        </p:blipFill>
        <p:spPr>
          <a:xfrm>
            <a:off x="3062084" y="2438400"/>
            <a:ext cx="5198391" cy="3816000"/>
          </a:xfrm>
          <a:prstGeom prst="rect">
            <a:avLst/>
          </a:prstGeom>
        </p:spPr>
      </p:pic>
      <p:sp>
        <p:nvSpPr>
          <p:cNvPr id="5" name="CasellaDiTesto 4">
            <a:extLst>
              <a:ext uri="{FF2B5EF4-FFF2-40B4-BE49-F238E27FC236}">
                <a16:creationId xmlns:a16="http://schemas.microsoft.com/office/drawing/2014/main" id="{28EA4B44-4582-38C0-26AE-8A6D3E370065}"/>
              </a:ext>
            </a:extLst>
          </p:cNvPr>
          <p:cNvSpPr txBox="1"/>
          <p:nvPr/>
        </p:nvSpPr>
        <p:spPr>
          <a:xfrm>
            <a:off x="307471" y="1953130"/>
            <a:ext cx="2562118" cy="923330"/>
          </a:xfrm>
          <a:prstGeom prst="rect">
            <a:avLst/>
          </a:prstGeom>
          <a:noFill/>
        </p:spPr>
        <p:txBody>
          <a:bodyPr wrap="square">
            <a:spAutoFit/>
          </a:bodyPr>
          <a:lstStyle/>
          <a:p>
            <a:r>
              <a:rPr lang="en-GB" dirty="0"/>
              <a:t>The qubit frequency depends on the number of photons in the cavity</a:t>
            </a:r>
          </a:p>
        </p:txBody>
      </p:sp>
      <p:grpSp>
        <p:nvGrpSpPr>
          <p:cNvPr id="9" name="Group 20">
            <a:extLst>
              <a:ext uri="{FF2B5EF4-FFF2-40B4-BE49-F238E27FC236}">
                <a16:creationId xmlns:a16="http://schemas.microsoft.com/office/drawing/2014/main" id="{BBC85842-C097-D55F-4F88-9097356A2587}"/>
              </a:ext>
            </a:extLst>
          </p:cNvPr>
          <p:cNvGrpSpPr/>
          <p:nvPr/>
        </p:nvGrpSpPr>
        <p:grpSpPr>
          <a:xfrm>
            <a:off x="4623780" y="2097957"/>
            <a:ext cx="3254776" cy="396385"/>
            <a:chOff x="4869783" y="4521738"/>
            <a:chExt cx="3254776" cy="396385"/>
          </a:xfrm>
        </p:grpSpPr>
        <p:cxnSp>
          <p:nvCxnSpPr>
            <p:cNvPr id="10" name="Straight Arrow Connector 11">
              <a:extLst>
                <a:ext uri="{FF2B5EF4-FFF2-40B4-BE49-F238E27FC236}">
                  <a16:creationId xmlns:a16="http://schemas.microsoft.com/office/drawing/2014/main" id="{C4816470-3A82-7B26-1BC9-3086723E4B04}"/>
                </a:ext>
              </a:extLst>
            </p:cNvPr>
            <p:cNvCxnSpPr>
              <a:cxnSpLocks/>
            </p:cNvCxnSpPr>
            <p:nvPr/>
          </p:nvCxnSpPr>
          <p:spPr>
            <a:xfrm flipH="1">
              <a:off x="5322491" y="4521738"/>
              <a:ext cx="280206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2">
              <a:extLst>
                <a:ext uri="{FF2B5EF4-FFF2-40B4-BE49-F238E27FC236}">
                  <a16:creationId xmlns:a16="http://schemas.microsoft.com/office/drawing/2014/main" id="{6E6B037E-8A3D-5879-6E7C-3709FFD7D95E}"/>
                </a:ext>
              </a:extLst>
            </p:cNvPr>
            <p:cNvSpPr txBox="1"/>
            <p:nvPr/>
          </p:nvSpPr>
          <p:spPr>
            <a:xfrm>
              <a:off x="4869783" y="4622635"/>
              <a:ext cx="2006511" cy="276999"/>
            </a:xfrm>
            <a:prstGeom prst="rect">
              <a:avLst/>
            </a:prstGeom>
            <a:noFill/>
          </p:spPr>
          <p:txBody>
            <a:bodyPr wrap="none" rtlCol="0">
              <a:spAutoFit/>
            </a:bodyPr>
            <a:lstStyle/>
            <a:p>
              <a:r>
                <a:rPr lang="en-IT" sz="1200"/>
                <a:t>Number of photons in cavity</a:t>
              </a:r>
              <a:endParaRPr lang="en-IT" sz="1200" dirty="0"/>
            </a:p>
          </p:txBody>
        </p:sp>
        <p:sp>
          <p:nvSpPr>
            <p:cNvPr id="12" name="TextBox 13">
              <a:extLst>
                <a:ext uri="{FF2B5EF4-FFF2-40B4-BE49-F238E27FC236}">
                  <a16:creationId xmlns:a16="http://schemas.microsoft.com/office/drawing/2014/main" id="{4542E326-56D1-EF93-F4A2-07F70FB51FB0}"/>
                </a:ext>
              </a:extLst>
            </p:cNvPr>
            <p:cNvSpPr txBox="1"/>
            <p:nvPr/>
          </p:nvSpPr>
          <p:spPr>
            <a:xfrm>
              <a:off x="6744406" y="4641124"/>
              <a:ext cx="859531" cy="276999"/>
            </a:xfrm>
            <a:prstGeom prst="rect">
              <a:avLst/>
            </a:prstGeom>
            <a:noFill/>
          </p:spPr>
          <p:txBody>
            <a:bodyPr wrap="none" rtlCol="0">
              <a:spAutoFit/>
            </a:bodyPr>
            <a:lstStyle/>
            <a:p>
              <a:r>
                <a:rPr lang="en-IT" sz="1200" dirty="0"/>
                <a:t>4  3  2  1  0</a:t>
              </a:r>
            </a:p>
          </p:txBody>
        </p:sp>
        <p:cxnSp>
          <p:nvCxnSpPr>
            <p:cNvPr id="13" name="Straight Connector 14">
              <a:extLst>
                <a:ext uri="{FF2B5EF4-FFF2-40B4-BE49-F238E27FC236}">
                  <a16:creationId xmlns:a16="http://schemas.microsoft.com/office/drawing/2014/main" id="{C22BA467-D5CF-5DD9-C70D-397BA650002B}"/>
                </a:ext>
              </a:extLst>
            </p:cNvPr>
            <p:cNvCxnSpPr>
              <a:cxnSpLocks/>
            </p:cNvCxnSpPr>
            <p:nvPr/>
          </p:nvCxnSpPr>
          <p:spPr>
            <a:xfrm flipV="1">
              <a:off x="7475731" y="4539647"/>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5">
              <a:extLst>
                <a:ext uri="{FF2B5EF4-FFF2-40B4-BE49-F238E27FC236}">
                  <a16:creationId xmlns:a16="http://schemas.microsoft.com/office/drawing/2014/main" id="{94D76067-DF8D-40CB-D400-B23E5CD10239}"/>
                </a:ext>
              </a:extLst>
            </p:cNvPr>
            <p:cNvCxnSpPr>
              <a:cxnSpLocks/>
            </p:cNvCxnSpPr>
            <p:nvPr/>
          </p:nvCxnSpPr>
          <p:spPr>
            <a:xfrm flipV="1">
              <a:off x="7322973" y="4531696"/>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6">
              <a:extLst>
                <a:ext uri="{FF2B5EF4-FFF2-40B4-BE49-F238E27FC236}">
                  <a16:creationId xmlns:a16="http://schemas.microsoft.com/office/drawing/2014/main" id="{C7230E99-0ACE-FC58-25C2-4F534F6295C0}"/>
                </a:ext>
              </a:extLst>
            </p:cNvPr>
            <p:cNvCxnSpPr>
              <a:cxnSpLocks/>
            </p:cNvCxnSpPr>
            <p:nvPr/>
          </p:nvCxnSpPr>
          <p:spPr>
            <a:xfrm flipV="1">
              <a:off x="7174172" y="4523982"/>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7">
              <a:extLst>
                <a:ext uri="{FF2B5EF4-FFF2-40B4-BE49-F238E27FC236}">
                  <a16:creationId xmlns:a16="http://schemas.microsoft.com/office/drawing/2014/main" id="{A33A79FC-3348-357A-140F-DE502C839A85}"/>
                </a:ext>
              </a:extLst>
            </p:cNvPr>
            <p:cNvCxnSpPr>
              <a:cxnSpLocks/>
            </p:cNvCxnSpPr>
            <p:nvPr/>
          </p:nvCxnSpPr>
          <p:spPr>
            <a:xfrm flipV="1">
              <a:off x="7017799" y="4531696"/>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8">
              <a:extLst>
                <a:ext uri="{FF2B5EF4-FFF2-40B4-BE49-F238E27FC236}">
                  <a16:creationId xmlns:a16="http://schemas.microsoft.com/office/drawing/2014/main" id="{FC5E68B5-F7A1-AB33-8A57-0A28A6C35A06}"/>
                </a:ext>
              </a:extLst>
            </p:cNvPr>
            <p:cNvCxnSpPr>
              <a:cxnSpLocks/>
            </p:cNvCxnSpPr>
            <p:nvPr/>
          </p:nvCxnSpPr>
          <p:spPr>
            <a:xfrm flipV="1">
              <a:off x="6879975" y="4539647"/>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CasellaDiTesto 17">
            <a:extLst>
              <a:ext uri="{FF2B5EF4-FFF2-40B4-BE49-F238E27FC236}">
                <a16:creationId xmlns:a16="http://schemas.microsoft.com/office/drawing/2014/main" id="{CEA6E4FC-5BA9-9E2C-5D9C-862BBBAB62EF}"/>
              </a:ext>
            </a:extLst>
          </p:cNvPr>
          <p:cNvSpPr txBox="1"/>
          <p:nvPr/>
        </p:nvSpPr>
        <p:spPr>
          <a:xfrm>
            <a:off x="3861031" y="5354336"/>
            <a:ext cx="1224681" cy="307777"/>
          </a:xfrm>
          <a:prstGeom prst="rect">
            <a:avLst/>
          </a:prstGeom>
          <a:noFill/>
        </p:spPr>
        <p:txBody>
          <a:bodyPr wrap="square" rtlCol="0">
            <a:spAutoFit/>
          </a:bodyPr>
          <a:lstStyle/>
          <a:p>
            <a:r>
              <a:rPr lang="en-GB" sz="1400" dirty="0"/>
              <a:t>P</a:t>
            </a:r>
            <a:r>
              <a:rPr lang="en-GB" sz="1400" baseline="-25000" dirty="0"/>
              <a:t>VNA</a:t>
            </a:r>
            <a:r>
              <a:rPr lang="en-GB" sz="1400" dirty="0"/>
              <a:t>= -55 dBm</a:t>
            </a:r>
          </a:p>
        </p:txBody>
      </p:sp>
      <p:sp>
        <p:nvSpPr>
          <p:cNvPr id="19" name="CasellaDiTesto 18">
            <a:extLst>
              <a:ext uri="{FF2B5EF4-FFF2-40B4-BE49-F238E27FC236}">
                <a16:creationId xmlns:a16="http://schemas.microsoft.com/office/drawing/2014/main" id="{DD7C1E5A-0060-E304-1463-8E928F319147}"/>
              </a:ext>
            </a:extLst>
          </p:cNvPr>
          <p:cNvSpPr txBox="1"/>
          <p:nvPr/>
        </p:nvSpPr>
        <p:spPr>
          <a:xfrm>
            <a:off x="3839959" y="5046559"/>
            <a:ext cx="1420873" cy="307777"/>
          </a:xfrm>
          <a:prstGeom prst="rect">
            <a:avLst/>
          </a:prstGeom>
          <a:noFill/>
        </p:spPr>
        <p:txBody>
          <a:bodyPr wrap="square" rtlCol="0">
            <a:spAutoFit/>
          </a:bodyPr>
          <a:lstStyle/>
          <a:p>
            <a:r>
              <a:rPr lang="en-GB" sz="1400" dirty="0"/>
              <a:t>f</a:t>
            </a:r>
            <a:r>
              <a:rPr lang="en-GB" sz="1400" baseline="-25000" dirty="0"/>
              <a:t>VNA</a:t>
            </a:r>
            <a:r>
              <a:rPr lang="en-GB" sz="1400" dirty="0"/>
              <a:t> = 7.257 GHz</a:t>
            </a:r>
          </a:p>
        </p:txBody>
      </p:sp>
      <p:cxnSp>
        <p:nvCxnSpPr>
          <p:cNvPr id="20" name="Connettore diritto 14">
            <a:extLst>
              <a:ext uri="{FF2B5EF4-FFF2-40B4-BE49-F238E27FC236}">
                <a16:creationId xmlns:a16="http://schemas.microsoft.com/office/drawing/2014/main" id="{460AA825-91A0-18C6-B67F-72594129D9AB}"/>
              </a:ext>
            </a:extLst>
          </p:cNvPr>
          <p:cNvCxnSpPr>
            <a:cxnSpLocks/>
          </p:cNvCxnSpPr>
          <p:nvPr/>
        </p:nvCxnSpPr>
        <p:spPr>
          <a:xfrm>
            <a:off x="6831264" y="3602472"/>
            <a:ext cx="0" cy="144408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ttore diritto 15">
            <a:extLst>
              <a:ext uri="{FF2B5EF4-FFF2-40B4-BE49-F238E27FC236}">
                <a16:creationId xmlns:a16="http://schemas.microsoft.com/office/drawing/2014/main" id="{80E49A08-C1C6-B490-38FC-0B6DC08AFBC3}"/>
              </a:ext>
            </a:extLst>
          </p:cNvPr>
          <p:cNvCxnSpPr>
            <a:cxnSpLocks/>
          </p:cNvCxnSpPr>
          <p:nvPr/>
        </p:nvCxnSpPr>
        <p:spPr>
          <a:xfrm>
            <a:off x="6969954" y="3602472"/>
            <a:ext cx="0" cy="175186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9B20D4CC-B958-E326-E5D4-C401D89EF76D}"/>
                  </a:ext>
                </a:extLst>
              </p:cNvPr>
              <p:cNvSpPr txBox="1"/>
              <p:nvPr/>
            </p:nvSpPr>
            <p:spPr>
              <a:xfrm flipH="1">
                <a:off x="6394397" y="3234829"/>
                <a:ext cx="88041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lin"/>
                          <m:ctrlPr>
                            <a:rPr lang="it-IT" b="1" i="1" dirty="0" smtClean="0">
                              <a:solidFill>
                                <a:srgbClr val="FF0000"/>
                              </a:solidFill>
                              <a:latin typeface="Cambria Math" panose="02040503050406030204" pitchFamily="18" charset="0"/>
                            </a:rPr>
                          </m:ctrlPr>
                        </m:fPr>
                        <m:num>
                          <m:r>
                            <a:rPr lang="it-IT" b="1" i="1" dirty="0" smtClean="0">
                              <a:solidFill>
                                <a:srgbClr val="FF0000"/>
                              </a:solidFill>
                              <a:latin typeface="Cambria Math" panose="02040503050406030204" pitchFamily="18" charset="0"/>
                            </a:rPr>
                            <m:t>𝟐</m:t>
                          </m:r>
                          <m:r>
                            <a:rPr lang="it-IT" b="1" i="1" dirty="0" smtClean="0">
                              <a:solidFill>
                                <a:srgbClr val="FF0000"/>
                              </a:solidFill>
                              <a:latin typeface="Cambria Math" panose="02040503050406030204" pitchFamily="18" charset="0"/>
                              <a:ea typeface="Cambria Math" panose="02040503050406030204" pitchFamily="18" charset="0"/>
                            </a:rPr>
                            <m:t>𝝌</m:t>
                          </m:r>
                        </m:num>
                        <m:den>
                          <m:r>
                            <a:rPr lang="it-IT" b="1" i="1" dirty="0" smtClean="0">
                              <a:solidFill>
                                <a:srgbClr val="FF0000"/>
                              </a:solidFill>
                              <a:latin typeface="Cambria Math" panose="02040503050406030204" pitchFamily="18" charset="0"/>
                            </a:rPr>
                            <m:t>𝟐</m:t>
                          </m:r>
                          <m:r>
                            <a:rPr lang="it-IT" b="1" i="1" dirty="0" smtClean="0">
                              <a:solidFill>
                                <a:srgbClr val="FF0000"/>
                              </a:solidFill>
                              <a:latin typeface="Cambria Math" panose="02040503050406030204" pitchFamily="18" charset="0"/>
                              <a:ea typeface="Cambria Math" panose="02040503050406030204" pitchFamily="18" charset="0"/>
                            </a:rPr>
                            <m:t>𝝅</m:t>
                          </m:r>
                        </m:den>
                      </m:f>
                    </m:oMath>
                  </m:oMathPara>
                </a14:m>
                <a:endParaRPr lang="en-GB" b="1" dirty="0">
                  <a:solidFill>
                    <a:srgbClr val="FF0000"/>
                  </a:solidFill>
                </a:endParaRPr>
              </a:p>
            </p:txBody>
          </p:sp>
        </mc:Choice>
        <mc:Fallback xmlns="">
          <p:sp>
            <p:nvSpPr>
              <p:cNvPr id="22" name="CasellaDiTesto 21">
                <a:extLst>
                  <a:ext uri="{FF2B5EF4-FFF2-40B4-BE49-F238E27FC236}">
                    <a16:creationId xmlns:a16="http://schemas.microsoft.com/office/drawing/2014/main" id="{9B20D4CC-B958-E326-E5D4-C401D89EF76D}"/>
                  </a:ext>
                </a:extLst>
              </p:cNvPr>
              <p:cNvSpPr txBox="1">
                <a:spLocks noRot="1" noChangeAspect="1" noMove="1" noResize="1" noEditPoints="1" noAdjustHandles="1" noChangeArrowheads="1" noChangeShapeType="1" noTextEdit="1"/>
              </p:cNvSpPr>
              <p:nvPr/>
            </p:nvSpPr>
            <p:spPr>
              <a:xfrm flipH="1">
                <a:off x="6394397" y="3234829"/>
                <a:ext cx="880410" cy="369332"/>
              </a:xfrm>
              <a:prstGeom prst="rect">
                <a:avLst/>
              </a:prstGeom>
              <a:blipFill>
                <a:blip r:embed="rId4"/>
                <a:stretch>
                  <a:fillRect l="-2857" t="-110000" b="-16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FDE9CFF7-8BF9-A6A5-1939-CD75CD43FA71}"/>
                  </a:ext>
                </a:extLst>
              </p:cNvPr>
              <p:cNvSpPr txBox="1"/>
              <p:nvPr/>
            </p:nvSpPr>
            <p:spPr>
              <a:xfrm>
                <a:off x="8278837" y="3822844"/>
                <a:ext cx="3819602" cy="485710"/>
              </a:xfrm>
              <a:prstGeom prst="rect">
                <a:avLst/>
              </a:prstGeom>
              <a:noFill/>
            </p:spPr>
            <p:txBody>
              <a:bodyPr wrap="square" rtlCol="0">
                <a:spAutoFit/>
              </a:bodyPr>
              <a:lstStyle/>
              <a:p>
                <a14:m>
                  <m:oMath xmlns:m="http://schemas.openxmlformats.org/officeDocument/2006/math">
                    <m:f>
                      <m:fPr>
                        <m:ctrlPr>
                          <a:rPr lang="it-IT" b="0"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l-GR" i="1" smtClean="0">
                                <a:latin typeface="Cambria Math" panose="02040503050406030204" pitchFamily="18" charset="0"/>
                                <a:ea typeface="Cambria Math" panose="02040503050406030204" pitchFamily="18" charset="0"/>
                              </a:rPr>
                              <m:t>𝜔</m:t>
                            </m:r>
                          </m:e>
                          <m:sub>
                            <m:d>
                              <m:dPr>
                                <m:begChr m:val=""/>
                                <m:endChr m:val="⟩"/>
                                <m:ctrlPr>
                                  <a:rPr lang="en-GB"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|0</m:t>
                                </m:r>
                              </m:e>
                            </m:d>
                          </m:sub>
                        </m:sSub>
                      </m:num>
                      <m:den>
                        <m:r>
                          <a:rPr lang="it-IT" b="0" i="1" smtClean="0">
                            <a:latin typeface="Cambria Math" panose="02040503050406030204" pitchFamily="18" charset="0"/>
                            <a:ea typeface="Cambria Math" panose="02040503050406030204" pitchFamily="18" charset="0"/>
                          </a:rPr>
                          <m:t>2</m:t>
                        </m:r>
                        <m:r>
                          <a:rPr lang="el-GR" b="0" i="1" smtClean="0">
                            <a:latin typeface="Cambria Math" panose="02040503050406030204" pitchFamily="18" charset="0"/>
                            <a:ea typeface="Cambria Math" panose="02040503050406030204" pitchFamily="18" charset="0"/>
                          </a:rPr>
                          <m:t>𝜋</m:t>
                        </m:r>
                      </m:den>
                    </m:f>
                  </m:oMath>
                </a14:m>
                <a:r>
                  <a:rPr lang="en-GB" i="1" dirty="0">
                    <a:latin typeface="Cambria Math" panose="02040503050406030204" pitchFamily="18" charset="0"/>
                    <a:ea typeface="Cambria Math" panose="02040503050406030204" pitchFamily="18" charset="0"/>
                  </a:rPr>
                  <a:t> =</a:t>
                </a:r>
                <a:r>
                  <a:rPr lang="it-IT" b="0" i="1" dirty="0">
                    <a:latin typeface="Cambria Math" panose="02040503050406030204" pitchFamily="18" charset="0"/>
                    <a:ea typeface="Cambria Math" panose="02040503050406030204" pitchFamily="18" charset="0"/>
                  </a:rPr>
                  <a:t> </a:t>
                </a:r>
                <a14:m>
                  <m:oMath xmlns:m="http://schemas.openxmlformats.org/officeDocument/2006/math">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1</m:t>
                        </m:r>
                      </m:num>
                      <m:den>
                        <m:r>
                          <a:rPr lang="it-IT" b="0" i="1" smtClean="0">
                            <a:latin typeface="Cambria Math" panose="02040503050406030204" pitchFamily="18" charset="0"/>
                            <a:ea typeface="Cambria Math" panose="02040503050406030204" pitchFamily="18" charset="0"/>
                          </a:rPr>
                          <m:t>2</m:t>
                        </m:r>
                        <m:r>
                          <a:rPr lang="el-GR" b="0" i="1" smtClean="0">
                            <a:latin typeface="Cambria Math" panose="02040503050406030204" pitchFamily="18" charset="0"/>
                            <a:ea typeface="Cambria Math" panose="02040503050406030204" pitchFamily="18" charset="0"/>
                          </a:rPr>
                          <m:t>𝜋</m:t>
                        </m:r>
                      </m:den>
                    </m:f>
                    <m:r>
                      <m:rPr>
                        <m:nor/>
                      </m:rPr>
                      <a:rPr lang="it-IT" i="1">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l-GR" i="1" smtClean="0">
                            <a:latin typeface="Cambria Math" panose="02040503050406030204" pitchFamily="18" charset="0"/>
                            <a:ea typeface="Cambria Math" panose="02040503050406030204" pitchFamily="18" charset="0"/>
                          </a:rPr>
                          <m:t>𝜔</m:t>
                        </m:r>
                      </m:e>
                      <m:sub>
                        <m:r>
                          <a:rPr lang="it-IT" b="0" i="1" smtClean="0">
                            <a:latin typeface="Cambria Math" panose="02040503050406030204" pitchFamily="18" charset="0"/>
                            <a:ea typeface="Cambria Math" panose="02040503050406030204" pitchFamily="18" charset="0"/>
                          </a:rPr>
                          <m:t>01</m:t>
                        </m:r>
                      </m:sub>
                    </m:sSub>
                    <m:r>
                      <a:rPr lang="it-IT" b="0"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𝜒</m:t>
                        </m:r>
                      </m:e>
                      <m:sub>
                        <m:r>
                          <a:rPr lang="it-IT" b="0" i="1" smtClean="0">
                            <a:latin typeface="Cambria Math" panose="02040503050406030204" pitchFamily="18" charset="0"/>
                            <a:ea typeface="Cambria Math" panose="02040503050406030204" pitchFamily="18" charset="0"/>
                          </a:rPr>
                          <m:t>01</m:t>
                        </m:r>
                      </m:sub>
                    </m:sSub>
                    <m:r>
                      <a:rPr lang="it-IT" b="0"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𝟓</m:t>
                    </m:r>
                    <m:r>
                      <a:rPr lang="it-IT" b="1" i="1" smtClean="0">
                        <a:latin typeface="Cambria Math" panose="02040503050406030204" pitchFamily="18" charset="0"/>
                        <a:ea typeface="Cambria Math" panose="02040503050406030204" pitchFamily="18" charset="0"/>
                      </a:rPr>
                      <m:t>.</m:t>
                    </m:r>
                    <m:r>
                      <a:rPr lang="it-IT" b="1" i="1" smtClean="0">
                        <a:latin typeface="Cambria Math" panose="02040503050406030204" pitchFamily="18" charset="0"/>
                        <a:ea typeface="Cambria Math" panose="02040503050406030204" pitchFamily="18" charset="0"/>
                      </a:rPr>
                      <m:t>𝟕𝟒𝟓𝟐</m:t>
                    </m:r>
                    <m:r>
                      <a:rPr lang="it-IT" b="1" i="1" smtClean="0">
                        <a:latin typeface="Cambria Math" panose="02040503050406030204" pitchFamily="18" charset="0"/>
                        <a:ea typeface="Cambria Math" panose="02040503050406030204" pitchFamily="18" charset="0"/>
                      </a:rPr>
                      <m:t>𝑮𝑯𝒛</m:t>
                    </m:r>
                  </m:oMath>
                </a14:m>
                <a:endParaRPr lang="en-GB" b="1" i="1" dirty="0">
                  <a:latin typeface="Cambria Math" panose="02040503050406030204" pitchFamily="18" charset="0"/>
                  <a:ea typeface="Cambria Math" panose="02040503050406030204" pitchFamily="18" charset="0"/>
                </a:endParaRPr>
              </a:p>
            </p:txBody>
          </p:sp>
        </mc:Choice>
        <mc:Fallback xmlns="">
          <p:sp>
            <p:nvSpPr>
              <p:cNvPr id="26" name="CasellaDiTesto 25">
                <a:extLst>
                  <a:ext uri="{FF2B5EF4-FFF2-40B4-BE49-F238E27FC236}">
                    <a16:creationId xmlns:a16="http://schemas.microsoft.com/office/drawing/2014/main" id="{FDE9CFF7-8BF9-A6A5-1939-CD75CD43FA71}"/>
                  </a:ext>
                </a:extLst>
              </p:cNvPr>
              <p:cNvSpPr txBox="1">
                <a:spLocks noRot="1" noChangeAspect="1" noMove="1" noResize="1" noEditPoints="1" noAdjustHandles="1" noChangeArrowheads="1" noChangeShapeType="1" noTextEdit="1"/>
              </p:cNvSpPr>
              <p:nvPr/>
            </p:nvSpPr>
            <p:spPr>
              <a:xfrm>
                <a:off x="8278837" y="3822844"/>
                <a:ext cx="3819602" cy="485710"/>
              </a:xfrm>
              <a:prstGeom prst="rect">
                <a:avLst/>
              </a:prstGeom>
              <a:blipFill>
                <a:blip r:embed="rId5"/>
                <a:stretch>
                  <a:fillRect t="-42500" b="-37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59CD693B-E9E9-779F-A303-7FA2905B42E4}"/>
                  </a:ext>
                </a:extLst>
              </p:cNvPr>
              <p:cNvSpPr txBox="1"/>
              <p:nvPr/>
            </p:nvSpPr>
            <p:spPr>
              <a:xfrm>
                <a:off x="8528678" y="4699969"/>
                <a:ext cx="3319919" cy="566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en-GB" i="1" smtClean="0">
                                  <a:latin typeface="Cambria Math" panose="02040503050406030204" pitchFamily="18" charset="0"/>
                                </a:rPr>
                              </m:ctrlPr>
                            </m:sSubPr>
                            <m:e>
                              <m:r>
                                <a:rPr lang="el-GR" i="1" smtClean="0">
                                  <a:latin typeface="Cambria Math" panose="02040503050406030204" pitchFamily="18" charset="0"/>
                                </a:rPr>
                                <m:t>𝜔</m:t>
                              </m:r>
                            </m:e>
                            <m:sub>
                              <m:r>
                                <a:rPr lang="it-IT" b="0" i="1" smtClean="0">
                                  <a:latin typeface="Cambria Math" panose="02040503050406030204" pitchFamily="18" charset="0"/>
                                </a:rPr>
                                <m:t>01</m:t>
                              </m:r>
                            </m:sub>
                          </m:sSub>
                        </m:num>
                        <m:den>
                          <m:r>
                            <a:rPr lang="it-IT" b="0" i="1" smtClean="0">
                              <a:latin typeface="Cambria Math" panose="02040503050406030204" pitchFamily="18" charset="0"/>
                            </a:rPr>
                            <m:t>2</m:t>
                          </m:r>
                          <m:r>
                            <a:rPr lang="el-GR" b="0" i="1" smtClean="0">
                              <a:latin typeface="Cambria Math" panose="02040503050406030204" pitchFamily="18" charset="0"/>
                            </a:rPr>
                            <m:t>𝜋</m:t>
                          </m:r>
                        </m:den>
                      </m:f>
                      <m:r>
                        <a:rPr lang="it-IT" b="0" i="1" smtClean="0">
                          <a:latin typeface="Cambria Math" panose="02040503050406030204" pitchFamily="18" charset="0"/>
                        </a:rPr>
                        <m:t>=</m:t>
                      </m:r>
                      <m:sSub>
                        <m:sSubPr>
                          <m:ctrlPr>
                            <a:rPr lang="en-GB" i="1" smtClean="0">
                              <a:latin typeface="Cambria Math" panose="02040503050406030204" pitchFamily="18" charset="0"/>
                            </a:rPr>
                          </m:ctrlPr>
                        </m:sSubPr>
                        <m:e>
                          <m:r>
                            <a:rPr lang="el-GR" i="1" smtClean="0">
                              <a:latin typeface="Cambria Math" panose="02040503050406030204" pitchFamily="18" charset="0"/>
                            </a:rPr>
                            <m:t>𝜈</m:t>
                          </m:r>
                        </m:e>
                        <m:sub>
                          <m:r>
                            <a:rPr lang="it-IT" b="0" i="1" smtClean="0">
                              <a:latin typeface="Cambria Math" panose="02040503050406030204" pitchFamily="18" charset="0"/>
                            </a:rPr>
                            <m:t>01</m:t>
                          </m:r>
                        </m:sub>
                      </m:sSub>
                      <m:r>
                        <a:rPr lang="it-IT" b="0" i="1" smtClean="0">
                          <a:latin typeface="Cambria Math" panose="02040503050406030204" pitchFamily="18" charset="0"/>
                        </a:rPr>
                        <m:t>=</m:t>
                      </m:r>
                      <m:r>
                        <a:rPr lang="it-IT" b="1" i="1" smtClean="0">
                          <a:latin typeface="Cambria Math" panose="02040503050406030204" pitchFamily="18" charset="0"/>
                        </a:rPr>
                        <m:t>𝟓</m:t>
                      </m:r>
                      <m:r>
                        <a:rPr lang="it-IT" b="1" i="1" smtClean="0">
                          <a:latin typeface="Cambria Math" panose="02040503050406030204" pitchFamily="18" charset="0"/>
                        </a:rPr>
                        <m:t>.</m:t>
                      </m:r>
                      <m:r>
                        <a:rPr lang="it-IT" b="1" i="1" smtClean="0">
                          <a:latin typeface="Cambria Math" panose="02040503050406030204" pitchFamily="18" charset="0"/>
                        </a:rPr>
                        <m:t>𝟕𝟑𝟗</m:t>
                      </m:r>
                      <m:r>
                        <a:rPr lang="it-IT" b="1" i="1" smtClean="0">
                          <a:latin typeface="Cambria Math" panose="02040503050406030204" pitchFamily="18" charset="0"/>
                        </a:rPr>
                        <m:t> </m:t>
                      </m:r>
                      <m:r>
                        <a:rPr lang="it-IT" b="1" i="1" smtClean="0">
                          <a:latin typeface="Cambria Math" panose="02040503050406030204" pitchFamily="18" charset="0"/>
                        </a:rPr>
                        <m:t>𝑮𝑯𝒛</m:t>
                      </m:r>
                    </m:oMath>
                  </m:oMathPara>
                </a14:m>
                <a:endParaRPr lang="it-IT" b="1" i="1" dirty="0"/>
              </a:p>
            </p:txBody>
          </p:sp>
        </mc:Choice>
        <mc:Fallback xmlns="">
          <p:sp>
            <p:nvSpPr>
              <p:cNvPr id="27" name="CasellaDiTesto 26">
                <a:extLst>
                  <a:ext uri="{FF2B5EF4-FFF2-40B4-BE49-F238E27FC236}">
                    <a16:creationId xmlns:a16="http://schemas.microsoft.com/office/drawing/2014/main" id="{59CD693B-E9E9-779F-A303-7FA2905B42E4}"/>
                  </a:ext>
                </a:extLst>
              </p:cNvPr>
              <p:cNvSpPr txBox="1">
                <a:spLocks noRot="1" noChangeAspect="1" noMove="1" noResize="1" noEditPoints="1" noAdjustHandles="1" noChangeArrowheads="1" noChangeShapeType="1" noTextEdit="1"/>
              </p:cNvSpPr>
              <p:nvPr/>
            </p:nvSpPr>
            <p:spPr>
              <a:xfrm>
                <a:off x="8528678" y="4699969"/>
                <a:ext cx="3319919" cy="566758"/>
              </a:xfrm>
              <a:prstGeom prst="rect">
                <a:avLst/>
              </a:prstGeom>
              <a:blipFill>
                <a:blip r:embed="rId6"/>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11494786-351A-8153-10C3-0A90D4B793B0}"/>
                  </a:ext>
                </a:extLst>
              </p:cNvPr>
              <p:cNvSpPr txBox="1"/>
              <p:nvPr/>
            </p:nvSpPr>
            <p:spPr>
              <a:xfrm>
                <a:off x="9210495" y="2927958"/>
                <a:ext cx="1956287" cy="462947"/>
              </a:xfrm>
              <a:prstGeom prst="rect">
                <a:avLst/>
              </a:prstGeom>
              <a:noFill/>
            </p:spPr>
            <p:txBody>
              <a:bodyPr wrap="square" rtlCol="0">
                <a:spAutoFit/>
              </a:bodyPr>
              <a:lstStyle/>
              <a:p>
                <a14:m>
                  <m:oMath xmlns:m="http://schemas.openxmlformats.org/officeDocument/2006/math">
                    <m:f>
                      <m:fPr>
                        <m:ctrlPr>
                          <a:rPr lang="it-IT" i="1" smtClean="0">
                            <a:latin typeface="Cambria Math" panose="02040503050406030204" pitchFamily="18" charset="0"/>
                          </a:rPr>
                        </m:ctrlPr>
                      </m:fPr>
                      <m:num>
                        <m:sSub>
                          <m:sSubPr>
                            <m:ctrlPr>
                              <a:rPr lang="en-GB" i="1">
                                <a:latin typeface="Cambria Math" panose="02040503050406030204" pitchFamily="18" charset="0"/>
                              </a:rPr>
                            </m:ctrlPr>
                          </m:sSubPr>
                          <m:e>
                            <m:r>
                              <a:rPr lang="el-GR" i="1">
                                <a:latin typeface="Cambria Math" panose="02040503050406030204" pitchFamily="18" charset="0"/>
                              </a:rPr>
                              <m:t>𝜒</m:t>
                            </m:r>
                          </m:e>
                          <m:sub>
                            <m:r>
                              <a:rPr lang="it-IT" i="1">
                                <a:latin typeface="Cambria Math" panose="02040503050406030204" pitchFamily="18" charset="0"/>
                              </a:rPr>
                              <m:t> </m:t>
                            </m:r>
                          </m:sub>
                        </m:sSub>
                      </m:num>
                      <m:den>
                        <m:r>
                          <a:rPr lang="it-IT" i="1">
                            <a:latin typeface="Cambria Math" panose="02040503050406030204" pitchFamily="18" charset="0"/>
                          </a:rPr>
                          <m:t>2</m:t>
                        </m:r>
                        <m:r>
                          <a:rPr lang="el-GR" i="1">
                            <a:latin typeface="Cambria Math" panose="02040503050406030204" pitchFamily="18" charset="0"/>
                          </a:rPr>
                          <m:t>𝜋</m:t>
                        </m:r>
                      </m:den>
                    </m:f>
                  </m:oMath>
                </a14:m>
                <a:r>
                  <a:rPr lang="el-GR" i="1" dirty="0">
                    <a:latin typeface="Cambria Math" panose="02040503050406030204" pitchFamily="18" charset="0"/>
                  </a:rPr>
                  <a:t> </a:t>
                </a:r>
                <a:r>
                  <a:rPr lang="it-IT" i="1" dirty="0">
                    <a:latin typeface="Cambria Math" panose="02040503050406030204" pitchFamily="18" charset="0"/>
                  </a:rPr>
                  <a:t>= </a:t>
                </a:r>
                <a14:m>
                  <m:oMath xmlns:m="http://schemas.openxmlformats.org/officeDocument/2006/math">
                    <m:r>
                      <a:rPr lang="it-IT" b="1" i="1" smtClean="0">
                        <a:latin typeface="Cambria Math" panose="02040503050406030204" pitchFamily="18" charset="0"/>
                      </a:rPr>
                      <m:t>−</m:t>
                    </m:r>
                    <m:r>
                      <a:rPr lang="it-IT" b="1" i="1" smtClean="0">
                        <a:latin typeface="Cambria Math" panose="02040503050406030204" pitchFamily="18" charset="0"/>
                      </a:rPr>
                      <m:t>𝟏</m:t>
                    </m:r>
                    <m:r>
                      <a:rPr lang="it-IT" b="1" i="1" smtClean="0">
                        <a:latin typeface="Cambria Math" panose="02040503050406030204" pitchFamily="18" charset="0"/>
                      </a:rPr>
                      <m:t>.</m:t>
                    </m:r>
                    <m:r>
                      <a:rPr lang="it-IT" b="1" i="1" smtClean="0">
                        <a:latin typeface="Cambria Math" panose="02040503050406030204" pitchFamily="18" charset="0"/>
                      </a:rPr>
                      <m:t>𝟐</m:t>
                    </m:r>
                  </m:oMath>
                </a14:m>
                <a:r>
                  <a:rPr lang="it-IT" b="1" i="1" dirty="0">
                    <a:latin typeface="Cambria Math" panose="02040503050406030204" pitchFamily="18" charset="0"/>
                  </a:rPr>
                  <a:t> MHz</a:t>
                </a:r>
                <a:endParaRPr lang="en-GB" b="1" i="1" dirty="0">
                  <a:latin typeface="Cambria Math" panose="02040503050406030204" pitchFamily="18" charset="0"/>
                </a:endParaRPr>
              </a:p>
            </p:txBody>
          </p:sp>
        </mc:Choice>
        <mc:Fallback xmlns="">
          <p:sp>
            <p:nvSpPr>
              <p:cNvPr id="29" name="CasellaDiTesto 28">
                <a:extLst>
                  <a:ext uri="{FF2B5EF4-FFF2-40B4-BE49-F238E27FC236}">
                    <a16:creationId xmlns:a16="http://schemas.microsoft.com/office/drawing/2014/main" id="{11494786-351A-8153-10C3-0A90D4B793B0}"/>
                  </a:ext>
                </a:extLst>
              </p:cNvPr>
              <p:cNvSpPr txBox="1">
                <a:spLocks noRot="1" noChangeAspect="1" noMove="1" noResize="1" noEditPoints="1" noAdjustHandles="1" noChangeArrowheads="1" noChangeShapeType="1" noTextEdit="1"/>
              </p:cNvSpPr>
              <p:nvPr/>
            </p:nvSpPr>
            <p:spPr>
              <a:xfrm>
                <a:off x="9210495" y="2927958"/>
                <a:ext cx="1956287" cy="462947"/>
              </a:xfrm>
              <a:prstGeom prst="rect">
                <a:avLst/>
              </a:prstGeom>
              <a:blipFill>
                <a:blip r:embed="rId7"/>
                <a:stretch>
                  <a:fillRect b="-10811"/>
                </a:stretch>
              </a:blipFill>
            </p:spPr>
            <p:txBody>
              <a:bodyPr/>
              <a:lstStyle/>
              <a:p>
                <a:r>
                  <a:rPr lang="en-GB">
                    <a:noFill/>
                  </a:rPr>
                  <a:t> </a:t>
                </a:r>
              </a:p>
            </p:txBody>
          </p:sp>
        </mc:Fallback>
      </mc:AlternateContent>
      <p:sp>
        <p:nvSpPr>
          <p:cNvPr id="31" name="CasellaDiTesto 30">
            <a:extLst>
              <a:ext uri="{FF2B5EF4-FFF2-40B4-BE49-F238E27FC236}">
                <a16:creationId xmlns:a16="http://schemas.microsoft.com/office/drawing/2014/main" id="{86DEE6B9-9131-0BF1-AF4B-0BA10CF8D5FC}"/>
              </a:ext>
            </a:extLst>
          </p:cNvPr>
          <p:cNvSpPr txBox="1"/>
          <p:nvPr/>
        </p:nvSpPr>
        <p:spPr>
          <a:xfrm>
            <a:off x="0" y="6555342"/>
            <a:ext cx="9569835" cy="307777"/>
          </a:xfrm>
          <a:prstGeom prst="rect">
            <a:avLst/>
          </a:prstGeom>
          <a:noFill/>
        </p:spPr>
        <p:txBody>
          <a:bodyPr wrap="square">
            <a:spAutoFit/>
          </a:bodyPr>
          <a:lstStyle/>
          <a:p>
            <a:r>
              <a:rPr lang="en-GB" sz="1400" i="1" noProof="0" dirty="0"/>
              <a:t>Schuster, D. Houck, A. Schreier, J. et al. Resolving photon number states in a superconducting circuit. Nature 445, 515–518 (2007). </a:t>
            </a:r>
          </a:p>
        </p:txBody>
      </p:sp>
      <p:pic>
        <p:nvPicPr>
          <p:cNvPr id="24" name="Immagine 23" descr="Immagine che contiene testo, Carattere, diagramma, linea&#10;&#10;Il contenuto generato dall'IA potrebbe non essere corretto.">
            <a:extLst>
              <a:ext uri="{FF2B5EF4-FFF2-40B4-BE49-F238E27FC236}">
                <a16:creationId xmlns:a16="http://schemas.microsoft.com/office/drawing/2014/main" id="{A7108E52-8962-39C6-5712-BBC70F1882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249" y="3159431"/>
            <a:ext cx="2220806" cy="2797527"/>
          </a:xfrm>
          <a:prstGeom prst="rect">
            <a:avLst/>
          </a:prstGeom>
        </p:spPr>
      </p:pic>
      <p:cxnSp>
        <p:nvCxnSpPr>
          <p:cNvPr id="6" name="Connettore 2 5">
            <a:extLst>
              <a:ext uri="{FF2B5EF4-FFF2-40B4-BE49-F238E27FC236}">
                <a16:creationId xmlns:a16="http://schemas.microsoft.com/office/drawing/2014/main" id="{70ABBE37-B8F6-7CA6-90E4-6BCD13F9A12D}"/>
              </a:ext>
            </a:extLst>
          </p:cNvPr>
          <p:cNvCxnSpPr>
            <a:cxnSpLocks/>
            <a:stCxn id="26" idx="1"/>
          </p:cNvCxnSpPr>
          <p:nvPr/>
        </p:nvCxnSpPr>
        <p:spPr>
          <a:xfrm flipH="1">
            <a:off x="7274807" y="4065699"/>
            <a:ext cx="1004030" cy="7603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041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90F6B-B1D3-F42F-4E51-4A19FB5FAA9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9436961-6EAA-0A99-9751-F46155EF66F5}"/>
              </a:ext>
            </a:extLst>
          </p:cNvPr>
          <p:cNvSpPr txBox="1"/>
          <p:nvPr/>
        </p:nvSpPr>
        <p:spPr>
          <a:xfrm>
            <a:off x="0" y="1126725"/>
            <a:ext cx="4582601" cy="707886"/>
          </a:xfrm>
          <a:prstGeom prst="rect">
            <a:avLst/>
          </a:prstGeom>
          <a:noFill/>
        </p:spPr>
        <p:txBody>
          <a:bodyPr wrap="none" rtlCol="0">
            <a:spAutoFit/>
          </a:bodyPr>
          <a:lstStyle/>
          <a:p>
            <a:r>
              <a:rPr lang="en-GB" sz="4000" dirty="0"/>
              <a:t>Qubit-cavity coupling</a:t>
            </a:r>
          </a:p>
        </p:txBody>
      </p:sp>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B8FB3F24-D1F2-1524-5265-1D368FDC9AAA}"/>
                  </a:ext>
                </a:extLst>
              </p:cNvPr>
              <p:cNvSpPr/>
              <p:nvPr/>
            </p:nvSpPr>
            <p:spPr>
              <a:xfrm>
                <a:off x="587004" y="3333423"/>
                <a:ext cx="2211053" cy="6192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el-GR" sz="2000" i="1" smtClean="0">
                                  <a:latin typeface="Cambria Math" panose="02040503050406030204" pitchFamily="18" charset="0"/>
                                </a:rPr>
                                <m:t>𝜒</m:t>
                              </m:r>
                            </m:e>
                            <m:sub>
                              <m:r>
                                <a:rPr lang="it-IT" sz="2000" b="0" i="1" smtClean="0">
                                  <a:latin typeface="Cambria Math" panose="02040503050406030204" pitchFamily="18" charset="0"/>
                                </a:rPr>
                                <m:t>01</m:t>
                              </m:r>
                            </m:sub>
                          </m:sSub>
                        </m:num>
                        <m:den>
                          <m:r>
                            <a:rPr lang="it-IT" sz="2000" b="0" i="1" smtClean="0">
                              <a:latin typeface="Cambria Math" panose="02040503050406030204" pitchFamily="18" charset="0"/>
                            </a:rPr>
                            <m:t>2</m:t>
                          </m:r>
                          <m:r>
                            <a:rPr lang="el-GR" sz="2000" b="0" i="1" smtClean="0">
                              <a:latin typeface="Cambria Math" panose="02040503050406030204" pitchFamily="18" charset="0"/>
                            </a:rPr>
                            <m:t>𝜋</m:t>
                          </m:r>
                        </m:den>
                      </m:f>
                      <m:r>
                        <a:rPr lang="it-IT" sz="2000" b="0" i="1" smtClean="0">
                          <a:latin typeface="Cambria Math" panose="02040503050406030204" pitchFamily="18" charset="0"/>
                        </a:rPr>
                        <m:t>=−5.24 </m:t>
                      </m:r>
                      <m:r>
                        <a:rPr lang="it-IT" sz="2000" b="0" i="1" smtClean="0">
                          <a:latin typeface="Cambria Math" panose="02040503050406030204" pitchFamily="18" charset="0"/>
                        </a:rPr>
                        <m:t>𝑀𝐻𝑧</m:t>
                      </m:r>
                    </m:oMath>
                  </m:oMathPara>
                </a14:m>
                <a:endParaRPr lang="en-GB" sz="2000" i="1" dirty="0"/>
              </a:p>
            </p:txBody>
          </p:sp>
        </mc:Choice>
        <mc:Fallback xmlns="">
          <p:sp>
            <p:nvSpPr>
              <p:cNvPr id="5" name="Rettangolo 4">
                <a:extLst>
                  <a:ext uri="{FF2B5EF4-FFF2-40B4-BE49-F238E27FC236}">
                    <a16:creationId xmlns:a16="http://schemas.microsoft.com/office/drawing/2014/main" id="{B8FB3F24-D1F2-1524-5265-1D368FDC9AAA}"/>
                  </a:ext>
                </a:extLst>
              </p:cNvPr>
              <p:cNvSpPr>
                <a:spLocks noRot="1" noChangeAspect="1" noMove="1" noResize="1" noEditPoints="1" noAdjustHandles="1" noChangeArrowheads="1" noChangeShapeType="1" noTextEdit="1"/>
              </p:cNvSpPr>
              <p:nvPr/>
            </p:nvSpPr>
            <p:spPr>
              <a:xfrm>
                <a:off x="587004" y="3333423"/>
                <a:ext cx="2211053" cy="619272"/>
              </a:xfrm>
              <a:prstGeom prst="rect">
                <a:avLst/>
              </a:prstGeom>
              <a:blipFill>
                <a:blip r:embed="rId3"/>
                <a:stretch>
                  <a:fillRect b="-6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4F5B5099-48A1-87A3-D8BC-FE18F035F5D7}"/>
                  </a:ext>
                </a:extLst>
              </p:cNvPr>
              <p:cNvSpPr txBox="1"/>
              <p:nvPr/>
            </p:nvSpPr>
            <p:spPr>
              <a:xfrm>
                <a:off x="621266" y="2620683"/>
                <a:ext cx="1830511" cy="504177"/>
              </a:xfrm>
              <a:prstGeom prst="rect">
                <a:avLst/>
              </a:prstGeom>
              <a:noFill/>
            </p:spPr>
            <p:txBody>
              <a:bodyPr wrap="square" rtlCol="0">
                <a:spAutoFit/>
              </a:bodyPr>
              <a:lstStyle/>
              <a:p>
                <a14:m>
                  <m:oMath xmlns:m="http://schemas.openxmlformats.org/officeDocument/2006/math">
                    <m:f>
                      <m:fPr>
                        <m:ctrlPr>
                          <a:rPr lang="it-IT" sz="2000" i="1" smtClean="0">
                            <a:latin typeface="Cambria Math" panose="02040503050406030204" pitchFamily="18" charset="0"/>
                          </a:rPr>
                        </m:ctrlPr>
                      </m:fPr>
                      <m:num>
                        <m:sSub>
                          <m:sSubPr>
                            <m:ctrlPr>
                              <a:rPr lang="en-GB" sz="2000" i="1">
                                <a:latin typeface="Cambria Math" panose="02040503050406030204" pitchFamily="18" charset="0"/>
                              </a:rPr>
                            </m:ctrlPr>
                          </m:sSubPr>
                          <m:e>
                            <m:r>
                              <a:rPr lang="el-GR" sz="2000" i="1" smtClean="0">
                                <a:latin typeface="Cambria Math" panose="02040503050406030204" pitchFamily="18" charset="0"/>
                              </a:rPr>
                              <m:t>𝜒</m:t>
                            </m:r>
                          </m:e>
                          <m:sub>
                            <m:r>
                              <a:rPr lang="it-IT" sz="2000" i="1" smtClean="0">
                                <a:latin typeface="Cambria Math" panose="02040503050406030204" pitchFamily="18" charset="0"/>
                              </a:rPr>
                              <m:t> </m:t>
                            </m:r>
                          </m:sub>
                        </m:sSub>
                      </m:num>
                      <m:den>
                        <m:r>
                          <a:rPr lang="it-IT" sz="2000" i="1" smtClean="0">
                            <a:latin typeface="Cambria Math" panose="02040503050406030204" pitchFamily="18" charset="0"/>
                          </a:rPr>
                          <m:t>2</m:t>
                        </m:r>
                        <m:r>
                          <a:rPr lang="el-GR" sz="2000" i="1" smtClean="0">
                            <a:latin typeface="Cambria Math" panose="02040503050406030204" pitchFamily="18" charset="0"/>
                          </a:rPr>
                          <m:t>𝜋</m:t>
                        </m:r>
                      </m:den>
                    </m:f>
                  </m:oMath>
                </a14:m>
                <a:r>
                  <a:rPr lang="el-GR" sz="2000" i="1" dirty="0">
                    <a:latin typeface="Cambria Math" panose="02040503050406030204" pitchFamily="18" charset="0"/>
                  </a:rPr>
                  <a:t> </a:t>
                </a:r>
                <a:r>
                  <a:rPr lang="it-IT" sz="2000" i="1" dirty="0">
                    <a:latin typeface="Cambria Math" panose="02040503050406030204" pitchFamily="18" charset="0"/>
                  </a:rPr>
                  <a:t>= </a:t>
                </a:r>
                <a14:m>
                  <m:oMath xmlns:m="http://schemas.openxmlformats.org/officeDocument/2006/math">
                    <m:r>
                      <a:rPr lang="it-IT" sz="2000" b="0" i="1" smtClean="0">
                        <a:latin typeface="Cambria Math" panose="02040503050406030204" pitchFamily="18" charset="0"/>
                      </a:rPr>
                      <m:t>−1.2</m:t>
                    </m:r>
                  </m:oMath>
                </a14:m>
                <a:r>
                  <a:rPr lang="it-IT" sz="2000" i="1" dirty="0">
                    <a:latin typeface="Cambria Math" panose="02040503050406030204" pitchFamily="18" charset="0"/>
                  </a:rPr>
                  <a:t> MHz</a:t>
                </a:r>
                <a:endParaRPr lang="en-GB" sz="2000" i="1" dirty="0">
                  <a:latin typeface="Cambria Math" panose="02040503050406030204" pitchFamily="18" charset="0"/>
                </a:endParaRPr>
              </a:p>
            </p:txBody>
          </p:sp>
        </mc:Choice>
        <mc:Fallback xmlns="">
          <p:sp>
            <p:nvSpPr>
              <p:cNvPr id="6" name="CasellaDiTesto 5">
                <a:extLst>
                  <a:ext uri="{FF2B5EF4-FFF2-40B4-BE49-F238E27FC236}">
                    <a16:creationId xmlns:a16="http://schemas.microsoft.com/office/drawing/2014/main" id="{4F5B5099-48A1-87A3-D8BC-FE18F035F5D7}"/>
                  </a:ext>
                </a:extLst>
              </p:cNvPr>
              <p:cNvSpPr txBox="1">
                <a:spLocks noRot="1" noChangeAspect="1" noMove="1" noResize="1" noEditPoints="1" noAdjustHandles="1" noChangeArrowheads="1" noChangeShapeType="1" noTextEdit="1"/>
              </p:cNvSpPr>
              <p:nvPr/>
            </p:nvSpPr>
            <p:spPr>
              <a:xfrm>
                <a:off x="621266" y="2620683"/>
                <a:ext cx="1830511" cy="504177"/>
              </a:xfrm>
              <a:prstGeom prst="rect">
                <a:avLst/>
              </a:prstGeom>
              <a:blipFill>
                <a:blip r:embed="rId4"/>
                <a:stretch>
                  <a:fillRect r="-2069" b="-7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2DD741CB-12B3-3F7E-34D2-22330EF45870}"/>
                  </a:ext>
                </a:extLst>
              </p:cNvPr>
              <p:cNvSpPr txBox="1"/>
              <p:nvPr/>
            </p:nvSpPr>
            <p:spPr>
              <a:xfrm>
                <a:off x="7270701" y="3881436"/>
                <a:ext cx="1127168" cy="674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01</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01</m:t>
                              </m:r>
                            </m:sub>
                          </m:sSub>
                        </m:den>
                      </m:f>
                    </m:oMath>
                  </m:oMathPara>
                </a14:m>
                <a:endParaRPr lang="en-GB" sz="2000" dirty="0"/>
              </a:p>
            </p:txBody>
          </p:sp>
        </mc:Choice>
        <mc:Fallback xmlns="">
          <p:sp>
            <p:nvSpPr>
              <p:cNvPr id="8" name="CasellaDiTesto 7">
                <a:extLst>
                  <a:ext uri="{FF2B5EF4-FFF2-40B4-BE49-F238E27FC236}">
                    <a16:creationId xmlns:a16="http://schemas.microsoft.com/office/drawing/2014/main" id="{2DD741CB-12B3-3F7E-34D2-22330EF45870}"/>
                  </a:ext>
                </a:extLst>
              </p:cNvPr>
              <p:cNvSpPr txBox="1">
                <a:spLocks noRot="1" noChangeAspect="1" noMove="1" noResize="1" noEditPoints="1" noAdjustHandles="1" noChangeArrowheads="1" noChangeShapeType="1" noTextEdit="1"/>
              </p:cNvSpPr>
              <p:nvPr/>
            </p:nvSpPr>
            <p:spPr>
              <a:xfrm>
                <a:off x="7270701" y="3881436"/>
                <a:ext cx="1127168" cy="674608"/>
              </a:xfrm>
              <a:prstGeom prst="rect">
                <a:avLst/>
              </a:prstGeom>
              <a:blipFill>
                <a:blip r:embed="rId5"/>
                <a:stretch>
                  <a:fillRect l="-5556" r="-1111" b="-9259"/>
                </a:stretch>
              </a:blipFill>
            </p:spPr>
            <p:txBody>
              <a:bodyPr/>
              <a:lstStyle/>
              <a:p>
                <a:r>
                  <a:rPr lang="en-GB">
                    <a:noFill/>
                  </a:rPr>
                  <a:t> </a:t>
                </a:r>
              </a:p>
            </p:txBody>
          </p:sp>
        </mc:Fallback>
      </mc:AlternateContent>
      <p:sp>
        <p:nvSpPr>
          <p:cNvPr id="9" name="Freccia a destra 2">
            <a:extLst>
              <a:ext uri="{FF2B5EF4-FFF2-40B4-BE49-F238E27FC236}">
                <a16:creationId xmlns:a16="http://schemas.microsoft.com/office/drawing/2014/main" id="{68385A39-CB4A-9C2B-F394-BDB8FEA5BA4D}"/>
              </a:ext>
            </a:extLst>
          </p:cNvPr>
          <p:cNvSpPr/>
          <p:nvPr/>
        </p:nvSpPr>
        <p:spPr>
          <a:xfrm>
            <a:off x="5522167" y="3570060"/>
            <a:ext cx="1147666" cy="31137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mc:AlternateContent xmlns:mc="http://schemas.openxmlformats.org/markup-compatibility/2006" xmlns:a14="http://schemas.microsoft.com/office/drawing/2010/main">
        <mc:Choice Requires="a14">
          <p:sp>
            <p:nvSpPr>
              <p:cNvPr id="10" name="Rettangolo 9">
                <a:extLst>
                  <a:ext uri="{FF2B5EF4-FFF2-40B4-BE49-F238E27FC236}">
                    <a16:creationId xmlns:a16="http://schemas.microsoft.com/office/drawing/2014/main" id="{685AC8F2-B170-4C7E-C5A4-41C6B11C7CA1}"/>
                  </a:ext>
                </a:extLst>
              </p:cNvPr>
              <p:cNvSpPr/>
              <p:nvPr/>
            </p:nvSpPr>
            <p:spPr>
              <a:xfrm>
                <a:off x="9901992" y="3867682"/>
                <a:ext cx="1887120" cy="619400"/>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𝑔</m:t>
                              </m:r>
                            </m:e>
                            <m:sub>
                              <m:r>
                                <a:rPr lang="it-IT" sz="2000" b="0" i="1" smtClean="0">
                                  <a:latin typeface="Cambria Math" panose="02040503050406030204" pitchFamily="18" charset="0"/>
                                </a:rPr>
                                <m:t>01</m:t>
                              </m:r>
                            </m:sub>
                          </m:sSub>
                        </m:num>
                        <m:den>
                          <m:r>
                            <a:rPr lang="it-IT" sz="2000" b="0" i="1" smtClean="0">
                              <a:latin typeface="Cambria Math" panose="02040503050406030204" pitchFamily="18" charset="0"/>
                            </a:rPr>
                            <m:t>2</m:t>
                          </m:r>
                          <m:r>
                            <a:rPr lang="el-GR" sz="2000" b="0" i="1" smtClean="0">
                              <a:latin typeface="Cambria Math" panose="02040503050406030204" pitchFamily="18" charset="0"/>
                            </a:rPr>
                            <m:t>𝜋</m:t>
                          </m:r>
                        </m:den>
                      </m:f>
                      <m:r>
                        <a:rPr lang="it-IT" sz="2000" i="1">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𝟗𝟎</m:t>
                      </m:r>
                      <m:r>
                        <a:rPr lang="it-IT" sz="2000" b="1" i="1" smtClean="0">
                          <a:latin typeface="Cambria Math" panose="02040503050406030204" pitchFamily="18" charset="0"/>
                        </a:rPr>
                        <m:t> </m:t>
                      </m:r>
                      <m:r>
                        <a:rPr lang="it-IT" sz="2000" b="1" i="1" smtClean="0">
                          <a:latin typeface="Cambria Math" panose="02040503050406030204" pitchFamily="18" charset="0"/>
                        </a:rPr>
                        <m:t>𝑴𝑯𝒛</m:t>
                      </m:r>
                    </m:oMath>
                  </m:oMathPara>
                </a14:m>
                <a:endParaRPr lang="en-GB" sz="2000" b="1" i="1" dirty="0"/>
              </a:p>
            </p:txBody>
          </p:sp>
        </mc:Choice>
        <mc:Fallback xmlns="">
          <p:sp>
            <p:nvSpPr>
              <p:cNvPr id="10" name="Rettangolo 9">
                <a:extLst>
                  <a:ext uri="{FF2B5EF4-FFF2-40B4-BE49-F238E27FC236}">
                    <a16:creationId xmlns:a16="http://schemas.microsoft.com/office/drawing/2014/main" id="{685AC8F2-B170-4C7E-C5A4-41C6B11C7CA1}"/>
                  </a:ext>
                </a:extLst>
              </p:cNvPr>
              <p:cNvSpPr>
                <a:spLocks noRot="1" noChangeAspect="1" noMove="1" noResize="1" noEditPoints="1" noAdjustHandles="1" noChangeArrowheads="1" noChangeShapeType="1" noTextEdit="1"/>
              </p:cNvSpPr>
              <p:nvPr/>
            </p:nvSpPr>
            <p:spPr>
              <a:xfrm>
                <a:off x="9901992" y="3867682"/>
                <a:ext cx="1887120" cy="619400"/>
              </a:xfrm>
              <a:prstGeom prst="rect">
                <a:avLst/>
              </a:prstGeom>
              <a:blipFill>
                <a:blip r:embed="rId6"/>
                <a:stretch>
                  <a:fillRect b="-588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CBE31EA2-6B5A-5460-2965-A326BDE851B5}"/>
                  </a:ext>
                </a:extLst>
              </p:cNvPr>
              <p:cNvSpPr txBox="1"/>
              <p:nvPr/>
            </p:nvSpPr>
            <p:spPr>
              <a:xfrm>
                <a:off x="3459377" y="3767253"/>
                <a:ext cx="120571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𝐶</m:t>
                      </m:r>
                      <m:r>
                        <a:rPr lang="it-IT" sz="2000" b="0" i="1" smtClean="0">
                          <a:latin typeface="Cambria Math" panose="02040503050406030204" pitchFamily="18" charset="0"/>
                        </a:rPr>
                        <m:t>=55 </m:t>
                      </m:r>
                      <m:r>
                        <a:rPr lang="it-IT" sz="2000" b="0" i="1" smtClean="0">
                          <a:latin typeface="Cambria Math" panose="02040503050406030204" pitchFamily="18" charset="0"/>
                        </a:rPr>
                        <m:t>𝑓𝐹</m:t>
                      </m:r>
                    </m:oMath>
                  </m:oMathPara>
                </a14:m>
                <a:endParaRPr lang="en-GB" sz="2000" i="1" dirty="0"/>
              </a:p>
            </p:txBody>
          </p:sp>
        </mc:Choice>
        <mc:Fallback xmlns="">
          <p:sp>
            <p:nvSpPr>
              <p:cNvPr id="20" name="CasellaDiTesto 19">
                <a:extLst>
                  <a:ext uri="{FF2B5EF4-FFF2-40B4-BE49-F238E27FC236}">
                    <a16:creationId xmlns:a16="http://schemas.microsoft.com/office/drawing/2014/main" id="{CBE31EA2-6B5A-5460-2965-A326BDE851B5}"/>
                  </a:ext>
                </a:extLst>
              </p:cNvPr>
              <p:cNvSpPr txBox="1">
                <a:spLocks noRot="1" noChangeAspect="1" noMove="1" noResize="1" noEditPoints="1" noAdjustHandles="1" noChangeArrowheads="1" noChangeShapeType="1" noTextEdit="1"/>
              </p:cNvSpPr>
              <p:nvPr/>
            </p:nvSpPr>
            <p:spPr>
              <a:xfrm>
                <a:off x="3459377" y="3767253"/>
                <a:ext cx="1205715" cy="307777"/>
              </a:xfrm>
              <a:prstGeom prst="rect">
                <a:avLst/>
              </a:prstGeom>
              <a:blipFill>
                <a:blip r:embed="rId7"/>
                <a:stretch>
                  <a:fillRect l="-4167" t="-8000" r="-5208"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FBCF6B85-2C2A-1B14-40C0-476EB2A582A2}"/>
                  </a:ext>
                </a:extLst>
              </p:cNvPr>
              <p:cNvSpPr txBox="1"/>
              <p:nvPr/>
            </p:nvSpPr>
            <p:spPr>
              <a:xfrm>
                <a:off x="587004" y="4173093"/>
                <a:ext cx="2703862" cy="6194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el-GR" sz="2000" i="1" smtClean="0">
                                  <a:latin typeface="Cambria Math" panose="02040503050406030204" pitchFamily="18" charset="0"/>
                                </a:rPr>
                                <m:t>𝜔</m:t>
                              </m:r>
                            </m:e>
                            <m:sub>
                              <m:r>
                                <a:rPr lang="it-IT" sz="2000" b="0" i="1" smtClean="0">
                                  <a:latin typeface="Cambria Math" panose="02040503050406030204" pitchFamily="18" charset="0"/>
                                </a:rPr>
                                <m:t>01</m:t>
                              </m:r>
                            </m:sub>
                          </m:sSub>
                        </m:num>
                        <m:den>
                          <m:r>
                            <a:rPr lang="it-IT" sz="2000" b="0" i="1" smtClean="0">
                              <a:latin typeface="Cambria Math" panose="02040503050406030204" pitchFamily="18" charset="0"/>
                            </a:rPr>
                            <m:t>2</m:t>
                          </m:r>
                          <m:r>
                            <a:rPr lang="el-GR" sz="2000" b="0" i="1" smtClean="0">
                              <a:latin typeface="Cambria Math" panose="02040503050406030204" pitchFamily="18" charset="0"/>
                            </a:rPr>
                            <m:t>𝜋</m:t>
                          </m:r>
                        </m:den>
                      </m:f>
                      <m:r>
                        <a:rPr lang="it-IT" sz="2000" b="0" i="1" smtClean="0">
                          <a:latin typeface="Cambria Math" panose="02040503050406030204" pitchFamily="18" charset="0"/>
                        </a:rPr>
                        <m:t>=</m:t>
                      </m:r>
                      <m:sSub>
                        <m:sSubPr>
                          <m:ctrlPr>
                            <a:rPr lang="en-GB" sz="2000" i="1" smtClean="0">
                              <a:latin typeface="Cambria Math" panose="02040503050406030204" pitchFamily="18" charset="0"/>
                            </a:rPr>
                          </m:ctrlPr>
                        </m:sSubPr>
                        <m:e>
                          <m:r>
                            <a:rPr lang="el-GR" sz="2000" i="1" smtClean="0">
                              <a:latin typeface="Cambria Math" panose="02040503050406030204" pitchFamily="18" charset="0"/>
                            </a:rPr>
                            <m:t>𝜈</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=5.74 </m:t>
                      </m:r>
                      <m:r>
                        <a:rPr lang="it-IT" sz="2000" b="0" i="1" smtClean="0">
                          <a:latin typeface="Cambria Math" panose="02040503050406030204" pitchFamily="18" charset="0"/>
                        </a:rPr>
                        <m:t>𝐺𝐻𝑧</m:t>
                      </m:r>
                    </m:oMath>
                  </m:oMathPara>
                </a14:m>
                <a:endParaRPr lang="it-IT" sz="2000" i="1" dirty="0"/>
              </a:p>
            </p:txBody>
          </p:sp>
        </mc:Choice>
        <mc:Fallback xmlns="">
          <p:sp>
            <p:nvSpPr>
              <p:cNvPr id="21" name="CasellaDiTesto 20">
                <a:extLst>
                  <a:ext uri="{FF2B5EF4-FFF2-40B4-BE49-F238E27FC236}">
                    <a16:creationId xmlns:a16="http://schemas.microsoft.com/office/drawing/2014/main" id="{FBCF6B85-2C2A-1B14-40C0-476EB2A582A2}"/>
                  </a:ext>
                </a:extLst>
              </p:cNvPr>
              <p:cNvSpPr txBox="1">
                <a:spLocks noRot="1" noChangeAspect="1" noMove="1" noResize="1" noEditPoints="1" noAdjustHandles="1" noChangeArrowheads="1" noChangeShapeType="1" noTextEdit="1"/>
              </p:cNvSpPr>
              <p:nvPr/>
            </p:nvSpPr>
            <p:spPr>
              <a:xfrm>
                <a:off x="587004" y="4173093"/>
                <a:ext cx="2703862" cy="619400"/>
              </a:xfrm>
              <a:prstGeom prst="rect">
                <a:avLst/>
              </a:prstGeom>
              <a:blipFill>
                <a:blip r:embed="rId8"/>
                <a:stretch>
                  <a:fillRect b="-6000"/>
                </a:stretch>
              </a:blipFill>
            </p:spPr>
            <p:txBody>
              <a:bodyPr/>
              <a:lstStyle/>
              <a:p>
                <a:r>
                  <a:rPr lang="en-GB">
                    <a:noFill/>
                  </a:rPr>
                  <a:t> </a:t>
                </a:r>
              </a:p>
            </p:txBody>
          </p:sp>
        </mc:Fallback>
      </mc:AlternateContent>
      <p:sp>
        <p:nvSpPr>
          <p:cNvPr id="23" name="CasellaDiTesto 22">
            <a:extLst>
              <a:ext uri="{FF2B5EF4-FFF2-40B4-BE49-F238E27FC236}">
                <a16:creationId xmlns:a16="http://schemas.microsoft.com/office/drawing/2014/main" id="{8F0BB79D-516E-A66E-592D-6218752F6A64}"/>
              </a:ext>
            </a:extLst>
          </p:cNvPr>
          <p:cNvSpPr txBox="1"/>
          <p:nvPr/>
        </p:nvSpPr>
        <p:spPr>
          <a:xfrm>
            <a:off x="3240739" y="3124860"/>
            <a:ext cx="1872445" cy="400110"/>
          </a:xfrm>
          <a:prstGeom prst="rect">
            <a:avLst/>
          </a:prstGeom>
          <a:noFill/>
        </p:spPr>
        <p:txBody>
          <a:bodyPr wrap="square">
            <a:spAutoFit/>
          </a:bodyPr>
          <a:lstStyle/>
          <a:p>
            <a:r>
              <a:rPr lang="el-GR" sz="2000" i="1" dirty="0">
                <a:latin typeface="Cambria Math" panose="02040503050406030204" pitchFamily="18" charset="0"/>
                <a:ea typeface="Cambria Math" panose="02040503050406030204" pitchFamily="18" charset="0"/>
              </a:rPr>
              <a:t>ν</a:t>
            </a:r>
            <a:r>
              <a:rPr lang="it-IT" sz="2000" i="1" baseline="-25000" dirty="0">
                <a:latin typeface="Cambria Math" panose="02040503050406030204" pitchFamily="18" charset="0"/>
                <a:ea typeface="Cambria Math" panose="02040503050406030204" pitchFamily="18" charset="0"/>
              </a:rPr>
              <a:t>r</a:t>
            </a:r>
            <a:r>
              <a:rPr lang="en-GB" sz="2000" i="1" dirty="0">
                <a:latin typeface="Cambria Math" panose="02040503050406030204" pitchFamily="18" charset="0"/>
                <a:ea typeface="Cambria Math" panose="02040503050406030204" pitchFamily="18" charset="0"/>
              </a:rPr>
              <a:t> = 7.252 GHz</a:t>
            </a:r>
          </a:p>
        </p:txBody>
      </p:sp>
      <mc:AlternateContent xmlns:mc="http://schemas.openxmlformats.org/markup-compatibility/2006" xmlns:a14="http://schemas.microsoft.com/office/drawing/2010/main">
        <mc:Choice Requires="a14">
          <p:sp>
            <p:nvSpPr>
              <p:cNvPr id="25" name="Rettangolo 24">
                <a:extLst>
                  <a:ext uri="{FF2B5EF4-FFF2-40B4-BE49-F238E27FC236}">
                    <a16:creationId xmlns:a16="http://schemas.microsoft.com/office/drawing/2014/main" id="{4BB31349-3A81-3482-3A21-323FA4229BCE}"/>
                  </a:ext>
                </a:extLst>
              </p:cNvPr>
              <p:cNvSpPr/>
              <p:nvPr/>
            </p:nvSpPr>
            <p:spPr>
              <a:xfrm>
                <a:off x="7120398" y="2662918"/>
                <a:ext cx="3482364" cy="670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el-GR" sz="2000" i="1">
                                  <a:latin typeface="Cambria Math" panose="02040503050406030204" pitchFamily="18" charset="0"/>
                                </a:rPr>
                                <m:t>𝛥</m:t>
                              </m:r>
                            </m:e>
                            <m:sub>
                              <m:r>
                                <a:rPr lang="it-IT" sz="2000" b="0" i="1" smtClean="0">
                                  <a:latin typeface="Cambria Math" panose="02040503050406030204" pitchFamily="18" charset="0"/>
                                </a:rPr>
                                <m:t>01</m:t>
                              </m:r>
                            </m:sub>
                          </m:sSub>
                        </m:num>
                        <m:den>
                          <m:r>
                            <a:rPr lang="it-IT" sz="2000" b="0" i="1" smtClean="0">
                              <a:latin typeface="Cambria Math" panose="02040503050406030204" pitchFamily="18" charset="0"/>
                            </a:rPr>
                            <m:t>2</m:t>
                          </m:r>
                          <m:r>
                            <a:rPr lang="el-GR" sz="2000" b="0" i="1" smtClean="0">
                              <a:latin typeface="Cambria Math" panose="02040503050406030204" pitchFamily="18" charset="0"/>
                            </a:rPr>
                            <m:t>𝜋</m:t>
                          </m:r>
                        </m:den>
                      </m:f>
                      <m:r>
                        <a:rPr lang="it-IT" sz="2000" b="0" i="1" smtClean="0">
                          <a:latin typeface="Cambria Math" panose="02040503050406030204" pitchFamily="18" charset="0"/>
                        </a:rPr>
                        <m:t>=</m:t>
                      </m:r>
                      <m:sSub>
                        <m:sSubPr>
                          <m:ctrlPr>
                            <a:rPr lang="en-GB" sz="2000" i="1" smtClean="0">
                              <a:latin typeface="Cambria Math" panose="02040503050406030204" pitchFamily="18" charset="0"/>
                            </a:rPr>
                          </m:ctrlPr>
                        </m:sSubPr>
                        <m:e>
                          <m:r>
                            <a:rPr lang="el-GR" sz="2000" i="1" smtClean="0">
                              <a:latin typeface="Cambria Math" panose="02040503050406030204" pitchFamily="18" charset="0"/>
                            </a:rPr>
                            <m:t>𝜈</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sSub>
                        <m:sSubPr>
                          <m:ctrlPr>
                            <a:rPr lang="en-GB" sz="2000" i="1" smtClean="0">
                              <a:latin typeface="Cambria Math" panose="02040503050406030204" pitchFamily="18" charset="0"/>
                            </a:rPr>
                          </m:ctrlPr>
                        </m:sSubPr>
                        <m:e>
                          <m:r>
                            <a:rPr lang="el-GR" sz="2000" i="1" smtClean="0">
                              <a:latin typeface="Cambria Math" panose="02040503050406030204" pitchFamily="18" charset="0"/>
                            </a:rPr>
                            <m:t>𝜈</m:t>
                          </m:r>
                        </m:e>
                        <m:sub>
                          <m:r>
                            <a:rPr lang="it-IT" sz="2000" b="0" i="1" smtClean="0">
                              <a:latin typeface="Cambria Math" panose="02040503050406030204" pitchFamily="18" charset="0"/>
                            </a:rPr>
                            <m:t>𝑟</m:t>
                          </m:r>
                        </m:sub>
                      </m:sSub>
                      <m:r>
                        <a:rPr lang="it-IT" sz="2000" b="0" i="1" smtClean="0">
                          <a:latin typeface="Cambria Math" panose="02040503050406030204" pitchFamily="18" charset="0"/>
                        </a:rPr>
                        <m:t>=</m:t>
                      </m:r>
                      <m:r>
                        <a:rPr lang="it-IT" sz="2000" b="1" i="1" smtClean="0">
                          <a:latin typeface="Cambria Math" panose="02040503050406030204" pitchFamily="18" charset="0"/>
                        </a:rPr>
                        <m:t>−</m:t>
                      </m:r>
                      <m:r>
                        <a:rPr lang="it-IT" sz="2000" b="1" i="1" smtClean="0">
                          <a:latin typeface="Cambria Math" panose="02040503050406030204" pitchFamily="18" charset="0"/>
                        </a:rPr>
                        <m:t>𝟏</m:t>
                      </m:r>
                      <m:r>
                        <a:rPr lang="it-IT" sz="2000" b="1" i="1" smtClean="0">
                          <a:latin typeface="Cambria Math" panose="02040503050406030204" pitchFamily="18" charset="0"/>
                        </a:rPr>
                        <m:t>.</m:t>
                      </m:r>
                      <m:r>
                        <a:rPr lang="it-IT" sz="2000" b="1" i="1" smtClean="0">
                          <a:latin typeface="Cambria Math" panose="02040503050406030204" pitchFamily="18" charset="0"/>
                        </a:rPr>
                        <m:t>𝟓𝟏</m:t>
                      </m:r>
                      <m:r>
                        <a:rPr lang="it-IT" sz="2000" b="1" i="1" smtClean="0">
                          <a:latin typeface="Cambria Math" panose="02040503050406030204" pitchFamily="18" charset="0"/>
                        </a:rPr>
                        <m:t> </m:t>
                      </m:r>
                      <m:r>
                        <a:rPr lang="it-IT" sz="2000" b="1" i="1" smtClean="0">
                          <a:latin typeface="Cambria Math" panose="02040503050406030204" pitchFamily="18" charset="0"/>
                        </a:rPr>
                        <m:t>𝑮𝑯𝒛</m:t>
                      </m:r>
                    </m:oMath>
                  </m:oMathPara>
                </a14:m>
                <a:endParaRPr lang="en-GB" sz="2000" b="1" i="1" dirty="0"/>
              </a:p>
            </p:txBody>
          </p:sp>
        </mc:Choice>
        <mc:Fallback xmlns="">
          <p:sp>
            <p:nvSpPr>
              <p:cNvPr id="25" name="Rettangolo 24">
                <a:extLst>
                  <a:ext uri="{FF2B5EF4-FFF2-40B4-BE49-F238E27FC236}">
                    <a16:creationId xmlns:a16="http://schemas.microsoft.com/office/drawing/2014/main" id="{4BB31349-3A81-3482-3A21-323FA4229BCE}"/>
                  </a:ext>
                </a:extLst>
              </p:cNvPr>
              <p:cNvSpPr>
                <a:spLocks noRot="1" noChangeAspect="1" noMove="1" noResize="1" noEditPoints="1" noAdjustHandles="1" noChangeArrowheads="1" noChangeShapeType="1" noTextEdit="1"/>
              </p:cNvSpPr>
              <p:nvPr/>
            </p:nvSpPr>
            <p:spPr>
              <a:xfrm>
                <a:off x="7120398" y="2662918"/>
                <a:ext cx="3482364" cy="670505"/>
              </a:xfrm>
              <a:prstGeom prst="rect">
                <a:avLst/>
              </a:prstGeom>
              <a:blipFill>
                <a:blip r:embed="rId9"/>
                <a:stretch>
                  <a:fillRect b="-5556"/>
                </a:stretch>
              </a:blipFill>
            </p:spPr>
            <p:txBody>
              <a:bodyPr/>
              <a:lstStyle/>
              <a:p>
                <a:r>
                  <a:rPr lang="en-GB">
                    <a:noFill/>
                  </a:rPr>
                  <a:t> </a:t>
                </a:r>
              </a:p>
            </p:txBody>
          </p:sp>
        </mc:Fallback>
      </mc:AlternateContent>
      <p:sp>
        <p:nvSpPr>
          <p:cNvPr id="26" name="Freccia a destra 2">
            <a:extLst>
              <a:ext uri="{FF2B5EF4-FFF2-40B4-BE49-F238E27FC236}">
                <a16:creationId xmlns:a16="http://schemas.microsoft.com/office/drawing/2014/main" id="{297079C5-4CCA-0F32-E167-65BFE41B573E}"/>
              </a:ext>
            </a:extLst>
          </p:cNvPr>
          <p:cNvSpPr/>
          <p:nvPr/>
        </p:nvSpPr>
        <p:spPr>
          <a:xfrm>
            <a:off x="8784175" y="4169708"/>
            <a:ext cx="852533" cy="9806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Tree>
    <p:extLst>
      <p:ext uri="{BB962C8B-B14F-4D97-AF65-F5344CB8AC3E}">
        <p14:creationId xmlns:p14="http://schemas.microsoft.com/office/powerpoint/2010/main" val="329223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A542-82B8-5203-EF74-3EFB70E57E3A}"/>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90AB47E9-A52D-7679-83D5-0AF14DB0526C}"/>
              </a:ext>
            </a:extLst>
          </p:cNvPr>
          <p:cNvSpPr txBox="1"/>
          <p:nvPr/>
        </p:nvSpPr>
        <p:spPr>
          <a:xfrm>
            <a:off x="0" y="1083159"/>
            <a:ext cx="7579254" cy="707886"/>
          </a:xfrm>
          <a:prstGeom prst="rect">
            <a:avLst/>
          </a:prstGeom>
          <a:noFill/>
        </p:spPr>
        <p:txBody>
          <a:bodyPr wrap="none" rtlCol="0">
            <a:spAutoFit/>
          </a:bodyPr>
          <a:lstStyle/>
          <a:p>
            <a:r>
              <a:rPr lang="en-GB" sz="4000" dirty="0"/>
              <a:t>Next step: 2 Qubit Photon Counter</a:t>
            </a:r>
            <a:endParaRPr lang="en-GB" sz="4000" i="1" dirty="0"/>
          </a:p>
        </p:txBody>
      </p:sp>
      <p:sp>
        <p:nvSpPr>
          <p:cNvPr id="6" name="CasellaDiTesto 5">
            <a:extLst>
              <a:ext uri="{FF2B5EF4-FFF2-40B4-BE49-F238E27FC236}">
                <a16:creationId xmlns:a16="http://schemas.microsoft.com/office/drawing/2014/main" id="{0EE15A4E-3CB7-C627-F970-2D49ED7170A0}"/>
              </a:ext>
            </a:extLst>
          </p:cNvPr>
          <p:cNvSpPr txBox="1"/>
          <p:nvPr/>
        </p:nvSpPr>
        <p:spPr>
          <a:xfrm>
            <a:off x="0" y="6376927"/>
            <a:ext cx="5852160" cy="523220"/>
          </a:xfrm>
          <a:prstGeom prst="rect">
            <a:avLst/>
          </a:prstGeom>
          <a:noFill/>
        </p:spPr>
        <p:txBody>
          <a:bodyPr wrap="square">
            <a:spAutoFit/>
          </a:bodyPr>
          <a:lstStyle/>
          <a:p>
            <a:r>
              <a:rPr lang="en-GB" sz="1400" i="1" noProof="1"/>
              <a:t>Kono, S. Koshino, K. Tabuchi, Y. et al. Quantum non-demolition detection of an itinerant microwave photon. Nature Phys 14, 546–549 (2018).</a:t>
            </a:r>
            <a:endParaRPr lang="en-IT" sz="1400" i="1"/>
          </a:p>
        </p:txBody>
      </p:sp>
      <p:pic>
        <p:nvPicPr>
          <p:cNvPr id="3" name="Picture 4">
            <a:extLst>
              <a:ext uri="{FF2B5EF4-FFF2-40B4-BE49-F238E27FC236}">
                <a16:creationId xmlns:a16="http://schemas.microsoft.com/office/drawing/2014/main" id="{C93D3D20-5671-0CDF-BF3E-B133CA71FB9B}"/>
              </a:ext>
            </a:extLst>
          </p:cNvPr>
          <p:cNvPicPr>
            <a:picLocks noChangeAspect="1"/>
          </p:cNvPicPr>
          <p:nvPr/>
        </p:nvPicPr>
        <p:blipFill>
          <a:blip r:embed="rId3"/>
          <a:stretch>
            <a:fillRect/>
          </a:stretch>
        </p:blipFill>
        <p:spPr>
          <a:xfrm>
            <a:off x="433716" y="2087433"/>
            <a:ext cx="3954821" cy="2503389"/>
          </a:xfrm>
          <a:prstGeom prst="rect">
            <a:avLst/>
          </a:prstGeom>
        </p:spPr>
      </p:pic>
      <mc:AlternateContent xmlns:mc="http://schemas.openxmlformats.org/markup-compatibility/2006" xmlns:a14="http://schemas.microsoft.com/office/drawing/2010/main">
        <mc:Choice Requires="a14">
          <p:sp>
            <p:nvSpPr>
              <p:cNvPr id="5" name="TextBox 3">
                <a:extLst>
                  <a:ext uri="{FF2B5EF4-FFF2-40B4-BE49-F238E27FC236}">
                    <a16:creationId xmlns:a16="http://schemas.microsoft.com/office/drawing/2014/main" id="{F04E48B5-E6A6-8773-3C95-8FF549E4F5E7}"/>
                  </a:ext>
                </a:extLst>
              </p:cNvPr>
              <p:cNvSpPr txBox="1"/>
              <p:nvPr/>
            </p:nvSpPr>
            <p:spPr>
              <a:xfrm>
                <a:off x="1345648" y="5469493"/>
                <a:ext cx="2890489" cy="529312"/>
              </a:xfrm>
              <a:prstGeom prst="rect">
                <a:avLst/>
              </a:prstGeom>
              <a:noFill/>
            </p:spPr>
            <p:txBody>
              <a:bodyPr wrap="square" lIns="0" tIns="0" rIns="0" bIns="0" rtlCol="0">
                <a:spAutoFit/>
              </a:bodyPr>
              <a:lstStyle/>
              <a:p>
                <a14:m>
                  <m:oMath xmlns:m="http://schemas.openxmlformats.org/officeDocument/2006/math">
                    <m:r>
                      <a:rPr lang="it-IT" b="0" i="1" smtClean="0">
                        <a:latin typeface="Cambria Math" panose="02040503050406030204" pitchFamily="18" charset="0"/>
                      </a:rPr>
                      <m:t>𝑅</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i="1">
                            <a:latin typeface="Cambria Math" panose="02040503050406030204" pitchFamily="18" charset="0"/>
                          </a:rPr>
                          <m:t>𝑝</m:t>
                        </m:r>
                        <m:sSup>
                          <m:sSupPr>
                            <m:ctrlPr>
                              <a:rPr lang="it-IT" b="0" i="1" smtClean="0">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1</m:t>
                                </m:r>
                              </m:e>
                              <m:e>
                                <m:r>
                                  <a:rPr lang="it-IT" i="1">
                                    <a:latin typeface="Cambria Math" panose="02040503050406030204" pitchFamily="18" charset="0"/>
                                  </a:rPr>
                                  <m:t>0</m:t>
                                </m:r>
                              </m:e>
                            </m:d>
                          </m:e>
                          <m:sup>
                            <m:r>
                              <a:rPr lang="it-IT" b="0" i="1" smtClean="0">
                                <a:latin typeface="Cambria Math" panose="02040503050406030204" pitchFamily="18" charset="0"/>
                              </a:rPr>
                              <m:t>2</m:t>
                            </m:r>
                          </m:sup>
                        </m:sSup>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𝑇</m:t>
                            </m:r>
                          </m:e>
                          <m:sub>
                            <m:r>
                              <a:rPr lang="it-IT" b="0" i="1" smtClean="0">
                                <a:latin typeface="Cambria Math" panose="02040503050406030204" pitchFamily="18" charset="0"/>
                              </a:rPr>
                              <m:t>2</m:t>
                            </m:r>
                          </m:sub>
                        </m:sSub>
                        <m:r>
                          <a:rPr lang="it-IT" b="0" i="1" smtClean="0">
                            <a:latin typeface="Cambria Math" panose="02040503050406030204" pitchFamily="18" charset="0"/>
                          </a:rPr>
                          <m:t>/2</m:t>
                        </m:r>
                      </m:den>
                    </m:f>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2×</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10</m:t>
                            </m:r>
                          </m:e>
                          <m:sup>
                            <m:r>
                              <a:rPr lang="it-IT" b="0" i="1" smtClean="0">
                                <a:latin typeface="Cambria Math" panose="02040503050406030204" pitchFamily="18" charset="0"/>
                                <a:ea typeface="Cambria Math" panose="02040503050406030204" pitchFamily="18" charset="0"/>
                              </a:rPr>
                              <m:t>−4</m:t>
                            </m:r>
                          </m:sup>
                        </m:sSup>
                      </m:num>
                      <m:den>
                        <m:r>
                          <a:rPr lang="it-IT" b="0" i="1" smtClean="0">
                            <a:latin typeface="Cambria Math" panose="02040503050406030204" pitchFamily="18" charset="0"/>
                            <a:ea typeface="Cambria Math" panose="02040503050406030204" pitchFamily="18" charset="0"/>
                          </a:rPr>
                          <m:t>26 </m:t>
                        </m:r>
                        <m:r>
                          <a:rPr lang="it-IT" b="0" i="1" smtClean="0">
                            <a:latin typeface="Cambria Math" panose="02040503050406030204" pitchFamily="18" charset="0"/>
                            <a:ea typeface="Cambria Math" panose="02040503050406030204" pitchFamily="18" charset="0"/>
                          </a:rPr>
                          <m:t>𝜇</m:t>
                        </m:r>
                        <m:r>
                          <a:rPr lang="it-IT" b="0" i="1" smtClean="0">
                            <a:latin typeface="Cambria Math" panose="02040503050406030204" pitchFamily="18" charset="0"/>
                            <a:ea typeface="Cambria Math" panose="02040503050406030204" pitchFamily="18" charset="0"/>
                          </a:rPr>
                          <m:t>𝑠</m:t>
                        </m:r>
                      </m:den>
                    </m:f>
                    <m:r>
                      <a:rPr lang="it-IT" b="0" i="1" smtClean="0">
                        <a:latin typeface="Cambria Math" panose="02040503050406030204" pitchFamily="18" charset="0"/>
                        <a:ea typeface="Cambria Math" panose="02040503050406030204" pitchFamily="18" charset="0"/>
                      </a:rPr>
                      <m:t>=8 </m:t>
                    </m:r>
                    <m:r>
                      <a:rPr lang="it-IT" b="0" i="1" smtClean="0">
                        <a:latin typeface="Cambria Math" panose="02040503050406030204" pitchFamily="18" charset="0"/>
                        <a:ea typeface="Cambria Math" panose="02040503050406030204" pitchFamily="18" charset="0"/>
                      </a:rPr>
                      <m:t>𝐻𝑧</m:t>
                    </m:r>
                  </m:oMath>
                </a14:m>
                <a:r>
                  <a:rPr lang="en-IT" dirty="0"/>
                  <a:t> </a:t>
                </a:r>
              </a:p>
            </p:txBody>
          </p:sp>
        </mc:Choice>
        <mc:Fallback xmlns="">
          <p:sp>
            <p:nvSpPr>
              <p:cNvPr id="5" name="TextBox 3">
                <a:extLst>
                  <a:ext uri="{FF2B5EF4-FFF2-40B4-BE49-F238E27FC236}">
                    <a16:creationId xmlns:a16="http://schemas.microsoft.com/office/drawing/2014/main" id="{F04E48B5-E6A6-8773-3C95-8FF549E4F5E7}"/>
                  </a:ext>
                </a:extLst>
              </p:cNvPr>
              <p:cNvSpPr txBox="1">
                <a:spLocks noRot="1" noChangeAspect="1" noMove="1" noResize="1" noEditPoints="1" noAdjustHandles="1" noChangeArrowheads="1" noChangeShapeType="1" noTextEdit="1"/>
              </p:cNvSpPr>
              <p:nvPr/>
            </p:nvSpPr>
            <p:spPr>
              <a:xfrm>
                <a:off x="1345648" y="5469493"/>
                <a:ext cx="2890489" cy="529312"/>
              </a:xfrm>
              <a:prstGeom prst="rect">
                <a:avLst/>
              </a:prstGeom>
              <a:blipFill>
                <a:blip r:embed="rId5"/>
                <a:stretch>
                  <a:fillRect l="-3070" b="-13953"/>
                </a:stretch>
              </a:blipFill>
            </p:spPr>
            <p:txBody>
              <a:bodyPr/>
              <a:lstStyle/>
              <a:p>
                <a:r>
                  <a:rPr lang="en-GB">
                    <a:noFill/>
                  </a:rPr>
                  <a:t> </a:t>
                </a:r>
              </a:p>
            </p:txBody>
          </p:sp>
        </mc:Fallback>
      </mc:AlternateContent>
      <p:sp>
        <p:nvSpPr>
          <p:cNvPr id="15" name="TextBox 7">
            <a:extLst>
              <a:ext uri="{FF2B5EF4-FFF2-40B4-BE49-F238E27FC236}">
                <a16:creationId xmlns:a16="http://schemas.microsoft.com/office/drawing/2014/main" id="{5240BC9E-C3E0-615A-C7FF-7E5740E72ECD}"/>
              </a:ext>
            </a:extLst>
          </p:cNvPr>
          <p:cNvSpPr txBox="1"/>
          <p:nvPr/>
        </p:nvSpPr>
        <p:spPr>
          <a:xfrm>
            <a:off x="1771495" y="5093832"/>
            <a:ext cx="1475917" cy="338554"/>
          </a:xfrm>
          <a:prstGeom prst="rect">
            <a:avLst/>
          </a:prstGeom>
          <a:noFill/>
        </p:spPr>
        <p:txBody>
          <a:bodyPr wrap="none" rtlCol="0">
            <a:spAutoFit/>
          </a:bodyPr>
          <a:lstStyle/>
          <a:p>
            <a:r>
              <a:rPr lang="en-IT" sz="1600" dirty="0"/>
              <a:t>Dark count rate</a:t>
            </a:r>
          </a:p>
        </p:txBody>
      </p:sp>
      <p:pic>
        <p:nvPicPr>
          <p:cNvPr id="8" name="Picture 7">
            <a:extLst>
              <a:ext uri="{FF2B5EF4-FFF2-40B4-BE49-F238E27FC236}">
                <a16:creationId xmlns:a16="http://schemas.microsoft.com/office/drawing/2014/main" id="{5F4E6944-F14C-E149-F60D-D7CF4BEE2EAA}"/>
              </a:ext>
            </a:extLst>
          </p:cNvPr>
          <p:cNvPicPr>
            <a:picLocks noChangeAspect="1"/>
          </p:cNvPicPr>
          <p:nvPr/>
        </p:nvPicPr>
        <p:blipFill>
          <a:blip r:embed="rId6"/>
          <a:stretch>
            <a:fillRect/>
          </a:stretch>
        </p:blipFill>
        <p:spPr>
          <a:xfrm>
            <a:off x="5016500" y="2057451"/>
            <a:ext cx="6984734" cy="2910306"/>
          </a:xfrm>
          <a:prstGeom prst="rect">
            <a:avLst/>
          </a:prstGeom>
        </p:spPr>
      </p:pic>
      <p:sp>
        <p:nvSpPr>
          <p:cNvPr id="9" name="TextBox 15">
            <a:extLst>
              <a:ext uri="{FF2B5EF4-FFF2-40B4-BE49-F238E27FC236}">
                <a16:creationId xmlns:a16="http://schemas.microsoft.com/office/drawing/2014/main" id="{1C606F60-246A-DB60-237D-C0010CC44AB3}"/>
              </a:ext>
            </a:extLst>
          </p:cNvPr>
          <p:cNvSpPr txBox="1"/>
          <p:nvPr/>
        </p:nvSpPr>
        <p:spPr>
          <a:xfrm>
            <a:off x="6245370" y="5234164"/>
            <a:ext cx="4765530" cy="338554"/>
          </a:xfrm>
          <a:prstGeom prst="rect">
            <a:avLst/>
          </a:prstGeom>
          <a:noFill/>
        </p:spPr>
        <p:txBody>
          <a:bodyPr wrap="square" rtlCol="0">
            <a:spAutoFit/>
          </a:bodyPr>
          <a:lstStyle/>
          <a:p>
            <a:r>
              <a:rPr lang="en-IT" sz="1600" dirty="0"/>
              <a:t>Derived from the time evolution of the density matrix.</a:t>
            </a:r>
          </a:p>
        </p:txBody>
      </p:sp>
      <p:sp>
        <p:nvSpPr>
          <p:cNvPr id="11" name="CasellaDiTesto 10">
            <a:extLst>
              <a:ext uri="{FF2B5EF4-FFF2-40B4-BE49-F238E27FC236}">
                <a16:creationId xmlns:a16="http://schemas.microsoft.com/office/drawing/2014/main" id="{D8CC3F57-D8B2-6355-3A56-A4130916AE16}"/>
              </a:ext>
            </a:extLst>
          </p:cNvPr>
          <p:cNvSpPr txBox="1"/>
          <p:nvPr/>
        </p:nvSpPr>
        <p:spPr>
          <a:xfrm>
            <a:off x="9049330" y="6565268"/>
            <a:ext cx="3147360" cy="307777"/>
          </a:xfrm>
          <a:prstGeom prst="rect">
            <a:avLst/>
          </a:prstGeom>
          <a:noFill/>
        </p:spPr>
        <p:txBody>
          <a:bodyPr wrap="square">
            <a:spAutoFit/>
          </a:bodyPr>
          <a:lstStyle/>
          <a:p>
            <a:r>
              <a:rPr lang="en-GB" sz="1400" i="1" noProof="0" dirty="0"/>
              <a:t>more details in the talk by Marco Gobbo</a:t>
            </a:r>
          </a:p>
        </p:txBody>
      </p:sp>
    </p:spTree>
    <p:extLst>
      <p:ext uri="{BB962C8B-B14F-4D97-AF65-F5344CB8AC3E}">
        <p14:creationId xmlns:p14="http://schemas.microsoft.com/office/powerpoint/2010/main" val="416678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83BC-6B81-2CCC-BA61-BEECF9B483CB}"/>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B93CF0F-D4A1-45C3-0E20-529E080338DB}"/>
              </a:ext>
            </a:extLst>
          </p:cNvPr>
          <p:cNvSpPr txBox="1"/>
          <p:nvPr/>
        </p:nvSpPr>
        <p:spPr>
          <a:xfrm>
            <a:off x="0" y="1083159"/>
            <a:ext cx="7579254" cy="707886"/>
          </a:xfrm>
          <a:prstGeom prst="rect">
            <a:avLst/>
          </a:prstGeom>
          <a:noFill/>
        </p:spPr>
        <p:txBody>
          <a:bodyPr wrap="none" rtlCol="0">
            <a:spAutoFit/>
          </a:bodyPr>
          <a:lstStyle/>
          <a:p>
            <a:r>
              <a:rPr lang="en-GB" sz="4000" dirty="0"/>
              <a:t>Next step: 2 Qubit Photon Counter</a:t>
            </a:r>
            <a:endParaRPr lang="en-GB" sz="4000" i="1" dirty="0"/>
          </a:p>
        </p:txBody>
      </p:sp>
      <p:pic>
        <p:nvPicPr>
          <p:cNvPr id="2" name="Immagine 1">
            <a:extLst>
              <a:ext uri="{FF2B5EF4-FFF2-40B4-BE49-F238E27FC236}">
                <a16:creationId xmlns:a16="http://schemas.microsoft.com/office/drawing/2014/main" id="{20806172-BF66-327D-FFA4-5FA4F0D9AA10}"/>
              </a:ext>
            </a:extLst>
          </p:cNvPr>
          <p:cNvPicPr>
            <a:picLocks noChangeAspect="1"/>
          </p:cNvPicPr>
          <p:nvPr/>
        </p:nvPicPr>
        <p:blipFill>
          <a:blip r:embed="rId3"/>
          <a:srcRect l="38358" t="15989"/>
          <a:stretch/>
        </p:blipFill>
        <p:spPr>
          <a:xfrm>
            <a:off x="8715756" y="1805650"/>
            <a:ext cx="2739453" cy="1765661"/>
          </a:xfrm>
          <a:prstGeom prst="rect">
            <a:avLst/>
          </a:prstGeom>
        </p:spPr>
      </p:pic>
      <p:pic>
        <p:nvPicPr>
          <p:cNvPr id="24" name="Immagine 23">
            <a:extLst>
              <a:ext uri="{FF2B5EF4-FFF2-40B4-BE49-F238E27FC236}">
                <a16:creationId xmlns:a16="http://schemas.microsoft.com/office/drawing/2014/main" id="{863402E7-A0F9-E330-E34D-CD1E5D70B9B0}"/>
              </a:ext>
            </a:extLst>
          </p:cNvPr>
          <p:cNvPicPr>
            <a:picLocks noChangeAspect="1"/>
          </p:cNvPicPr>
          <p:nvPr/>
        </p:nvPicPr>
        <p:blipFill>
          <a:blip r:embed="rId4"/>
          <a:srcRect l="13141" t="62641" r="40123" b="27037"/>
          <a:stretch/>
        </p:blipFill>
        <p:spPr>
          <a:xfrm>
            <a:off x="4252770" y="2065528"/>
            <a:ext cx="3326484" cy="1039680"/>
          </a:xfrm>
          <a:prstGeom prst="rect">
            <a:avLst/>
          </a:prstGeom>
        </p:spPr>
      </p:pic>
      <p:grpSp>
        <p:nvGrpSpPr>
          <p:cNvPr id="7" name="Gruppo 6">
            <a:extLst>
              <a:ext uri="{FF2B5EF4-FFF2-40B4-BE49-F238E27FC236}">
                <a16:creationId xmlns:a16="http://schemas.microsoft.com/office/drawing/2014/main" id="{E30B8474-8517-44CC-0D20-0F6B46187075}"/>
              </a:ext>
            </a:extLst>
          </p:cNvPr>
          <p:cNvGrpSpPr/>
          <p:nvPr/>
        </p:nvGrpSpPr>
        <p:grpSpPr>
          <a:xfrm>
            <a:off x="373861" y="1968554"/>
            <a:ext cx="3177612" cy="3519844"/>
            <a:chOff x="5371984" y="2651160"/>
            <a:chExt cx="3177612" cy="3519844"/>
          </a:xfrm>
        </p:grpSpPr>
        <p:pic>
          <p:nvPicPr>
            <p:cNvPr id="30" name="Immagine 29">
              <a:extLst>
                <a:ext uri="{FF2B5EF4-FFF2-40B4-BE49-F238E27FC236}">
                  <a16:creationId xmlns:a16="http://schemas.microsoft.com/office/drawing/2014/main" id="{A581962F-0970-F1E5-52C9-7C5E64BB287C}"/>
                </a:ext>
              </a:extLst>
            </p:cNvPr>
            <p:cNvPicPr>
              <a:picLocks noChangeAspect="1"/>
            </p:cNvPicPr>
            <p:nvPr/>
          </p:nvPicPr>
          <p:blipFill>
            <a:blip r:embed="rId5"/>
            <a:srcRect l="20704" t="6313" r="22721"/>
            <a:stretch/>
          </p:blipFill>
          <p:spPr>
            <a:xfrm>
              <a:off x="5371984" y="2651160"/>
              <a:ext cx="3102383" cy="3519844"/>
            </a:xfrm>
            <a:prstGeom prst="rect">
              <a:avLst/>
            </a:prstGeom>
          </p:spPr>
        </p:pic>
        <p:sp>
          <p:nvSpPr>
            <p:cNvPr id="31" name="CasellaDiTesto 30">
              <a:extLst>
                <a:ext uri="{FF2B5EF4-FFF2-40B4-BE49-F238E27FC236}">
                  <a16:creationId xmlns:a16="http://schemas.microsoft.com/office/drawing/2014/main" id="{D47C07B6-976C-00EF-A9D5-06ECC4AE5823}"/>
                </a:ext>
              </a:extLst>
            </p:cNvPr>
            <p:cNvSpPr txBox="1"/>
            <p:nvPr/>
          </p:nvSpPr>
          <p:spPr>
            <a:xfrm>
              <a:off x="7255396" y="4039529"/>
              <a:ext cx="1294200" cy="307777"/>
            </a:xfrm>
            <a:prstGeom prst="rect">
              <a:avLst/>
            </a:prstGeom>
            <a:noFill/>
          </p:spPr>
          <p:txBody>
            <a:bodyPr wrap="none" rtlCol="0">
              <a:spAutoFit/>
            </a:bodyPr>
            <a:lstStyle/>
            <a:p>
              <a:r>
                <a:rPr lang="en-GB" sz="1400" dirty="0"/>
                <a:t>Storage Cavity</a:t>
              </a:r>
            </a:p>
          </p:txBody>
        </p:sp>
        <p:sp>
          <p:nvSpPr>
            <p:cNvPr id="32" name="CasellaDiTesto 31">
              <a:extLst>
                <a:ext uri="{FF2B5EF4-FFF2-40B4-BE49-F238E27FC236}">
                  <a16:creationId xmlns:a16="http://schemas.microsoft.com/office/drawing/2014/main" id="{B57A96A4-83E8-CB88-CDB9-1188EA30AB39}"/>
                </a:ext>
              </a:extLst>
            </p:cNvPr>
            <p:cNvSpPr txBox="1"/>
            <p:nvPr/>
          </p:nvSpPr>
          <p:spPr>
            <a:xfrm>
              <a:off x="6404788" y="4797489"/>
              <a:ext cx="1498936" cy="307777"/>
            </a:xfrm>
            <a:prstGeom prst="rect">
              <a:avLst/>
            </a:prstGeom>
            <a:noFill/>
          </p:spPr>
          <p:txBody>
            <a:bodyPr wrap="none" rtlCol="0">
              <a:spAutoFit/>
            </a:bodyPr>
            <a:lstStyle/>
            <a:p>
              <a:r>
                <a:rPr lang="en-GB" sz="1400" dirty="0"/>
                <a:t>Readout Cavity 1</a:t>
              </a:r>
            </a:p>
          </p:txBody>
        </p:sp>
        <p:sp>
          <p:nvSpPr>
            <p:cNvPr id="33" name="CasellaDiTesto 32">
              <a:extLst>
                <a:ext uri="{FF2B5EF4-FFF2-40B4-BE49-F238E27FC236}">
                  <a16:creationId xmlns:a16="http://schemas.microsoft.com/office/drawing/2014/main" id="{6495AA24-66FB-636B-4CE2-58CAA9D5C55B}"/>
                </a:ext>
              </a:extLst>
            </p:cNvPr>
            <p:cNvSpPr txBox="1"/>
            <p:nvPr/>
          </p:nvSpPr>
          <p:spPr>
            <a:xfrm>
              <a:off x="6357017" y="3465965"/>
              <a:ext cx="1498936" cy="307777"/>
            </a:xfrm>
            <a:prstGeom prst="rect">
              <a:avLst/>
            </a:prstGeom>
            <a:noFill/>
          </p:spPr>
          <p:txBody>
            <a:bodyPr wrap="none" rtlCol="0">
              <a:spAutoFit/>
            </a:bodyPr>
            <a:lstStyle/>
            <a:p>
              <a:r>
                <a:rPr lang="en-GB" sz="1400" dirty="0"/>
                <a:t>Readout Cavity 2</a:t>
              </a:r>
            </a:p>
          </p:txBody>
        </p:sp>
        <p:sp>
          <p:nvSpPr>
            <p:cNvPr id="34" name="CasellaDiTesto 33">
              <a:extLst>
                <a:ext uri="{FF2B5EF4-FFF2-40B4-BE49-F238E27FC236}">
                  <a16:creationId xmlns:a16="http://schemas.microsoft.com/office/drawing/2014/main" id="{4E708AB0-7647-4BC8-10B1-5177E12325F9}"/>
                </a:ext>
              </a:extLst>
            </p:cNvPr>
            <p:cNvSpPr txBox="1"/>
            <p:nvPr/>
          </p:nvSpPr>
          <p:spPr>
            <a:xfrm>
              <a:off x="5537733" y="4249993"/>
              <a:ext cx="732893" cy="338554"/>
            </a:xfrm>
            <a:prstGeom prst="rect">
              <a:avLst/>
            </a:prstGeom>
            <a:noFill/>
          </p:spPr>
          <p:txBody>
            <a:bodyPr wrap="none" rtlCol="0">
              <a:spAutoFit/>
            </a:bodyPr>
            <a:lstStyle/>
            <a:p>
              <a:r>
                <a:rPr lang="en-GB" sz="1600" dirty="0"/>
                <a:t>Qubits</a:t>
              </a:r>
            </a:p>
          </p:txBody>
        </p:sp>
        <p:cxnSp>
          <p:nvCxnSpPr>
            <p:cNvPr id="35" name="Connettore 2 34">
              <a:extLst>
                <a:ext uri="{FF2B5EF4-FFF2-40B4-BE49-F238E27FC236}">
                  <a16:creationId xmlns:a16="http://schemas.microsoft.com/office/drawing/2014/main" id="{D01C06E5-AA2C-C3AF-DE49-BB6BA3DA14C0}"/>
                </a:ext>
              </a:extLst>
            </p:cNvPr>
            <p:cNvCxnSpPr>
              <a:cxnSpLocks/>
              <a:stCxn id="34" idx="3"/>
            </p:cNvCxnSpPr>
            <p:nvPr/>
          </p:nvCxnSpPr>
          <p:spPr>
            <a:xfrm flipV="1">
              <a:off x="6270626" y="4098098"/>
              <a:ext cx="476330" cy="32117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6" name="Connettore 2 35">
              <a:extLst>
                <a:ext uri="{FF2B5EF4-FFF2-40B4-BE49-F238E27FC236}">
                  <a16:creationId xmlns:a16="http://schemas.microsoft.com/office/drawing/2014/main" id="{AEAF218C-64AD-6327-C899-E0B1505E1B7F}"/>
                </a:ext>
              </a:extLst>
            </p:cNvPr>
            <p:cNvCxnSpPr>
              <a:cxnSpLocks/>
              <a:stCxn id="34" idx="3"/>
            </p:cNvCxnSpPr>
            <p:nvPr/>
          </p:nvCxnSpPr>
          <p:spPr>
            <a:xfrm>
              <a:off x="6270626" y="4419270"/>
              <a:ext cx="872163" cy="16927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pic>
        <p:nvPicPr>
          <p:cNvPr id="37" name="Content Placeholder 4">
            <a:extLst>
              <a:ext uri="{FF2B5EF4-FFF2-40B4-BE49-F238E27FC236}">
                <a16:creationId xmlns:a16="http://schemas.microsoft.com/office/drawing/2014/main" id="{BC64A291-51B9-3789-ABF1-C3FD0E5A37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19486" y="3888214"/>
            <a:ext cx="3102382" cy="2245146"/>
          </a:xfrm>
          <a:prstGeom prst="rect">
            <a:avLst/>
          </a:prstGeom>
        </p:spPr>
      </p:pic>
      <p:sp>
        <p:nvSpPr>
          <p:cNvPr id="38" name="CasellaDiTesto 37">
            <a:extLst>
              <a:ext uri="{FF2B5EF4-FFF2-40B4-BE49-F238E27FC236}">
                <a16:creationId xmlns:a16="http://schemas.microsoft.com/office/drawing/2014/main" id="{B4B91769-B2E5-830C-071F-2F497A25BA6E}"/>
              </a:ext>
            </a:extLst>
          </p:cNvPr>
          <p:cNvSpPr txBox="1"/>
          <p:nvPr/>
        </p:nvSpPr>
        <p:spPr>
          <a:xfrm>
            <a:off x="5690329" y="3510811"/>
            <a:ext cx="2596032" cy="369332"/>
          </a:xfrm>
          <a:prstGeom prst="rect">
            <a:avLst/>
          </a:prstGeom>
          <a:noFill/>
        </p:spPr>
        <p:txBody>
          <a:bodyPr wrap="none" rtlCol="0">
            <a:spAutoFit/>
          </a:bodyPr>
          <a:lstStyle/>
          <a:p>
            <a:r>
              <a:rPr lang="en-GB" dirty="0"/>
              <a:t>E field: Cavities + Qubits</a:t>
            </a:r>
          </a:p>
        </p:txBody>
      </p:sp>
      <p:sp>
        <p:nvSpPr>
          <p:cNvPr id="6" name="CasellaDiTesto 5">
            <a:extLst>
              <a:ext uri="{FF2B5EF4-FFF2-40B4-BE49-F238E27FC236}">
                <a16:creationId xmlns:a16="http://schemas.microsoft.com/office/drawing/2014/main" id="{8BA985E1-AD0B-ADDF-B2BF-96D5D0F54C38}"/>
              </a:ext>
            </a:extLst>
          </p:cNvPr>
          <p:cNvSpPr txBox="1"/>
          <p:nvPr/>
        </p:nvSpPr>
        <p:spPr>
          <a:xfrm>
            <a:off x="0" y="6575240"/>
            <a:ext cx="10464800" cy="307777"/>
          </a:xfrm>
          <a:prstGeom prst="rect">
            <a:avLst/>
          </a:prstGeom>
          <a:noFill/>
        </p:spPr>
        <p:txBody>
          <a:bodyPr wrap="square">
            <a:spAutoFit/>
          </a:bodyPr>
          <a:lstStyle/>
          <a:p>
            <a:r>
              <a:rPr lang="en-GB" sz="1400" i="1" dirty="0"/>
              <a:t>A. Rettaroli </a:t>
            </a:r>
            <a:r>
              <a:rPr lang="en-GB" sz="1400" i="1" dirty="0">
                <a:hlinkClick r:id="rId7"/>
              </a:rPr>
              <a:t>https://doi.org/10.1016/j.nima.2024.170010</a:t>
            </a:r>
            <a:r>
              <a:rPr lang="en-GB" sz="1400" i="1" dirty="0"/>
              <a:t>; A D’Elia Appl. Sci. 2024, 14(4), 1478</a:t>
            </a:r>
            <a:r>
              <a:rPr lang="it-IT" sz="1400" i="1" dirty="0"/>
              <a:t>.</a:t>
            </a:r>
            <a:endParaRPr lang="en-IT" sz="1400" i="1"/>
          </a:p>
        </p:txBody>
      </p:sp>
      <p:sp>
        <p:nvSpPr>
          <p:cNvPr id="13" name="TextBox 23">
            <a:extLst>
              <a:ext uri="{FF2B5EF4-FFF2-40B4-BE49-F238E27FC236}">
                <a16:creationId xmlns:a16="http://schemas.microsoft.com/office/drawing/2014/main" id="{28C8AEF3-EFAC-151A-EFD1-D9E6E2F3BAD7}"/>
              </a:ext>
            </a:extLst>
          </p:cNvPr>
          <p:cNvSpPr txBox="1"/>
          <p:nvPr/>
        </p:nvSpPr>
        <p:spPr>
          <a:xfrm>
            <a:off x="1054824" y="5734539"/>
            <a:ext cx="1620136" cy="200566"/>
          </a:xfrm>
          <a:prstGeom prst="rect">
            <a:avLst/>
          </a:prstGeom>
          <a:noFill/>
        </p:spPr>
        <p:txBody>
          <a:bodyPr wrap="none" rtlCol="0">
            <a:spAutoFit/>
          </a:bodyPr>
          <a:lstStyle/>
          <a:p>
            <a:pPr defTabSz="599115">
              <a:spcAft>
                <a:spcPts val="378"/>
              </a:spcAft>
            </a:pPr>
            <a:r>
              <a:rPr lang="en-IT" sz="917" kern="1200">
                <a:solidFill>
                  <a:schemeClr val="tx1"/>
                </a:solidFill>
                <a:latin typeface="+mn-lt"/>
                <a:ea typeface="+mn-ea"/>
                <a:cs typeface="+mn-cs"/>
              </a:rPr>
              <a:t>D. Milillo, Roma Tre University</a:t>
            </a:r>
            <a:endParaRPr lang="en-IT" sz="1400"/>
          </a:p>
        </p:txBody>
      </p:sp>
    </p:spTree>
    <p:extLst>
      <p:ext uri="{BB962C8B-B14F-4D97-AF65-F5344CB8AC3E}">
        <p14:creationId xmlns:p14="http://schemas.microsoft.com/office/powerpoint/2010/main" val="2404743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5D2B572-8562-43E9-04CD-7002EA18F60C}"/>
              </a:ext>
            </a:extLst>
          </p:cNvPr>
          <p:cNvSpPr txBox="1"/>
          <p:nvPr/>
        </p:nvSpPr>
        <p:spPr>
          <a:xfrm>
            <a:off x="0" y="1157063"/>
            <a:ext cx="2597186" cy="707886"/>
          </a:xfrm>
          <a:prstGeom prst="rect">
            <a:avLst/>
          </a:prstGeom>
          <a:noFill/>
        </p:spPr>
        <p:txBody>
          <a:bodyPr wrap="none" rtlCol="0">
            <a:spAutoFit/>
          </a:bodyPr>
          <a:lstStyle/>
          <a:p>
            <a:r>
              <a:rPr lang="en-GB" sz="4000" dirty="0">
                <a:solidFill>
                  <a:srgbClr val="040C28"/>
                </a:solidFill>
                <a:latin typeface="Google Sans"/>
              </a:rPr>
              <a:t>C</a:t>
            </a:r>
            <a:r>
              <a:rPr lang="en-GB" sz="4000" b="0" i="0" u="none" strike="noStrike" dirty="0">
                <a:solidFill>
                  <a:srgbClr val="040C28"/>
                </a:solidFill>
                <a:effectLst/>
                <a:latin typeface="Google Sans"/>
              </a:rPr>
              <a:t>onclusion:</a:t>
            </a:r>
            <a:endParaRPr lang="en-GB" sz="4000" i="1" dirty="0"/>
          </a:p>
        </p:txBody>
      </p:sp>
      <p:sp>
        <p:nvSpPr>
          <p:cNvPr id="3" name="CasellaDiTesto 2">
            <a:extLst>
              <a:ext uri="{FF2B5EF4-FFF2-40B4-BE49-F238E27FC236}">
                <a16:creationId xmlns:a16="http://schemas.microsoft.com/office/drawing/2014/main" id="{ED55F51F-8C08-728D-1111-368E29205FCF}"/>
              </a:ext>
            </a:extLst>
          </p:cNvPr>
          <p:cNvSpPr txBox="1"/>
          <p:nvPr/>
        </p:nvSpPr>
        <p:spPr>
          <a:xfrm>
            <a:off x="931705" y="1934398"/>
            <a:ext cx="10328590" cy="2154436"/>
          </a:xfrm>
          <a:prstGeom prst="rect">
            <a:avLst/>
          </a:prstGeom>
          <a:noFill/>
        </p:spPr>
        <p:txBody>
          <a:bodyPr wrap="square">
            <a:spAutoFit/>
          </a:bodyPr>
          <a:lstStyle/>
          <a:p>
            <a:pPr marL="342900" indent="-342900">
              <a:buFont typeface="Arial" panose="020B0604020202020204" pitchFamily="34" charset="0"/>
              <a:buChar char="•"/>
            </a:pPr>
            <a:r>
              <a:rPr lang="en-GB" sz="2200"/>
              <a:t>We designed and fabricated a 3D transmon qubit</a:t>
            </a:r>
            <a:endParaRPr lang="en-GB" sz="2200" dirty="0"/>
          </a:p>
          <a:p>
            <a:pPr marL="342900" indent="-342900">
              <a:buFont typeface="Arial" panose="020B0604020202020204" pitchFamily="34" charset="0"/>
              <a:buChar char="•"/>
            </a:pPr>
            <a:r>
              <a:rPr lang="en-GB" sz="2200" noProof="0" dirty="0"/>
              <a:t>We characterized the transmon using spectroscopic techniques  and measured all the main parameters of Hamiltonian; qubit frequency, </a:t>
            </a:r>
            <a:r>
              <a:rPr lang="en-GB" sz="2200" dirty="0"/>
              <a:t>dispersive shift, qubit capacitance, anharmonicity etc.</a:t>
            </a:r>
          </a:p>
          <a:p>
            <a:pPr marL="342900" indent="-342900">
              <a:buFont typeface="Arial" panose="020B0604020202020204" pitchFamily="34" charset="0"/>
              <a:buChar char="•"/>
            </a:pPr>
            <a:r>
              <a:rPr lang="en-GB" sz="2200" dirty="0"/>
              <a:t>I showed you some of the future development we plan to implement in the near future, like the two qubits photon detector.</a:t>
            </a:r>
          </a:p>
        </p:txBody>
      </p:sp>
      <p:sp>
        <p:nvSpPr>
          <p:cNvPr id="5" name="CasellaDiTesto 4">
            <a:extLst>
              <a:ext uri="{FF2B5EF4-FFF2-40B4-BE49-F238E27FC236}">
                <a16:creationId xmlns:a16="http://schemas.microsoft.com/office/drawing/2014/main" id="{F56E7178-431B-76F2-D388-C2256747F92B}"/>
              </a:ext>
            </a:extLst>
          </p:cNvPr>
          <p:cNvSpPr txBox="1"/>
          <p:nvPr/>
        </p:nvSpPr>
        <p:spPr>
          <a:xfrm>
            <a:off x="472440" y="4515998"/>
            <a:ext cx="11247120" cy="1384995"/>
          </a:xfrm>
          <a:prstGeom prst="rect">
            <a:avLst/>
          </a:prstGeom>
          <a:noFill/>
        </p:spPr>
        <p:txBody>
          <a:bodyPr wrap="square">
            <a:spAutoFit/>
          </a:bodyPr>
          <a:lstStyle/>
          <a:p>
            <a:r>
              <a:rPr lang="en-GB" sz="2800" noProof="0" dirty="0"/>
              <a:t>In conclusion, we showed that our collaboration can fabricate an Al  transmon qubit with parameters closely matching the design requirements and that we are able to control all the steps, from design to production.</a:t>
            </a:r>
          </a:p>
        </p:txBody>
      </p:sp>
    </p:spTree>
    <p:extLst>
      <p:ext uri="{BB962C8B-B14F-4D97-AF65-F5344CB8AC3E}">
        <p14:creationId xmlns:p14="http://schemas.microsoft.com/office/powerpoint/2010/main" val="70100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NR - IFN, Istituto di Fotonica e Nanotecnologie | Milan">
            <a:extLst>
              <a:ext uri="{FF2B5EF4-FFF2-40B4-BE49-F238E27FC236}">
                <a16:creationId xmlns:a16="http://schemas.microsoft.com/office/drawing/2014/main" id="{7EEBF298-5032-F5F0-A0AC-89A838F47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198" y="3807645"/>
            <a:ext cx="1333226" cy="13332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age | Dipartimento di Fisica &quot;Giuseppe Occhialini&quot;">
            <a:extLst>
              <a:ext uri="{FF2B5EF4-FFF2-40B4-BE49-F238E27FC236}">
                <a16:creationId xmlns:a16="http://schemas.microsoft.com/office/drawing/2014/main" id="{53CCF1E2-5233-59F0-F04F-053FD422E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127" y="2274545"/>
            <a:ext cx="1047075" cy="112560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A9CE0054-7F4D-617B-F1A9-10A2BDFD5D28}"/>
              </a:ext>
            </a:extLst>
          </p:cNvPr>
          <p:cNvSpPr txBox="1"/>
          <p:nvPr/>
        </p:nvSpPr>
        <p:spPr>
          <a:xfrm>
            <a:off x="-1047" y="1151935"/>
            <a:ext cx="6002349" cy="707886"/>
          </a:xfrm>
          <a:prstGeom prst="rect">
            <a:avLst/>
          </a:prstGeom>
          <a:noFill/>
        </p:spPr>
        <p:txBody>
          <a:bodyPr wrap="none" rtlCol="0">
            <a:spAutoFit/>
          </a:bodyPr>
          <a:lstStyle/>
          <a:p>
            <a:r>
              <a:rPr lang="en-GB" sz="4000" dirty="0"/>
              <a:t>People involved in this work</a:t>
            </a:r>
            <a:endParaRPr lang="en-GB" sz="4000" i="1" dirty="0"/>
          </a:p>
        </p:txBody>
      </p:sp>
      <p:pic>
        <p:nvPicPr>
          <p:cNvPr id="1028" name="Picture 4" descr="logo_infn">
            <a:extLst>
              <a:ext uri="{FF2B5EF4-FFF2-40B4-BE49-F238E27FC236}">
                <a16:creationId xmlns:a16="http://schemas.microsoft.com/office/drawing/2014/main" id="{C040CC1A-E5DA-9FC9-4CD2-E52705060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466" y="2734098"/>
            <a:ext cx="1546454" cy="1125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MMA@LNL">
            <a:extLst>
              <a:ext uri="{FF2B5EF4-FFF2-40B4-BE49-F238E27FC236}">
                <a16:creationId xmlns:a16="http://schemas.microsoft.com/office/drawing/2014/main" id="{9BDF5BAD-6D8B-0E40-9E02-79870561C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2413" y="4645654"/>
            <a:ext cx="167057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Bicocca Low Temperature Detectors Lab - BiQuTe - Bicocca Quantum  Technologies">
            <a:extLst>
              <a:ext uri="{FF2B5EF4-FFF2-40B4-BE49-F238E27FC236}">
                <a16:creationId xmlns:a16="http://schemas.microsoft.com/office/drawing/2014/main" id="{61272552-CFEB-846F-9576-4BA2FC9F9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257" y="4645654"/>
            <a:ext cx="759332" cy="9904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1C7F062-5723-A816-3C62-4F5869B72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5172" y="1859821"/>
            <a:ext cx="1506188" cy="8294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51B57237-9765-9AF5-960A-99B625CB2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266" y="4566317"/>
            <a:ext cx="1954168" cy="886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FN - Sezione di Pisa">
            <a:extLst>
              <a:ext uri="{FF2B5EF4-FFF2-40B4-BE49-F238E27FC236}">
                <a16:creationId xmlns:a16="http://schemas.microsoft.com/office/drawing/2014/main" id="{D094C495-1423-2932-149A-F15EBC08A2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992" y="2788901"/>
            <a:ext cx="1280197" cy="12801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A picture containing sunburst chart&#10;&#10;Description automatically generated">
            <a:extLst>
              <a:ext uri="{FF2B5EF4-FFF2-40B4-BE49-F238E27FC236}">
                <a16:creationId xmlns:a16="http://schemas.microsoft.com/office/drawing/2014/main" id="{89E92EF2-D26C-1705-1DB7-73A79A720833}"/>
              </a:ext>
            </a:extLst>
          </p:cNvPr>
          <p:cNvPicPr>
            <a:picLocks noChangeAspect="1"/>
          </p:cNvPicPr>
          <p:nvPr/>
        </p:nvPicPr>
        <p:blipFill>
          <a:blip r:embed="rId11"/>
          <a:stretch>
            <a:fillRect/>
          </a:stretch>
        </p:blipFill>
        <p:spPr>
          <a:xfrm>
            <a:off x="7374720" y="1970739"/>
            <a:ext cx="1034878" cy="1050267"/>
          </a:xfrm>
          <a:prstGeom prst="rect">
            <a:avLst/>
          </a:prstGeom>
        </p:spPr>
      </p:pic>
    </p:spTree>
    <p:extLst>
      <p:ext uri="{BB962C8B-B14F-4D97-AF65-F5344CB8AC3E}">
        <p14:creationId xmlns:p14="http://schemas.microsoft.com/office/powerpoint/2010/main" val="386554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77E9587-697F-DE0A-1E1D-15EBCBA63649}"/>
              </a:ext>
            </a:extLst>
          </p:cNvPr>
          <p:cNvSpPr txBox="1"/>
          <p:nvPr/>
        </p:nvSpPr>
        <p:spPr>
          <a:xfrm>
            <a:off x="3025383" y="3075057"/>
            <a:ext cx="6141233" cy="707886"/>
          </a:xfrm>
          <a:prstGeom prst="rect">
            <a:avLst/>
          </a:prstGeom>
          <a:noFill/>
        </p:spPr>
        <p:txBody>
          <a:bodyPr wrap="none" rtlCol="0">
            <a:spAutoFit/>
          </a:bodyPr>
          <a:lstStyle/>
          <a:p>
            <a:r>
              <a:rPr lang="en-GB" sz="4000" b="0" i="0" u="none" strike="noStrike" dirty="0">
                <a:solidFill>
                  <a:srgbClr val="202124"/>
                </a:solidFill>
                <a:effectLst/>
                <a:latin typeface="Google Sans"/>
              </a:rPr>
              <a:t>Thank you for your attention</a:t>
            </a:r>
            <a:endParaRPr lang="en-GB" sz="4000" i="1" dirty="0"/>
          </a:p>
        </p:txBody>
      </p:sp>
    </p:spTree>
    <p:extLst>
      <p:ext uri="{BB962C8B-B14F-4D97-AF65-F5344CB8AC3E}">
        <p14:creationId xmlns:p14="http://schemas.microsoft.com/office/powerpoint/2010/main" val="381339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grpSp>
        <p:nvGrpSpPr>
          <p:cNvPr id="2" name="Gruppo 1">
            <a:extLst>
              <a:ext uri="{FF2B5EF4-FFF2-40B4-BE49-F238E27FC236}">
                <a16:creationId xmlns:a16="http://schemas.microsoft.com/office/drawing/2014/main" id="{D4CE516B-CA79-42FD-549D-C7509AA1C6C1}"/>
              </a:ext>
            </a:extLst>
          </p:cNvPr>
          <p:cNvGrpSpPr/>
          <p:nvPr/>
        </p:nvGrpSpPr>
        <p:grpSpPr>
          <a:xfrm>
            <a:off x="2264170" y="1636942"/>
            <a:ext cx="5071748" cy="3449433"/>
            <a:chOff x="328097" y="1397919"/>
            <a:chExt cx="3647866" cy="2457655"/>
          </a:xfrm>
        </p:grpSpPr>
        <p:pic>
          <p:nvPicPr>
            <p:cNvPr id="4" name="Immagine 3">
              <a:extLst>
                <a:ext uri="{FF2B5EF4-FFF2-40B4-BE49-F238E27FC236}">
                  <a16:creationId xmlns:a16="http://schemas.microsoft.com/office/drawing/2014/main" id="{058A26DD-2513-CA90-002B-330CDFDF6A50}"/>
                </a:ext>
              </a:extLst>
            </p:cNvPr>
            <p:cNvPicPr>
              <a:picLocks noChangeAspect="1"/>
            </p:cNvPicPr>
            <p:nvPr/>
          </p:nvPicPr>
          <p:blipFill>
            <a:blip r:embed="rId3"/>
            <a:stretch>
              <a:fillRect/>
            </a:stretch>
          </p:blipFill>
          <p:spPr>
            <a:xfrm>
              <a:off x="328097" y="1397919"/>
              <a:ext cx="3647866" cy="2214949"/>
            </a:xfrm>
            <a:prstGeom prst="rect">
              <a:avLst/>
            </a:prstGeom>
          </p:spPr>
        </p:pic>
        <p:sp>
          <p:nvSpPr>
            <p:cNvPr id="5" name="Rettangolo 4">
              <a:extLst>
                <a:ext uri="{FF2B5EF4-FFF2-40B4-BE49-F238E27FC236}">
                  <a16:creationId xmlns:a16="http://schemas.microsoft.com/office/drawing/2014/main" id="{5FAC66BF-9929-D210-EDEF-FBD856B0A5FB}"/>
                </a:ext>
              </a:extLst>
            </p:cNvPr>
            <p:cNvSpPr/>
            <p:nvPr/>
          </p:nvSpPr>
          <p:spPr>
            <a:xfrm>
              <a:off x="328097" y="3640130"/>
              <a:ext cx="1085554" cy="215444"/>
            </a:xfrm>
            <a:prstGeom prst="rect">
              <a:avLst/>
            </a:prstGeom>
          </p:spPr>
          <p:txBody>
            <a:bodyPr wrap="none">
              <a:spAutoFit/>
            </a:bodyPr>
            <a:lstStyle/>
            <a:p>
              <a:r>
                <a:rPr lang="it-IT" sz="800">
                  <a:solidFill>
                    <a:srgbClr val="191919"/>
                  </a:solidFill>
                  <a:latin typeface="sohne"/>
                </a:rPr>
                <a:t>By Abhishek </a:t>
              </a:r>
              <a:r>
                <a:rPr lang="it-IT" sz="800" err="1">
                  <a:solidFill>
                    <a:srgbClr val="191919"/>
                  </a:solidFill>
                  <a:latin typeface="sohne"/>
                </a:rPr>
                <a:t>Dubey</a:t>
              </a:r>
              <a:endParaRPr lang="it-IT" sz="800"/>
            </a:p>
          </p:txBody>
        </p:sp>
      </p:grpSp>
      <p:sp>
        <p:nvSpPr>
          <p:cNvPr id="6" name="CasellaDiTesto 5">
            <a:extLst>
              <a:ext uri="{FF2B5EF4-FFF2-40B4-BE49-F238E27FC236}">
                <a16:creationId xmlns:a16="http://schemas.microsoft.com/office/drawing/2014/main" id="{7BF9A2C8-4F92-A2DD-E7E4-8A295C05959F}"/>
              </a:ext>
            </a:extLst>
          </p:cNvPr>
          <p:cNvSpPr txBox="1"/>
          <p:nvPr/>
        </p:nvSpPr>
        <p:spPr>
          <a:xfrm>
            <a:off x="7335918" y="1375452"/>
            <a:ext cx="3768339" cy="1815882"/>
          </a:xfrm>
          <a:prstGeom prst="rect">
            <a:avLst/>
          </a:prstGeom>
          <a:noFill/>
        </p:spPr>
        <p:txBody>
          <a:bodyPr wrap="square" rtlCol="0">
            <a:spAutoFit/>
          </a:bodyPr>
          <a:lstStyle/>
          <a:p>
            <a:pPr algn="ctr"/>
            <a:r>
              <a:rPr lang="en-IN" sz="2800" dirty="0"/>
              <a:t>Qubits exploits the states superposition to increase calculation power </a:t>
            </a:r>
          </a:p>
        </p:txBody>
      </p:sp>
      <p:sp>
        <p:nvSpPr>
          <p:cNvPr id="7" name="CasellaDiTesto 6">
            <a:extLst>
              <a:ext uri="{FF2B5EF4-FFF2-40B4-BE49-F238E27FC236}">
                <a16:creationId xmlns:a16="http://schemas.microsoft.com/office/drawing/2014/main" id="{AA8FC8A1-8E7C-E937-910B-B98408439607}"/>
              </a:ext>
            </a:extLst>
          </p:cNvPr>
          <p:cNvSpPr txBox="1"/>
          <p:nvPr/>
        </p:nvSpPr>
        <p:spPr>
          <a:xfrm>
            <a:off x="7335918" y="3592299"/>
            <a:ext cx="3768339" cy="954107"/>
          </a:xfrm>
          <a:prstGeom prst="rect">
            <a:avLst/>
          </a:prstGeom>
          <a:noFill/>
        </p:spPr>
        <p:txBody>
          <a:bodyPr wrap="square" rtlCol="0">
            <a:spAutoFit/>
          </a:bodyPr>
          <a:lstStyle/>
          <a:p>
            <a:pPr algn="ctr"/>
            <a:r>
              <a:rPr lang="en-GB" sz="2800" noProof="0" dirty="0"/>
              <a:t>A two-level quantum system is required</a:t>
            </a:r>
          </a:p>
        </p:txBody>
      </p:sp>
      <p:sp>
        <p:nvSpPr>
          <p:cNvPr id="8" name="CasellaDiTesto 7">
            <a:extLst>
              <a:ext uri="{FF2B5EF4-FFF2-40B4-BE49-F238E27FC236}">
                <a16:creationId xmlns:a16="http://schemas.microsoft.com/office/drawing/2014/main" id="{1962F2D0-BAF2-11E3-2F23-DD740DE31F8E}"/>
              </a:ext>
            </a:extLst>
          </p:cNvPr>
          <p:cNvSpPr txBox="1"/>
          <p:nvPr/>
        </p:nvSpPr>
        <p:spPr>
          <a:xfrm>
            <a:off x="1563268" y="5272955"/>
            <a:ext cx="8576068" cy="954107"/>
          </a:xfrm>
          <a:prstGeom prst="rect">
            <a:avLst/>
          </a:prstGeom>
          <a:noFill/>
        </p:spPr>
        <p:txBody>
          <a:bodyPr wrap="square" rtlCol="0">
            <a:spAutoFit/>
          </a:bodyPr>
          <a:lstStyle/>
          <a:p>
            <a:pPr algn="ctr"/>
            <a:r>
              <a:rPr lang="en-GB" sz="2800" dirty="0"/>
              <a:t>JJ provide a solid-state system that can mimic the features of an artificial atom with discrete energy levels</a:t>
            </a:r>
          </a:p>
        </p:txBody>
      </p:sp>
      <p:sp>
        <p:nvSpPr>
          <p:cNvPr id="9" name="CasellaDiTesto 8">
            <a:extLst>
              <a:ext uri="{FF2B5EF4-FFF2-40B4-BE49-F238E27FC236}">
                <a16:creationId xmlns:a16="http://schemas.microsoft.com/office/drawing/2014/main" id="{7FB91877-F094-3E7B-A49E-090D76CA0FC5}"/>
              </a:ext>
            </a:extLst>
          </p:cNvPr>
          <p:cNvSpPr txBox="1"/>
          <p:nvPr/>
        </p:nvSpPr>
        <p:spPr>
          <a:xfrm>
            <a:off x="-1047" y="1151935"/>
            <a:ext cx="1356462" cy="707886"/>
          </a:xfrm>
          <a:prstGeom prst="rect">
            <a:avLst/>
          </a:prstGeom>
          <a:noFill/>
        </p:spPr>
        <p:txBody>
          <a:bodyPr wrap="none" rtlCol="0">
            <a:spAutoFit/>
          </a:bodyPr>
          <a:lstStyle/>
          <a:p>
            <a:r>
              <a:rPr lang="en-GB" sz="4000" dirty="0"/>
              <a:t>Qubit</a:t>
            </a:r>
            <a:endParaRPr lang="en-GB" sz="4000" i="1" dirty="0"/>
          </a:p>
        </p:txBody>
      </p:sp>
    </p:spTree>
    <p:extLst>
      <p:ext uri="{BB962C8B-B14F-4D97-AF65-F5344CB8AC3E}">
        <p14:creationId xmlns:p14="http://schemas.microsoft.com/office/powerpoint/2010/main" val="110237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2918662-A1CE-35F8-291D-EF7226D47059}"/>
              </a:ext>
            </a:extLst>
          </p:cNvPr>
          <p:cNvSpPr/>
          <p:nvPr/>
        </p:nvSpPr>
        <p:spPr>
          <a:xfrm>
            <a:off x="0" y="6566737"/>
            <a:ext cx="4572000" cy="307777"/>
          </a:xfrm>
          <a:prstGeom prst="rect">
            <a:avLst/>
          </a:prstGeom>
        </p:spPr>
        <p:txBody>
          <a:bodyPr>
            <a:spAutoFit/>
          </a:bodyPr>
          <a:lstStyle/>
          <a:p>
            <a:r>
              <a:rPr lang="en-US" sz="1400" i="1" dirty="0">
                <a:solidFill>
                  <a:srgbClr val="000000"/>
                </a:solidFill>
                <a:latin typeface="Calibri" panose="020F0502020204030204" pitchFamily="34" charset="0"/>
                <a:cs typeface="Calibri" panose="020F0502020204030204" pitchFamily="34" charset="0"/>
              </a:rPr>
              <a:t>W. D. Oliver, P.B. Welander, MRS Bulletin, 2013 </a:t>
            </a:r>
            <a:endParaRPr lang="it-IT" sz="1400" i="1" dirty="0">
              <a:solidFill>
                <a:srgbClr val="000000"/>
              </a:solidFill>
              <a:latin typeface="Calibri" panose="020F0502020204030204" pitchFamily="34" charset="0"/>
              <a:cs typeface="Calibri" panose="020F0502020204030204" pitchFamily="34" charset="0"/>
            </a:endParaRPr>
          </a:p>
        </p:txBody>
      </p:sp>
      <p:grpSp>
        <p:nvGrpSpPr>
          <p:cNvPr id="5" name="Gruppo 4">
            <a:extLst>
              <a:ext uri="{FF2B5EF4-FFF2-40B4-BE49-F238E27FC236}">
                <a16:creationId xmlns:a16="http://schemas.microsoft.com/office/drawing/2014/main" id="{C37D88A6-FEC3-95B2-8815-55CF6DBE5A2A}"/>
              </a:ext>
            </a:extLst>
          </p:cNvPr>
          <p:cNvGrpSpPr/>
          <p:nvPr/>
        </p:nvGrpSpPr>
        <p:grpSpPr>
          <a:xfrm>
            <a:off x="556143" y="2054879"/>
            <a:ext cx="3400573" cy="2295138"/>
            <a:chOff x="1028701" y="1387968"/>
            <a:chExt cx="3757903" cy="2305050"/>
          </a:xfrm>
        </p:grpSpPr>
        <p:pic>
          <p:nvPicPr>
            <p:cNvPr id="6" name="Immagine 5">
              <a:extLst>
                <a:ext uri="{FF2B5EF4-FFF2-40B4-BE49-F238E27FC236}">
                  <a16:creationId xmlns:a16="http://schemas.microsoft.com/office/drawing/2014/main" id="{A949F7B7-9352-BD82-33DF-51168484676F}"/>
                </a:ext>
              </a:extLst>
            </p:cNvPr>
            <p:cNvPicPr>
              <a:picLocks noChangeAspect="1"/>
            </p:cNvPicPr>
            <p:nvPr/>
          </p:nvPicPr>
          <p:blipFill>
            <a:blip r:embed="rId3"/>
            <a:stretch>
              <a:fillRect/>
            </a:stretch>
          </p:blipFill>
          <p:spPr>
            <a:xfrm>
              <a:off x="1028701" y="1387968"/>
              <a:ext cx="2781300" cy="2305050"/>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EF320BC-0C5B-2A25-7495-AFE2077CEF1D}"/>
                    </a:ext>
                  </a:extLst>
                </p:cNvPr>
                <p:cNvSpPr txBox="1"/>
                <p:nvPr/>
              </p:nvSpPr>
              <p:spPr>
                <a:xfrm>
                  <a:off x="3732982" y="1774948"/>
                  <a:ext cx="1049454" cy="2237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400" i="1">
                                <a:latin typeface="Cambria Math" panose="02040503050406030204" pitchFamily="18" charset="0"/>
                              </a:rPr>
                            </m:ctrlPr>
                          </m:sSubPr>
                          <m:e>
                            <m:r>
                              <a:rPr lang="it-IT" sz="1400" i="1">
                                <a:latin typeface="Cambria Math" panose="02040503050406030204" pitchFamily="18" charset="0"/>
                              </a:rPr>
                              <m:t>𝜓</m:t>
                            </m:r>
                          </m:e>
                          <m:sub>
                            <m:r>
                              <a:rPr lang="it-IT" sz="1400" i="1">
                                <a:latin typeface="Cambria Math" panose="02040503050406030204" pitchFamily="18" charset="0"/>
                              </a:rPr>
                              <m:t>1</m:t>
                            </m:r>
                          </m:sub>
                        </m:sSub>
                        <m:r>
                          <a:rPr lang="it-IT" sz="1400" i="1">
                            <a:latin typeface="Cambria Math" panose="02040503050406030204" pitchFamily="18" charset="0"/>
                          </a:rPr>
                          <m:t>=</m:t>
                        </m:r>
                        <m:d>
                          <m:dPr>
                            <m:begChr m:val="|"/>
                            <m:endChr m:val="|"/>
                            <m:ctrlPr>
                              <a:rPr lang="it-IT" sz="1400" i="1">
                                <a:latin typeface="Cambria Math" panose="02040503050406030204" pitchFamily="18" charset="0"/>
                              </a:rPr>
                            </m:ctrlPr>
                          </m:dPr>
                          <m:e>
                            <m:r>
                              <a:rPr lang="it-IT" sz="1400" i="1">
                                <a:latin typeface="Cambria Math" panose="02040503050406030204" pitchFamily="18" charset="0"/>
                              </a:rPr>
                              <m:t>𝜓</m:t>
                            </m:r>
                          </m:e>
                        </m:d>
                        <m:sSup>
                          <m:sSupPr>
                            <m:ctrlPr>
                              <a:rPr lang="it-IT" sz="1400" i="1">
                                <a:latin typeface="Cambria Math" panose="02040503050406030204" pitchFamily="18" charset="0"/>
                              </a:rPr>
                            </m:ctrlPr>
                          </m:sSupPr>
                          <m:e>
                            <m:r>
                              <a:rPr lang="it-IT" sz="1400" i="1">
                                <a:latin typeface="Cambria Math" panose="02040503050406030204" pitchFamily="18" charset="0"/>
                              </a:rPr>
                              <m:t>𝑒</m:t>
                            </m:r>
                          </m:e>
                          <m:sup>
                            <m:r>
                              <a:rPr lang="it-IT" sz="1400" i="1">
                                <a:latin typeface="Cambria Math" panose="02040503050406030204" pitchFamily="18" charset="0"/>
                              </a:rPr>
                              <m:t>𝑖</m:t>
                            </m:r>
                            <m:sSub>
                              <m:sSubPr>
                                <m:ctrlPr>
                                  <a:rPr lang="it-IT" sz="1400" i="1">
                                    <a:latin typeface="Cambria Math" panose="02040503050406030204" pitchFamily="18" charset="0"/>
                                  </a:rPr>
                                </m:ctrlPr>
                              </m:sSubPr>
                              <m:e>
                                <m:r>
                                  <a:rPr lang="it-IT" sz="1400" i="1">
                                    <a:latin typeface="Cambria Math" panose="02040503050406030204" pitchFamily="18" charset="0"/>
                                  </a:rPr>
                                  <m:t>𝜙</m:t>
                                </m:r>
                              </m:e>
                              <m:sub>
                                <m:r>
                                  <a:rPr lang="it-IT" sz="1400" i="1">
                                    <a:latin typeface="Cambria Math" panose="02040503050406030204" pitchFamily="18" charset="0"/>
                                  </a:rPr>
                                  <m:t>1</m:t>
                                </m:r>
                              </m:sub>
                            </m:sSub>
                          </m:sup>
                        </m:sSup>
                      </m:oMath>
                    </m:oMathPara>
                  </a14:m>
                  <a:endParaRPr lang="it-IT" sz="1400"/>
                </a:p>
              </p:txBody>
            </p:sp>
          </mc:Choice>
          <mc:Fallback xmlns="">
            <p:sp>
              <p:nvSpPr>
                <p:cNvPr id="19" name="CasellaDiTesto 18">
                  <a:extLst>
                    <a:ext uri="{FF2B5EF4-FFF2-40B4-BE49-F238E27FC236}">
                      <a16:creationId xmlns:a16="http://schemas.microsoft.com/office/drawing/2014/main" id="{30BD1D87-C87D-9B4C-9AD2-F27D4E588726}"/>
                    </a:ext>
                  </a:extLst>
                </p:cNvPr>
                <p:cNvSpPr txBox="1">
                  <a:spLocks noRot="1" noChangeAspect="1" noMove="1" noResize="1" noEditPoints="1" noAdjustHandles="1" noChangeArrowheads="1" noChangeShapeType="1" noTextEdit="1"/>
                </p:cNvSpPr>
                <p:nvPr/>
              </p:nvSpPr>
              <p:spPr>
                <a:xfrm>
                  <a:off x="3732982" y="1774948"/>
                  <a:ext cx="1049454" cy="223716"/>
                </a:xfrm>
                <a:prstGeom prst="rect">
                  <a:avLst/>
                </a:prstGeom>
                <a:blipFill>
                  <a:blip r:embed="rId4"/>
                  <a:stretch>
                    <a:fillRect t="-4444"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AB3FCF2-9110-95BF-734C-7AEFB90D6AD3}"/>
                    </a:ext>
                  </a:extLst>
                </p:cNvPr>
                <p:cNvSpPr txBox="1"/>
                <p:nvPr/>
              </p:nvSpPr>
              <p:spPr>
                <a:xfrm>
                  <a:off x="3732982" y="3023847"/>
                  <a:ext cx="1053622" cy="2237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400" i="1">
                                <a:latin typeface="Cambria Math" panose="02040503050406030204" pitchFamily="18" charset="0"/>
                              </a:rPr>
                            </m:ctrlPr>
                          </m:sSubPr>
                          <m:e>
                            <m:r>
                              <a:rPr lang="it-IT" sz="1400" i="1">
                                <a:latin typeface="Cambria Math" panose="02040503050406030204" pitchFamily="18" charset="0"/>
                              </a:rPr>
                              <m:t>𝜓</m:t>
                            </m:r>
                          </m:e>
                          <m:sub>
                            <m:r>
                              <a:rPr lang="it-IT" sz="1400" i="1">
                                <a:latin typeface="Cambria Math" panose="02040503050406030204" pitchFamily="18" charset="0"/>
                              </a:rPr>
                              <m:t>2</m:t>
                            </m:r>
                          </m:sub>
                        </m:sSub>
                        <m:r>
                          <a:rPr lang="it-IT" sz="1400" i="1">
                            <a:latin typeface="Cambria Math" panose="02040503050406030204" pitchFamily="18" charset="0"/>
                          </a:rPr>
                          <m:t>=</m:t>
                        </m:r>
                        <m:d>
                          <m:dPr>
                            <m:begChr m:val="|"/>
                            <m:endChr m:val="|"/>
                            <m:ctrlPr>
                              <a:rPr lang="it-IT" sz="1400" i="1">
                                <a:latin typeface="Cambria Math" panose="02040503050406030204" pitchFamily="18" charset="0"/>
                              </a:rPr>
                            </m:ctrlPr>
                          </m:dPr>
                          <m:e>
                            <m:r>
                              <a:rPr lang="it-IT" sz="1400" i="1">
                                <a:latin typeface="Cambria Math" panose="02040503050406030204" pitchFamily="18" charset="0"/>
                              </a:rPr>
                              <m:t>𝜓</m:t>
                            </m:r>
                          </m:e>
                        </m:d>
                        <m:sSup>
                          <m:sSupPr>
                            <m:ctrlPr>
                              <a:rPr lang="it-IT" sz="1400" i="1">
                                <a:latin typeface="Cambria Math" panose="02040503050406030204" pitchFamily="18" charset="0"/>
                              </a:rPr>
                            </m:ctrlPr>
                          </m:sSupPr>
                          <m:e>
                            <m:r>
                              <a:rPr lang="it-IT" sz="1400" i="1">
                                <a:latin typeface="Cambria Math" panose="02040503050406030204" pitchFamily="18" charset="0"/>
                              </a:rPr>
                              <m:t>𝑒</m:t>
                            </m:r>
                          </m:e>
                          <m:sup>
                            <m:r>
                              <a:rPr lang="it-IT" sz="1400" i="1">
                                <a:latin typeface="Cambria Math" panose="02040503050406030204" pitchFamily="18" charset="0"/>
                              </a:rPr>
                              <m:t>𝑖</m:t>
                            </m:r>
                            <m:sSub>
                              <m:sSubPr>
                                <m:ctrlPr>
                                  <a:rPr lang="it-IT" sz="1400" i="1">
                                    <a:latin typeface="Cambria Math" panose="02040503050406030204" pitchFamily="18" charset="0"/>
                                  </a:rPr>
                                </m:ctrlPr>
                              </m:sSubPr>
                              <m:e>
                                <m:r>
                                  <a:rPr lang="it-IT" sz="1400" i="1">
                                    <a:latin typeface="Cambria Math" panose="02040503050406030204" pitchFamily="18" charset="0"/>
                                  </a:rPr>
                                  <m:t>𝜙</m:t>
                                </m:r>
                              </m:e>
                              <m:sub>
                                <m:r>
                                  <a:rPr lang="it-IT" sz="1400" i="1">
                                    <a:latin typeface="Cambria Math" panose="02040503050406030204" pitchFamily="18" charset="0"/>
                                  </a:rPr>
                                  <m:t>2</m:t>
                                </m:r>
                              </m:sub>
                            </m:sSub>
                          </m:sup>
                        </m:sSup>
                      </m:oMath>
                    </m:oMathPara>
                  </a14:m>
                  <a:endParaRPr lang="it-IT" sz="1400"/>
                </a:p>
              </p:txBody>
            </p:sp>
          </mc:Choice>
          <mc:Fallback xmlns="">
            <p:sp>
              <p:nvSpPr>
                <p:cNvPr id="20" name="CasellaDiTesto 19">
                  <a:extLst>
                    <a:ext uri="{FF2B5EF4-FFF2-40B4-BE49-F238E27FC236}">
                      <a16:creationId xmlns:a16="http://schemas.microsoft.com/office/drawing/2014/main" id="{B92329BB-5E6C-4347-858B-1C1ACB0913AE}"/>
                    </a:ext>
                  </a:extLst>
                </p:cNvPr>
                <p:cNvSpPr txBox="1">
                  <a:spLocks noRot="1" noChangeAspect="1" noMove="1" noResize="1" noEditPoints="1" noAdjustHandles="1" noChangeArrowheads="1" noChangeShapeType="1" noTextEdit="1"/>
                </p:cNvSpPr>
                <p:nvPr/>
              </p:nvSpPr>
              <p:spPr>
                <a:xfrm>
                  <a:off x="3732982" y="3023847"/>
                  <a:ext cx="1053622" cy="223716"/>
                </a:xfrm>
                <a:prstGeom prst="rect">
                  <a:avLst/>
                </a:prstGeom>
                <a:blipFill>
                  <a:blip r:embed="rId5"/>
                  <a:stretch>
                    <a:fillRect t="-6667" b="-6667"/>
                  </a:stretch>
                </a:blipFill>
              </p:spPr>
              <p:txBody>
                <a:bodyPr/>
                <a:lstStyle/>
                <a:p>
                  <a:r>
                    <a:rPr lang="en-GB">
                      <a:noFill/>
                    </a:rPr>
                    <a:t> </a:t>
                  </a:r>
                </a:p>
              </p:txBody>
            </p:sp>
          </mc:Fallback>
        </mc:AlternateContent>
      </p:grpSp>
      <p:pic>
        <p:nvPicPr>
          <p:cNvPr id="9" name="Immagine 8">
            <a:extLst>
              <a:ext uri="{FF2B5EF4-FFF2-40B4-BE49-F238E27FC236}">
                <a16:creationId xmlns:a16="http://schemas.microsoft.com/office/drawing/2014/main" id="{A5B935AF-7BE8-B3C0-2DC2-3471A5426BA2}"/>
              </a:ext>
            </a:extLst>
          </p:cNvPr>
          <p:cNvPicPr>
            <a:picLocks noChangeAspect="1"/>
          </p:cNvPicPr>
          <p:nvPr/>
        </p:nvPicPr>
        <p:blipFill>
          <a:blip r:embed="rId6"/>
          <a:stretch>
            <a:fillRect/>
          </a:stretch>
        </p:blipFill>
        <p:spPr>
          <a:xfrm>
            <a:off x="259927" y="4453049"/>
            <a:ext cx="2986244" cy="1816517"/>
          </a:xfrm>
          <a:prstGeom prst="rect">
            <a:avLst/>
          </a:prstGeom>
        </p:spPr>
      </p:pic>
      <p:grpSp>
        <p:nvGrpSpPr>
          <p:cNvPr id="10" name="Gruppo 9">
            <a:extLst>
              <a:ext uri="{FF2B5EF4-FFF2-40B4-BE49-F238E27FC236}">
                <a16:creationId xmlns:a16="http://schemas.microsoft.com/office/drawing/2014/main" id="{0A1BC0E7-A470-BA92-5A3A-E90F861724B4}"/>
              </a:ext>
            </a:extLst>
          </p:cNvPr>
          <p:cNvGrpSpPr/>
          <p:nvPr/>
        </p:nvGrpSpPr>
        <p:grpSpPr>
          <a:xfrm>
            <a:off x="4775509" y="2326588"/>
            <a:ext cx="1402080" cy="1751719"/>
            <a:chOff x="8046720" y="1428206"/>
            <a:chExt cx="1402080" cy="1751719"/>
          </a:xfrm>
        </p:grpSpPr>
        <p:grpSp>
          <p:nvGrpSpPr>
            <p:cNvPr id="11" name="Gruppo 10">
              <a:extLst>
                <a:ext uri="{FF2B5EF4-FFF2-40B4-BE49-F238E27FC236}">
                  <a16:creationId xmlns:a16="http://schemas.microsoft.com/office/drawing/2014/main" id="{0DB6D310-6DB6-B38C-0909-6CD25E38485C}"/>
                </a:ext>
              </a:extLst>
            </p:cNvPr>
            <p:cNvGrpSpPr/>
            <p:nvPr/>
          </p:nvGrpSpPr>
          <p:grpSpPr>
            <a:xfrm>
              <a:off x="8055429" y="1437541"/>
              <a:ext cx="1366146" cy="1582784"/>
              <a:chOff x="6096001" y="1708908"/>
              <a:chExt cx="1366146" cy="1582784"/>
            </a:xfrm>
          </p:grpSpPr>
          <p:pic>
            <p:nvPicPr>
              <p:cNvPr id="13" name="Immagine 12">
                <a:extLst>
                  <a:ext uri="{FF2B5EF4-FFF2-40B4-BE49-F238E27FC236}">
                    <a16:creationId xmlns:a16="http://schemas.microsoft.com/office/drawing/2014/main" id="{DFC9CB84-0932-3CAD-3314-1AEC3CD2EFB9}"/>
                  </a:ext>
                </a:extLst>
              </p:cNvPr>
              <p:cNvPicPr>
                <a:picLocks noChangeAspect="1"/>
              </p:cNvPicPr>
              <p:nvPr/>
            </p:nvPicPr>
            <p:blipFill>
              <a:blip r:embed="rId7"/>
              <a:stretch>
                <a:fillRect/>
              </a:stretch>
            </p:blipFill>
            <p:spPr>
              <a:xfrm>
                <a:off x="6096002" y="2659046"/>
                <a:ext cx="1288725" cy="632646"/>
              </a:xfrm>
              <a:prstGeom prst="rect">
                <a:avLst/>
              </a:prstGeom>
            </p:spPr>
          </p:pic>
          <p:pic>
            <p:nvPicPr>
              <p:cNvPr id="14" name="Immagine 13">
                <a:extLst>
                  <a:ext uri="{FF2B5EF4-FFF2-40B4-BE49-F238E27FC236}">
                    <a16:creationId xmlns:a16="http://schemas.microsoft.com/office/drawing/2014/main" id="{56502118-4B09-A33C-84F0-C5ACA42136A8}"/>
                  </a:ext>
                </a:extLst>
              </p:cNvPr>
              <p:cNvPicPr>
                <a:picLocks noChangeAspect="1"/>
              </p:cNvPicPr>
              <p:nvPr/>
            </p:nvPicPr>
            <p:blipFill>
              <a:blip r:embed="rId8"/>
              <a:stretch>
                <a:fillRect/>
              </a:stretch>
            </p:blipFill>
            <p:spPr>
              <a:xfrm>
                <a:off x="6096001" y="2220227"/>
                <a:ext cx="1366146" cy="372585"/>
              </a:xfrm>
              <a:prstGeom prst="rect">
                <a:avLst/>
              </a:prstGeom>
            </p:spPr>
          </p:pic>
          <mc:AlternateContent xmlns:mc="http://schemas.openxmlformats.org/markup-compatibility/2006" xmlns:a14="http://schemas.microsoft.com/office/drawing/2010/main">
            <mc:Choice Requires="a14">
              <p:sp>
                <p:nvSpPr>
                  <p:cNvPr id="15" name="Rettangolo 14">
                    <a:extLst>
                      <a:ext uri="{FF2B5EF4-FFF2-40B4-BE49-F238E27FC236}">
                        <a16:creationId xmlns:a16="http://schemas.microsoft.com/office/drawing/2014/main" id="{5D74826A-2833-39D0-0928-5966503CCBF8}"/>
                      </a:ext>
                    </a:extLst>
                  </p:cNvPr>
                  <p:cNvSpPr/>
                  <p:nvPr/>
                </p:nvSpPr>
                <p:spPr>
                  <a:xfrm>
                    <a:off x="6098569" y="1708908"/>
                    <a:ext cx="1363578" cy="400110"/>
                  </a:xfrm>
                  <a:prstGeom prst="rect">
                    <a:avLst/>
                  </a:prstGeom>
                </p:spPr>
                <p:txBody>
                  <a:bodyPr wrap="none">
                    <a:spAutoFit/>
                  </a:bodyPr>
                  <a:lstStyle/>
                  <a:p>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𝜙</m:t>
                            </m:r>
                          </m:e>
                          <m:sub>
                            <m:r>
                              <a:rPr lang="it-IT" sz="2000" i="1">
                                <a:latin typeface="Cambria Math" panose="02040503050406030204" pitchFamily="18" charset="0"/>
                              </a:rPr>
                              <m:t>1</m:t>
                            </m:r>
                          </m:sub>
                        </m:sSub>
                      </m:oMath>
                    </a14:m>
                    <a:r>
                      <a:rPr lang="it-IT" sz="2000"/>
                      <a:t>-</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𝜙</m:t>
                            </m:r>
                          </m:e>
                          <m:sub>
                            <m:r>
                              <a:rPr lang="it-IT" sz="2000" i="1">
                                <a:latin typeface="Cambria Math" panose="02040503050406030204" pitchFamily="18" charset="0"/>
                              </a:rPr>
                              <m:t>2</m:t>
                            </m:r>
                          </m:sub>
                        </m:sSub>
                        <m:r>
                          <a:rPr lang="it-IT" sz="2000" i="1">
                            <a:latin typeface="Cambria Math" panose="02040503050406030204" pitchFamily="18" charset="0"/>
                          </a:rPr>
                          <m:t>=</m:t>
                        </m:r>
                        <m:r>
                          <a:rPr lang="el-GR" sz="2000" i="1">
                            <a:latin typeface="Cambria Math" panose="02040503050406030204" pitchFamily="18" charset="0"/>
                          </a:rPr>
                          <m:t>𝜑</m:t>
                        </m:r>
                      </m:oMath>
                    </a14:m>
                    <a:endParaRPr lang="it-IT" sz="2000" i="1"/>
                  </a:p>
                </p:txBody>
              </p:sp>
            </mc:Choice>
            <mc:Fallback xmlns="">
              <p:sp>
                <p:nvSpPr>
                  <p:cNvPr id="4" name="Rettangolo 3"/>
                  <p:cNvSpPr>
                    <a:spLocks noRot="1" noChangeAspect="1" noMove="1" noResize="1" noEditPoints="1" noAdjustHandles="1" noChangeArrowheads="1" noChangeShapeType="1" noTextEdit="1"/>
                  </p:cNvSpPr>
                  <p:nvPr/>
                </p:nvSpPr>
                <p:spPr>
                  <a:xfrm>
                    <a:off x="6098569" y="1708908"/>
                    <a:ext cx="1363578" cy="400110"/>
                  </a:xfrm>
                  <a:prstGeom prst="rect">
                    <a:avLst/>
                  </a:prstGeom>
                  <a:blipFill>
                    <a:blip r:embed="rId9"/>
                    <a:stretch>
                      <a:fillRect l="-1786" t="-9231" b="-27692"/>
                    </a:stretch>
                  </a:blipFill>
                </p:spPr>
                <p:txBody>
                  <a:bodyPr/>
                  <a:lstStyle/>
                  <a:p>
                    <a:r>
                      <a:rPr lang="en-GB">
                        <a:noFill/>
                      </a:rPr>
                      <a:t> </a:t>
                    </a:r>
                  </a:p>
                </p:txBody>
              </p:sp>
            </mc:Fallback>
          </mc:AlternateContent>
        </p:grpSp>
        <p:sp>
          <p:nvSpPr>
            <p:cNvPr id="12" name="Rettangolo 11">
              <a:extLst>
                <a:ext uri="{FF2B5EF4-FFF2-40B4-BE49-F238E27FC236}">
                  <a16:creationId xmlns:a16="http://schemas.microsoft.com/office/drawing/2014/main" id="{850187C2-3758-A09C-72EB-798DF488C0CF}"/>
                </a:ext>
              </a:extLst>
            </p:cNvPr>
            <p:cNvSpPr/>
            <p:nvPr/>
          </p:nvSpPr>
          <p:spPr>
            <a:xfrm>
              <a:off x="8046720" y="1428206"/>
              <a:ext cx="1402080" cy="1751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CasellaDiTesto 16">
            <a:extLst>
              <a:ext uri="{FF2B5EF4-FFF2-40B4-BE49-F238E27FC236}">
                <a16:creationId xmlns:a16="http://schemas.microsoft.com/office/drawing/2014/main" id="{8E411FB3-CE7C-62D6-1E22-355446789C25}"/>
              </a:ext>
            </a:extLst>
          </p:cNvPr>
          <p:cNvSpPr txBox="1"/>
          <p:nvPr/>
        </p:nvSpPr>
        <p:spPr>
          <a:xfrm>
            <a:off x="6999762" y="1518320"/>
            <a:ext cx="4797404" cy="369332"/>
          </a:xfrm>
          <a:prstGeom prst="rect">
            <a:avLst/>
          </a:prstGeom>
          <a:noFill/>
        </p:spPr>
        <p:txBody>
          <a:bodyPr wrap="none" rtlCol="0">
            <a:spAutoFit/>
          </a:bodyPr>
          <a:lstStyle/>
          <a:p>
            <a:r>
              <a:rPr lang="en-GB" dirty="0"/>
              <a:t>The most widespread qubit type is the transmon.</a:t>
            </a:r>
          </a:p>
        </p:txBody>
      </p:sp>
      <p:sp>
        <p:nvSpPr>
          <p:cNvPr id="18" name="CasellaDiTesto 17">
            <a:extLst>
              <a:ext uri="{FF2B5EF4-FFF2-40B4-BE49-F238E27FC236}">
                <a16:creationId xmlns:a16="http://schemas.microsoft.com/office/drawing/2014/main" id="{5855930B-17E8-8196-3578-E8FF83ED8158}"/>
              </a:ext>
            </a:extLst>
          </p:cNvPr>
          <p:cNvSpPr txBox="1"/>
          <p:nvPr/>
        </p:nvSpPr>
        <p:spPr>
          <a:xfrm>
            <a:off x="5335649" y="5069237"/>
            <a:ext cx="6632258" cy="1200329"/>
          </a:xfrm>
          <a:prstGeom prst="rect">
            <a:avLst/>
          </a:prstGeom>
          <a:noFill/>
        </p:spPr>
        <p:txBody>
          <a:bodyPr wrap="square" rtlCol="0">
            <a:spAutoFit/>
          </a:bodyPr>
          <a:lstStyle/>
          <a:p>
            <a:pPr algn="ctr"/>
            <a:r>
              <a:rPr lang="it-IT" dirty="0"/>
              <a:t>Transmon </a:t>
            </a:r>
            <a:r>
              <a:rPr lang="en-GB" noProof="0" dirty="0"/>
              <a:t>consists of a small JJ shunted by two large capacitors to reduce the charge noise. Its simple design and high quality performance make the transmon one of the best candidates for large-scale production.</a:t>
            </a:r>
            <a:endParaRPr lang="it-IT" dirty="0"/>
          </a:p>
        </p:txBody>
      </p:sp>
      <p:sp>
        <p:nvSpPr>
          <p:cNvPr id="19" name="CasellaDiTesto 18">
            <a:extLst>
              <a:ext uri="{FF2B5EF4-FFF2-40B4-BE49-F238E27FC236}">
                <a16:creationId xmlns:a16="http://schemas.microsoft.com/office/drawing/2014/main" id="{D528333D-3D09-CAB0-C190-7EA628D2E360}"/>
              </a:ext>
            </a:extLst>
          </p:cNvPr>
          <p:cNvSpPr txBox="1"/>
          <p:nvPr/>
        </p:nvSpPr>
        <p:spPr>
          <a:xfrm>
            <a:off x="-528" y="1164377"/>
            <a:ext cx="4216219" cy="707886"/>
          </a:xfrm>
          <a:prstGeom prst="rect">
            <a:avLst/>
          </a:prstGeom>
          <a:noFill/>
        </p:spPr>
        <p:txBody>
          <a:bodyPr wrap="none" rtlCol="0">
            <a:spAutoFit/>
          </a:bodyPr>
          <a:lstStyle/>
          <a:p>
            <a:r>
              <a:rPr lang="en-GB" sz="4000" noProof="0" dirty="0"/>
              <a:t>Josephson Junction</a:t>
            </a:r>
            <a:endParaRPr lang="en-GB" sz="5400" i="1" dirty="0"/>
          </a:p>
        </p:txBody>
      </p:sp>
      <p:pic>
        <p:nvPicPr>
          <p:cNvPr id="1026" name="Picture 2" descr="Immagine che contiene schermata, testo, Rettangolo, linea&#10;&#10;Descrizione generata automaticamente">
            <a:extLst>
              <a:ext uri="{FF2B5EF4-FFF2-40B4-BE49-F238E27FC236}">
                <a16:creationId xmlns:a16="http://schemas.microsoft.com/office/drawing/2014/main" id="{9D6806C4-3B9F-C22F-A906-865808A6A1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9807" y="2115620"/>
            <a:ext cx="3635902" cy="27256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CNR - IFN, Istituto di Fotonica e Nanotecnologie | Milan">
            <a:extLst>
              <a:ext uri="{FF2B5EF4-FFF2-40B4-BE49-F238E27FC236}">
                <a16:creationId xmlns:a16="http://schemas.microsoft.com/office/drawing/2014/main" id="{6660B453-13AC-746B-4361-8E24FF9881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53994" y="2151911"/>
            <a:ext cx="799322" cy="79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91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magine che contiene schermata, testo, Rettangolo, linea&#10;&#10;Descrizione generata automaticamente">
            <a:extLst>
              <a:ext uri="{FF2B5EF4-FFF2-40B4-BE49-F238E27FC236}">
                <a16:creationId xmlns:a16="http://schemas.microsoft.com/office/drawing/2014/main" id="{4D8A5921-8092-4ED4-61BF-C6FBF423D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052" y="2990582"/>
            <a:ext cx="3635902" cy="2725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grey rectangular object with a white background&#10;&#10;Description automatically generated">
            <a:extLst>
              <a:ext uri="{FF2B5EF4-FFF2-40B4-BE49-F238E27FC236}">
                <a16:creationId xmlns:a16="http://schemas.microsoft.com/office/drawing/2014/main" id="{D6693818-FDAD-0BB7-2838-265DD4D9A645}"/>
              </a:ext>
            </a:extLst>
          </p:cNvPr>
          <p:cNvPicPr>
            <a:picLocks noChangeAspect="1"/>
          </p:cNvPicPr>
          <p:nvPr/>
        </p:nvPicPr>
        <p:blipFill>
          <a:blip r:embed="rId4"/>
          <a:stretch>
            <a:fillRect/>
          </a:stretch>
        </p:blipFill>
        <p:spPr>
          <a:xfrm rot="16200000">
            <a:off x="3155978" y="3374427"/>
            <a:ext cx="2845527" cy="1911721"/>
          </a:xfrm>
          <a:prstGeom prst="rect">
            <a:avLst/>
          </a:prstGeom>
        </p:spPr>
      </p:pic>
      <p:pic>
        <p:nvPicPr>
          <p:cNvPr id="7" name="Immagine 12" descr="Immagine che contiene testo, schermata, Rettangolo, linea&#10;&#10;Descrizione generata automaticamente">
            <a:extLst>
              <a:ext uri="{FF2B5EF4-FFF2-40B4-BE49-F238E27FC236}">
                <a16:creationId xmlns:a16="http://schemas.microsoft.com/office/drawing/2014/main" id="{7BE40DE1-9D25-4421-5A00-2B24FE478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0340" y="3264139"/>
            <a:ext cx="2828564" cy="2121423"/>
          </a:xfrm>
          <a:prstGeom prst="rect">
            <a:avLst/>
          </a:prstGeom>
        </p:spPr>
      </p:pic>
      <p:sp>
        <p:nvSpPr>
          <p:cNvPr id="19" name="CasellaDiTesto 18">
            <a:extLst>
              <a:ext uri="{FF2B5EF4-FFF2-40B4-BE49-F238E27FC236}">
                <a16:creationId xmlns:a16="http://schemas.microsoft.com/office/drawing/2014/main" id="{D528333D-3D09-CAB0-C190-7EA628D2E360}"/>
              </a:ext>
            </a:extLst>
          </p:cNvPr>
          <p:cNvSpPr txBox="1"/>
          <p:nvPr/>
        </p:nvSpPr>
        <p:spPr>
          <a:xfrm>
            <a:off x="0" y="1164006"/>
            <a:ext cx="2237472" cy="707886"/>
          </a:xfrm>
          <a:prstGeom prst="rect">
            <a:avLst/>
          </a:prstGeom>
          <a:noFill/>
        </p:spPr>
        <p:txBody>
          <a:bodyPr wrap="none" rtlCol="0">
            <a:spAutoFit/>
          </a:bodyPr>
          <a:lstStyle/>
          <a:p>
            <a:r>
              <a:rPr lang="en-GB" sz="4000" noProof="0" dirty="0"/>
              <a:t>Transmon</a:t>
            </a:r>
            <a:endParaRPr lang="en-GB" sz="5400" i="1" dirty="0"/>
          </a:p>
        </p:txBody>
      </p:sp>
      <p:cxnSp>
        <p:nvCxnSpPr>
          <p:cNvPr id="21" name="Connettore 2 20">
            <a:extLst>
              <a:ext uri="{FF2B5EF4-FFF2-40B4-BE49-F238E27FC236}">
                <a16:creationId xmlns:a16="http://schemas.microsoft.com/office/drawing/2014/main" id="{AA69BBE3-F11C-2545-F824-BB0D13D87814}"/>
              </a:ext>
            </a:extLst>
          </p:cNvPr>
          <p:cNvCxnSpPr>
            <a:cxnSpLocks/>
            <a:endCxn id="29" idx="2"/>
          </p:cNvCxnSpPr>
          <p:nvPr/>
        </p:nvCxnSpPr>
        <p:spPr>
          <a:xfrm flipV="1">
            <a:off x="8142003" y="2573548"/>
            <a:ext cx="1349217" cy="15207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1" name="Connettore 2 30">
            <a:extLst>
              <a:ext uri="{FF2B5EF4-FFF2-40B4-BE49-F238E27FC236}">
                <a16:creationId xmlns:a16="http://schemas.microsoft.com/office/drawing/2014/main" id="{88D64B65-1FCA-01FB-7476-2BC7FC685C2D}"/>
              </a:ext>
            </a:extLst>
          </p:cNvPr>
          <p:cNvCxnSpPr>
            <a:cxnSpLocks/>
          </p:cNvCxnSpPr>
          <p:nvPr/>
        </p:nvCxnSpPr>
        <p:spPr>
          <a:xfrm flipV="1">
            <a:off x="2044400" y="2446487"/>
            <a:ext cx="1071398" cy="14109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CasellaDiTesto 35">
            <a:extLst>
              <a:ext uri="{FF2B5EF4-FFF2-40B4-BE49-F238E27FC236}">
                <a16:creationId xmlns:a16="http://schemas.microsoft.com/office/drawing/2014/main" id="{D425993E-774E-1BBE-D739-1D337B602A41}"/>
              </a:ext>
            </a:extLst>
          </p:cNvPr>
          <p:cNvSpPr txBox="1"/>
          <p:nvPr/>
        </p:nvSpPr>
        <p:spPr>
          <a:xfrm>
            <a:off x="723910" y="1982985"/>
            <a:ext cx="6032677" cy="461665"/>
          </a:xfrm>
          <a:prstGeom prst="rect">
            <a:avLst/>
          </a:prstGeom>
          <a:noFill/>
        </p:spPr>
        <p:txBody>
          <a:bodyPr wrap="none" rtlCol="0">
            <a:spAutoFit/>
          </a:bodyPr>
          <a:lstStyle/>
          <a:p>
            <a:r>
              <a:rPr lang="en-GB" sz="2400" dirty="0"/>
              <a:t>Two metal pads (</a:t>
            </a:r>
            <a:r>
              <a:rPr lang="en-GB" sz="2400" noProof="0" dirty="0"/>
              <a:t>two capacitors of about 50 </a:t>
            </a:r>
            <a:r>
              <a:rPr lang="en-GB" sz="2400" noProof="0" dirty="0" err="1"/>
              <a:t>fF</a:t>
            </a:r>
            <a:r>
              <a:rPr lang="en-GB" sz="2400" dirty="0"/>
              <a:t>)</a:t>
            </a:r>
          </a:p>
        </p:txBody>
      </p:sp>
      <p:sp>
        <p:nvSpPr>
          <p:cNvPr id="29" name="CasellaDiTesto 28">
            <a:extLst>
              <a:ext uri="{FF2B5EF4-FFF2-40B4-BE49-F238E27FC236}">
                <a16:creationId xmlns:a16="http://schemas.microsoft.com/office/drawing/2014/main" id="{E208E63C-2631-57FD-2DCC-3EE443EEF5D7}"/>
              </a:ext>
            </a:extLst>
          </p:cNvPr>
          <p:cNvSpPr txBox="1"/>
          <p:nvPr/>
        </p:nvSpPr>
        <p:spPr>
          <a:xfrm>
            <a:off x="8710121" y="1742551"/>
            <a:ext cx="1562198" cy="830997"/>
          </a:xfrm>
          <a:prstGeom prst="rect">
            <a:avLst/>
          </a:prstGeom>
          <a:noFill/>
        </p:spPr>
        <p:txBody>
          <a:bodyPr wrap="square" rtlCol="0">
            <a:spAutoFit/>
          </a:bodyPr>
          <a:lstStyle/>
          <a:p>
            <a:r>
              <a:rPr lang="en-GB" sz="2400" noProof="0" dirty="0"/>
              <a:t>Josephson Junction</a:t>
            </a:r>
            <a:endParaRPr lang="en-GB" sz="3600" i="1" dirty="0"/>
          </a:p>
        </p:txBody>
      </p:sp>
      <p:pic>
        <p:nvPicPr>
          <p:cNvPr id="14" name="Picture 6" descr="CNR - IFN, Istituto di Fotonica e Nanotecnologie | Milan">
            <a:extLst>
              <a:ext uri="{FF2B5EF4-FFF2-40B4-BE49-F238E27FC236}">
                <a16:creationId xmlns:a16="http://schemas.microsoft.com/office/drawing/2014/main" id="{410A558E-58FE-E695-BA60-814EE6C0D7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8429" y="5353390"/>
            <a:ext cx="799322" cy="79932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B7B1681-BFD9-B904-FD79-51346F0B7386}"/>
              </a:ext>
            </a:extLst>
          </p:cNvPr>
          <p:cNvSpPr txBox="1"/>
          <p:nvPr/>
        </p:nvSpPr>
        <p:spPr>
          <a:xfrm>
            <a:off x="0" y="6548763"/>
            <a:ext cx="9569835" cy="307777"/>
          </a:xfrm>
          <a:prstGeom prst="rect">
            <a:avLst/>
          </a:prstGeom>
          <a:noFill/>
        </p:spPr>
        <p:txBody>
          <a:bodyPr wrap="square" anchor="ctr">
            <a:spAutoFit/>
          </a:bodyPr>
          <a:lstStyle/>
          <a:p>
            <a:r>
              <a:rPr lang="en-GB" sz="1400" i="1" noProof="0" dirty="0"/>
              <a:t>Al Qubit fabricated at IFN CNR; </a:t>
            </a:r>
          </a:p>
        </p:txBody>
      </p:sp>
      <p:sp>
        <p:nvSpPr>
          <p:cNvPr id="3" name="Freccia destra 2">
            <a:extLst>
              <a:ext uri="{FF2B5EF4-FFF2-40B4-BE49-F238E27FC236}">
                <a16:creationId xmlns:a16="http://schemas.microsoft.com/office/drawing/2014/main" id="{CAF2D10C-1AF9-7BC2-8F10-7D05CE086144}"/>
              </a:ext>
            </a:extLst>
          </p:cNvPr>
          <p:cNvSpPr/>
          <p:nvPr/>
        </p:nvSpPr>
        <p:spPr>
          <a:xfrm>
            <a:off x="2908938" y="4250064"/>
            <a:ext cx="596231" cy="1959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ccia destra 3">
            <a:extLst>
              <a:ext uri="{FF2B5EF4-FFF2-40B4-BE49-F238E27FC236}">
                <a16:creationId xmlns:a16="http://schemas.microsoft.com/office/drawing/2014/main" id="{DB4948BE-10D0-D30C-5334-566DEE625AA4}"/>
              </a:ext>
            </a:extLst>
          </p:cNvPr>
          <p:cNvSpPr/>
          <p:nvPr/>
        </p:nvSpPr>
        <p:spPr>
          <a:xfrm>
            <a:off x="5581973" y="4250065"/>
            <a:ext cx="596231" cy="1959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D58B03DC-2F6F-388B-C791-0597EF588CDE}"/>
              </a:ext>
            </a:extLst>
          </p:cNvPr>
          <p:cNvSpPr txBox="1"/>
          <p:nvPr/>
        </p:nvSpPr>
        <p:spPr>
          <a:xfrm>
            <a:off x="10305553" y="3632663"/>
            <a:ext cx="1562198" cy="923330"/>
          </a:xfrm>
          <a:prstGeom prst="rect">
            <a:avLst/>
          </a:prstGeom>
          <a:noFill/>
        </p:spPr>
        <p:txBody>
          <a:bodyPr wrap="square" rtlCol="0">
            <a:spAutoFit/>
          </a:bodyPr>
          <a:lstStyle/>
          <a:p>
            <a:pPr algn="ctr"/>
            <a:r>
              <a:rPr lang="en-GB" b="1" noProof="0" dirty="0"/>
              <a:t>JJ Area:</a:t>
            </a:r>
          </a:p>
          <a:p>
            <a:r>
              <a:rPr lang="en-GB" b="1" dirty="0"/>
              <a:t>216 x 148 </a:t>
            </a:r>
            <a:r>
              <a:rPr lang="it-IT" sz="1800" b="1" dirty="0">
                <a:effectLst/>
                <a:latin typeface="Aptos" panose="020B0004020202020204" pitchFamily="34" charset="0"/>
                <a:ea typeface="Aptos" panose="020B0004020202020204" pitchFamily="34" charset="0"/>
                <a:cs typeface="Times New Roman" panose="02020603050405020304" pitchFamily="18" charset="0"/>
              </a:rPr>
              <a:t>nm</a:t>
            </a:r>
            <a:r>
              <a:rPr lang="it-IT" sz="1800" b="1" baseline="30000" dirty="0">
                <a:effectLst/>
                <a:latin typeface="Aptos" panose="020B0004020202020204" pitchFamily="34" charset="0"/>
                <a:ea typeface="Aptos" panose="020B0004020202020204" pitchFamily="34" charset="0"/>
                <a:cs typeface="Times New Roman" panose="02020603050405020304" pitchFamily="18" charset="0"/>
              </a:rPr>
              <a:t>2</a:t>
            </a:r>
          </a:p>
          <a:p>
            <a:pPr algn="ctr"/>
            <a:r>
              <a:rPr lang="it-IT" b="1" dirty="0">
                <a:effectLst/>
              </a:rPr>
              <a:t>Ic</a:t>
            </a:r>
            <a:r>
              <a:rPr lang="it-IT" b="1" dirty="0"/>
              <a:t>=</a:t>
            </a:r>
            <a:r>
              <a:rPr lang="it-IT" b="1" dirty="0">
                <a:effectLst/>
              </a:rPr>
              <a:t>20 nA </a:t>
            </a:r>
            <a:endParaRPr lang="en-GB" b="1" noProof="0" dirty="0"/>
          </a:p>
        </p:txBody>
      </p:sp>
    </p:spTree>
    <p:extLst>
      <p:ext uri="{BB962C8B-B14F-4D97-AF65-F5344CB8AC3E}">
        <p14:creationId xmlns:p14="http://schemas.microsoft.com/office/powerpoint/2010/main" val="62877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E620-1D84-9640-7396-5A9EFFBBDCF3}"/>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D28E7500-4702-E5FC-1370-C3B534931AC2}"/>
              </a:ext>
            </a:extLst>
          </p:cNvPr>
          <p:cNvSpPr txBox="1"/>
          <p:nvPr/>
        </p:nvSpPr>
        <p:spPr>
          <a:xfrm>
            <a:off x="-12389" y="1146817"/>
            <a:ext cx="4283993" cy="707886"/>
          </a:xfrm>
          <a:prstGeom prst="rect">
            <a:avLst/>
          </a:prstGeom>
          <a:noFill/>
        </p:spPr>
        <p:txBody>
          <a:bodyPr wrap="none" rtlCol="0">
            <a:spAutoFit/>
          </a:bodyPr>
          <a:lstStyle/>
          <a:p>
            <a:r>
              <a:rPr lang="en-GB" sz="4000" dirty="0">
                <a:latin typeface="+mn-lt"/>
                <a:ea typeface="+mn-ea"/>
                <a:cs typeface="+mn-cs"/>
              </a:rPr>
              <a:t>Ultra–pure Al </a:t>
            </a:r>
            <a:r>
              <a:rPr lang="en-GB" sz="4000" dirty="0"/>
              <a:t>cavity</a:t>
            </a:r>
            <a:endParaRPr lang="en-GB" sz="4000" i="1" dirty="0"/>
          </a:p>
        </p:txBody>
      </p:sp>
      <p:pic>
        <p:nvPicPr>
          <p:cNvPr id="45" name="Immagine 44">
            <a:extLst>
              <a:ext uri="{FF2B5EF4-FFF2-40B4-BE49-F238E27FC236}">
                <a16:creationId xmlns:a16="http://schemas.microsoft.com/office/drawing/2014/main" id="{6B6C011C-EAB2-0F7F-1E88-64ACD794AFED}"/>
              </a:ext>
            </a:extLst>
          </p:cNvPr>
          <p:cNvPicPr>
            <a:picLocks noChangeAspect="1"/>
          </p:cNvPicPr>
          <p:nvPr/>
        </p:nvPicPr>
        <p:blipFill>
          <a:blip r:embed="rId3"/>
          <a:stretch>
            <a:fillRect/>
          </a:stretch>
        </p:blipFill>
        <p:spPr>
          <a:xfrm>
            <a:off x="283773" y="2330239"/>
            <a:ext cx="3366620" cy="2914531"/>
          </a:xfrm>
          <a:prstGeom prst="rect">
            <a:avLst/>
          </a:prstGeom>
        </p:spPr>
      </p:pic>
      <p:sp>
        <p:nvSpPr>
          <p:cNvPr id="5" name="CasellaDiTesto 4">
            <a:extLst>
              <a:ext uri="{FF2B5EF4-FFF2-40B4-BE49-F238E27FC236}">
                <a16:creationId xmlns:a16="http://schemas.microsoft.com/office/drawing/2014/main" id="{BBB23F40-71A4-FE0E-DCBC-BB0166938537}"/>
              </a:ext>
            </a:extLst>
          </p:cNvPr>
          <p:cNvSpPr txBox="1"/>
          <p:nvPr/>
        </p:nvSpPr>
        <p:spPr>
          <a:xfrm>
            <a:off x="0" y="6551304"/>
            <a:ext cx="9569835" cy="307777"/>
          </a:xfrm>
          <a:prstGeom prst="rect">
            <a:avLst/>
          </a:prstGeom>
          <a:noFill/>
        </p:spPr>
        <p:txBody>
          <a:bodyPr wrap="square" anchor="ctr">
            <a:spAutoFit/>
          </a:bodyPr>
          <a:lstStyle/>
          <a:p>
            <a:r>
              <a:rPr lang="en-GB" sz="1400" i="1" noProof="0" dirty="0"/>
              <a:t>Pure Al cavity fabricated at LNL – INFN;</a:t>
            </a:r>
          </a:p>
        </p:txBody>
      </p:sp>
      <p:pic>
        <p:nvPicPr>
          <p:cNvPr id="3" name="Picture 8" descr="GAMMA@LNL">
            <a:extLst>
              <a:ext uri="{FF2B5EF4-FFF2-40B4-BE49-F238E27FC236}">
                <a16:creationId xmlns:a16="http://schemas.microsoft.com/office/drawing/2014/main" id="{EF0E08CC-E6C1-0BC2-F88C-30D83877F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720" y="5003298"/>
            <a:ext cx="1135149" cy="73385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83059E93-EC5E-8415-659E-54F767F0E78A}"/>
              </a:ext>
            </a:extLst>
          </p:cNvPr>
          <p:cNvPicPr>
            <a:picLocks noChangeAspect="1"/>
          </p:cNvPicPr>
          <p:nvPr/>
        </p:nvPicPr>
        <p:blipFill>
          <a:blip r:embed="rId5"/>
          <a:stretch>
            <a:fillRect/>
          </a:stretch>
        </p:blipFill>
        <p:spPr>
          <a:xfrm>
            <a:off x="4827505" y="1894744"/>
            <a:ext cx="6570654" cy="2706465"/>
          </a:xfrm>
          <a:prstGeom prst="rect">
            <a:avLst/>
          </a:prstGeom>
        </p:spPr>
      </p:pic>
      <mc:AlternateContent xmlns:mc="http://schemas.openxmlformats.org/markup-compatibility/2006" xmlns:a14="http://schemas.microsoft.com/office/drawing/2010/main">
        <mc:Choice Requires="a14">
          <p:graphicFrame>
            <p:nvGraphicFramePr>
              <p:cNvPr id="7" name="Tabella 6">
                <a:extLst>
                  <a:ext uri="{FF2B5EF4-FFF2-40B4-BE49-F238E27FC236}">
                    <a16:creationId xmlns:a16="http://schemas.microsoft.com/office/drawing/2014/main" id="{CAA5E7D3-9CBE-69CD-AEC8-57A0F6C8BE73}"/>
                  </a:ext>
                </a:extLst>
              </p:cNvPr>
              <p:cNvGraphicFramePr>
                <a:graphicFrameLocks noGrp="1"/>
              </p:cNvGraphicFramePr>
              <p:nvPr>
                <p:extLst>
                  <p:ext uri="{D42A27DB-BD31-4B8C-83A1-F6EECF244321}">
                    <p14:modId xmlns:p14="http://schemas.microsoft.com/office/powerpoint/2010/main" val="1698135535"/>
                  </p:ext>
                </p:extLst>
              </p:nvPr>
            </p:nvGraphicFramePr>
            <p:xfrm>
              <a:off x="6529877" y="5008284"/>
              <a:ext cx="3165910" cy="734870"/>
            </p:xfrm>
            <a:graphic>
              <a:graphicData uri="http://schemas.openxmlformats.org/drawingml/2006/table">
                <a:tbl>
                  <a:tblPr firstRow="1" bandRow="1">
                    <a:tableStyleId>{8799B23B-EC83-4686-B30A-512413B5E67A}</a:tableStyleId>
                  </a:tblPr>
                  <a:tblGrid>
                    <a:gridCol w="1291424">
                      <a:extLst>
                        <a:ext uri="{9D8B030D-6E8A-4147-A177-3AD203B41FA5}">
                          <a16:colId xmlns:a16="http://schemas.microsoft.com/office/drawing/2014/main" val="2363754833"/>
                        </a:ext>
                      </a:extLst>
                    </a:gridCol>
                    <a:gridCol w="1874486">
                      <a:extLst>
                        <a:ext uri="{9D8B030D-6E8A-4147-A177-3AD203B41FA5}">
                          <a16:colId xmlns:a16="http://schemas.microsoft.com/office/drawing/2014/main" val="3771642566"/>
                        </a:ext>
                      </a:extLst>
                    </a:gridCol>
                  </a:tblGrid>
                  <a:tr h="369110">
                    <a:tc>
                      <a:txBody>
                        <a:bodyPr/>
                        <a:lstStyle/>
                        <a:p>
                          <a:pPr algn="ctr"/>
                          <a14:m>
                            <m:oMathPara xmlns:m="http://schemas.openxmlformats.org/officeDocument/2006/math">
                              <m:oMathParaPr>
                                <m:jc m:val="centerGroup"/>
                              </m:oMathParaPr>
                              <m:oMath xmlns:m="http://schemas.openxmlformats.org/officeDocument/2006/math">
                                <m:sSub>
                                  <m:sSubPr>
                                    <m:ctrlPr>
                                      <a:rPr lang="it-IT" sz="1800" i="1" dirty="0" smtClean="0">
                                        <a:latin typeface="Cambria Math" panose="02040503050406030204" pitchFamily="18" charset="0"/>
                                      </a:rPr>
                                    </m:ctrlPr>
                                  </m:sSubPr>
                                  <m:e>
                                    <m:r>
                                      <a:rPr lang="it-IT" sz="1800" dirty="0" smtClean="0">
                                        <a:latin typeface="Cambria Math" panose="02040503050406030204" pitchFamily="18" charset="0"/>
                                      </a:rPr>
                                      <m:t>𝑓</m:t>
                                    </m:r>
                                  </m:e>
                                  <m:sub>
                                    <m:r>
                                      <a:rPr lang="it-IT" sz="1800" dirty="0" smtClean="0">
                                        <a:latin typeface="Cambria Math" panose="02040503050406030204" pitchFamily="18" charset="0"/>
                                      </a:rPr>
                                      <m:t>0</m:t>
                                    </m:r>
                                  </m:sub>
                                </m:sSub>
                              </m:oMath>
                            </m:oMathPara>
                          </a14:m>
                          <a:endParaRPr lang="it-IT" sz="1800" dirty="0"/>
                        </a:p>
                      </a:txBody>
                      <a:tcPr/>
                    </a:tc>
                    <a:tc>
                      <a:txBody>
                        <a:bodyPr/>
                        <a:lstStyle/>
                        <a:p>
                          <a:pPr/>
                          <a14:m>
                            <m:oMathPara xmlns:m="http://schemas.openxmlformats.org/officeDocument/2006/math">
                              <m:oMathParaPr>
                                <m:jc m:val="centerGroup"/>
                              </m:oMathParaPr>
                              <m:oMath xmlns:m="http://schemas.openxmlformats.org/officeDocument/2006/math">
                                <m:r>
                                  <a:rPr lang="it-IT" sz="1800" b="0" smtClean="0">
                                    <a:latin typeface="Cambria Math" panose="02040503050406030204" pitchFamily="18" charset="0"/>
                                  </a:rPr>
                                  <m:t>7.46</m:t>
                                </m:r>
                                <m:r>
                                  <a:rPr lang="it-IT" sz="1800" b="0" i="0" smtClean="0">
                                    <a:latin typeface="Cambria Math" panose="02040503050406030204" pitchFamily="18" charset="0"/>
                                  </a:rPr>
                                  <m:t>5</m:t>
                                </m:r>
                                <m:r>
                                  <a:rPr lang="it-IT" sz="1800" b="0" smtClean="0">
                                    <a:latin typeface="Cambria Math" panose="02040503050406030204" pitchFamily="18" charset="0"/>
                                  </a:rPr>
                                  <m:t> </m:t>
                                </m:r>
                                <m:r>
                                  <m:rPr>
                                    <m:sty m:val="p"/>
                                  </m:rPr>
                                  <a:rPr lang="it-IT" sz="1800" b="0" smtClean="0">
                                    <a:latin typeface="Cambria Math" panose="02040503050406030204" pitchFamily="18" charset="0"/>
                                  </a:rPr>
                                  <m:t>GHz</m:t>
                                </m:r>
                              </m:oMath>
                            </m:oMathPara>
                          </a14:m>
                          <a:endParaRPr lang="it-IT" sz="1800" dirty="0"/>
                        </a:p>
                      </a:txBody>
                      <a:tcPr/>
                    </a:tc>
                    <a:extLst>
                      <a:ext uri="{0D108BD9-81ED-4DB2-BD59-A6C34878D82A}">
                        <a16:rowId xmlns:a16="http://schemas.microsoft.com/office/drawing/2014/main" val="2738087881"/>
                      </a:ext>
                    </a:extLst>
                  </a:tr>
                  <a:tr h="364746">
                    <a:tc>
                      <a:txBody>
                        <a:bodyPr/>
                        <a:lstStyle/>
                        <a:p>
                          <a:pPr algn="ctr"/>
                          <a14:m>
                            <m:oMathPara xmlns:m="http://schemas.openxmlformats.org/officeDocument/2006/math">
                              <m:oMathParaPr>
                                <m:jc m:val="centerGroup"/>
                              </m:oMathParaPr>
                              <m:oMath xmlns:m="http://schemas.openxmlformats.org/officeDocument/2006/math">
                                <m:sSub>
                                  <m:sSubPr>
                                    <m:ctrlPr>
                                      <a:rPr lang="it-IT" sz="1800" i="1" dirty="0" smtClean="0">
                                        <a:latin typeface="Cambria Math" panose="02040503050406030204" pitchFamily="18" charset="0"/>
                                      </a:rPr>
                                    </m:ctrlPr>
                                  </m:sSubPr>
                                  <m:e>
                                    <m:r>
                                      <a:rPr lang="it-IT" sz="1800" dirty="0" smtClean="0">
                                        <a:latin typeface="Cambria Math" panose="02040503050406030204" pitchFamily="18" charset="0"/>
                                      </a:rPr>
                                      <m:t>𝑄</m:t>
                                    </m:r>
                                  </m:e>
                                  <m:sub>
                                    <m:r>
                                      <a:rPr lang="it-IT" sz="1800" dirty="0" smtClean="0">
                                        <a:latin typeface="Cambria Math" panose="02040503050406030204" pitchFamily="18" charset="0"/>
                                      </a:rPr>
                                      <m:t>0</m:t>
                                    </m:r>
                                  </m:sub>
                                </m:sSub>
                              </m:oMath>
                            </m:oMathPara>
                          </a14:m>
                          <a:endParaRPr lang="it-IT" sz="1800" dirty="0"/>
                        </a:p>
                      </a:txBody>
                      <a:tcPr/>
                    </a:tc>
                    <a:tc>
                      <a:txBody>
                        <a:bodyPr/>
                        <a:lstStyle/>
                        <a:p>
                          <a:pPr/>
                          <a14:m>
                            <m:oMathPara xmlns:m="http://schemas.openxmlformats.org/officeDocument/2006/math">
                              <m:oMathParaPr>
                                <m:jc m:val="centerGroup"/>
                              </m:oMathParaPr>
                              <m:oMath xmlns:m="http://schemas.openxmlformats.org/officeDocument/2006/math">
                                <m:d>
                                  <m:dPr>
                                    <m:ctrlPr>
                                      <a:rPr lang="it-IT" sz="1800" b="0" i="1" smtClean="0">
                                        <a:latin typeface="Cambria Math" panose="02040503050406030204" pitchFamily="18" charset="0"/>
                                      </a:rPr>
                                    </m:ctrlPr>
                                  </m:dPr>
                                  <m:e>
                                    <m:r>
                                      <a:rPr lang="it-IT" sz="1800" b="0" smtClean="0">
                                        <a:latin typeface="Cambria Math" panose="02040503050406030204" pitchFamily="18" charset="0"/>
                                      </a:rPr>
                                      <m:t>3.7±0.4</m:t>
                                    </m:r>
                                  </m:e>
                                </m:d>
                                <m:r>
                                  <a:rPr lang="it-IT" sz="1800" b="0" smtClean="0">
                                    <a:latin typeface="Cambria Math" panose="02040503050406030204" pitchFamily="18" charset="0"/>
                                  </a:rPr>
                                  <m:t>×</m:t>
                                </m:r>
                                <m:sSup>
                                  <m:sSupPr>
                                    <m:ctrlPr>
                                      <a:rPr lang="it-IT" sz="1800" b="0" i="1" smtClean="0">
                                        <a:latin typeface="Cambria Math" panose="02040503050406030204" pitchFamily="18" charset="0"/>
                                      </a:rPr>
                                    </m:ctrlPr>
                                  </m:sSupPr>
                                  <m:e>
                                    <m:r>
                                      <a:rPr lang="it-IT" sz="1800" b="0" smtClean="0">
                                        <a:latin typeface="Cambria Math" panose="02040503050406030204" pitchFamily="18" charset="0"/>
                                      </a:rPr>
                                      <m:t>10</m:t>
                                    </m:r>
                                  </m:e>
                                  <m:sup>
                                    <m:r>
                                      <a:rPr lang="it-IT" sz="1800" b="0" smtClean="0">
                                        <a:latin typeface="Cambria Math" panose="02040503050406030204" pitchFamily="18" charset="0"/>
                                      </a:rPr>
                                      <m:t>6</m:t>
                                    </m:r>
                                  </m:sup>
                                </m:sSup>
                              </m:oMath>
                            </m:oMathPara>
                          </a14:m>
                          <a:endParaRPr lang="it-IT" sz="1800" dirty="0"/>
                        </a:p>
                      </a:txBody>
                      <a:tcPr/>
                    </a:tc>
                    <a:extLst>
                      <a:ext uri="{0D108BD9-81ED-4DB2-BD59-A6C34878D82A}">
                        <a16:rowId xmlns:a16="http://schemas.microsoft.com/office/drawing/2014/main" val="2735298766"/>
                      </a:ext>
                    </a:extLst>
                  </a:tr>
                </a:tbl>
              </a:graphicData>
            </a:graphic>
          </p:graphicFrame>
        </mc:Choice>
        <mc:Fallback xmlns="">
          <p:graphicFrame>
            <p:nvGraphicFramePr>
              <p:cNvPr id="7" name="Tabella 6">
                <a:extLst>
                  <a:ext uri="{FF2B5EF4-FFF2-40B4-BE49-F238E27FC236}">
                    <a16:creationId xmlns:a16="http://schemas.microsoft.com/office/drawing/2014/main" id="{CAA5E7D3-9CBE-69CD-AEC8-57A0F6C8BE73}"/>
                  </a:ext>
                </a:extLst>
              </p:cNvPr>
              <p:cNvGraphicFramePr>
                <a:graphicFrameLocks noGrp="1"/>
              </p:cNvGraphicFramePr>
              <p:nvPr>
                <p:extLst>
                  <p:ext uri="{D42A27DB-BD31-4B8C-83A1-F6EECF244321}">
                    <p14:modId xmlns:p14="http://schemas.microsoft.com/office/powerpoint/2010/main" val="1698135535"/>
                  </p:ext>
                </p:extLst>
              </p:nvPr>
            </p:nvGraphicFramePr>
            <p:xfrm>
              <a:off x="6529877" y="5008284"/>
              <a:ext cx="3165910" cy="741030"/>
            </p:xfrm>
            <a:graphic>
              <a:graphicData uri="http://schemas.openxmlformats.org/drawingml/2006/table">
                <a:tbl>
                  <a:tblPr firstRow="1" bandRow="1">
                    <a:tableStyleId>{8799B23B-EC83-4686-B30A-512413B5E67A}</a:tableStyleId>
                  </a:tblPr>
                  <a:tblGrid>
                    <a:gridCol w="1291424">
                      <a:extLst>
                        <a:ext uri="{9D8B030D-6E8A-4147-A177-3AD203B41FA5}">
                          <a16:colId xmlns:a16="http://schemas.microsoft.com/office/drawing/2014/main" val="2363754833"/>
                        </a:ext>
                      </a:extLst>
                    </a:gridCol>
                    <a:gridCol w="1874486">
                      <a:extLst>
                        <a:ext uri="{9D8B030D-6E8A-4147-A177-3AD203B41FA5}">
                          <a16:colId xmlns:a16="http://schemas.microsoft.com/office/drawing/2014/main" val="3771642566"/>
                        </a:ext>
                      </a:extLst>
                    </a:gridCol>
                  </a:tblGrid>
                  <a:tr h="369110">
                    <a:tc>
                      <a:txBody>
                        <a:bodyPr/>
                        <a:lstStyle/>
                        <a:p>
                          <a:endParaRPr lang="it-IT"/>
                        </a:p>
                      </a:txBody>
                      <a:tcPr>
                        <a:blipFill>
                          <a:blip r:embed="rId6"/>
                          <a:stretch>
                            <a:fillRect l="-980" t="-3448" r="-147059" b="-110345"/>
                          </a:stretch>
                        </a:blipFill>
                      </a:tcPr>
                    </a:tc>
                    <a:tc>
                      <a:txBody>
                        <a:bodyPr/>
                        <a:lstStyle/>
                        <a:p>
                          <a:endParaRPr lang="it-IT"/>
                        </a:p>
                      </a:txBody>
                      <a:tcPr>
                        <a:blipFill>
                          <a:blip r:embed="rId6"/>
                          <a:stretch>
                            <a:fillRect l="-69595" t="-3448" r="-1351" b="-110345"/>
                          </a:stretch>
                        </a:blipFill>
                      </a:tcPr>
                    </a:tc>
                    <a:extLst>
                      <a:ext uri="{0D108BD9-81ED-4DB2-BD59-A6C34878D82A}">
                        <a16:rowId xmlns:a16="http://schemas.microsoft.com/office/drawing/2014/main" val="2738087881"/>
                      </a:ext>
                    </a:extLst>
                  </a:tr>
                  <a:tr h="371920">
                    <a:tc>
                      <a:txBody>
                        <a:bodyPr/>
                        <a:lstStyle/>
                        <a:p>
                          <a:endParaRPr lang="it-IT"/>
                        </a:p>
                      </a:txBody>
                      <a:tcPr>
                        <a:blipFill>
                          <a:blip r:embed="rId6"/>
                          <a:stretch>
                            <a:fillRect l="-980" t="-100000" r="-147059" b="-6667"/>
                          </a:stretch>
                        </a:blipFill>
                      </a:tcPr>
                    </a:tc>
                    <a:tc>
                      <a:txBody>
                        <a:bodyPr/>
                        <a:lstStyle/>
                        <a:p>
                          <a:endParaRPr lang="it-IT"/>
                        </a:p>
                      </a:txBody>
                      <a:tcPr>
                        <a:blipFill>
                          <a:blip r:embed="rId6"/>
                          <a:stretch>
                            <a:fillRect l="-69595" t="-100000" r="-1351" b="-6667"/>
                          </a:stretch>
                        </a:blipFill>
                      </a:tcPr>
                    </a:tc>
                    <a:extLst>
                      <a:ext uri="{0D108BD9-81ED-4DB2-BD59-A6C34878D82A}">
                        <a16:rowId xmlns:a16="http://schemas.microsoft.com/office/drawing/2014/main" val="2735298766"/>
                      </a:ext>
                    </a:extLst>
                  </a:tr>
                </a:tbl>
              </a:graphicData>
            </a:graphic>
          </p:graphicFrame>
        </mc:Fallback>
      </mc:AlternateContent>
      <p:sp>
        <p:nvSpPr>
          <p:cNvPr id="12" name="CasellaDiTesto 11">
            <a:extLst>
              <a:ext uri="{FF2B5EF4-FFF2-40B4-BE49-F238E27FC236}">
                <a16:creationId xmlns:a16="http://schemas.microsoft.com/office/drawing/2014/main" id="{EB877FD9-3A1E-8ACE-DD8C-0959C4EC9E6A}"/>
              </a:ext>
            </a:extLst>
          </p:cNvPr>
          <p:cNvSpPr txBox="1"/>
          <p:nvPr/>
        </p:nvSpPr>
        <p:spPr>
          <a:xfrm>
            <a:off x="8633409" y="6564291"/>
            <a:ext cx="3549211" cy="307777"/>
          </a:xfrm>
          <a:prstGeom prst="rect">
            <a:avLst/>
          </a:prstGeom>
          <a:noFill/>
        </p:spPr>
        <p:txBody>
          <a:bodyPr wrap="square">
            <a:spAutoFit/>
          </a:bodyPr>
          <a:lstStyle/>
          <a:p>
            <a:r>
              <a:rPr lang="en-GB" sz="1400" i="1" noProof="0" dirty="0"/>
              <a:t>more details in the talk by Eduard Chyhyrynets</a:t>
            </a:r>
          </a:p>
        </p:txBody>
      </p:sp>
    </p:spTree>
    <p:extLst>
      <p:ext uri="{BB962C8B-B14F-4D97-AF65-F5344CB8AC3E}">
        <p14:creationId xmlns:p14="http://schemas.microsoft.com/office/powerpoint/2010/main" val="4157211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ED55011-DFEF-24EB-5CCE-6E161980E2C4}"/>
              </a:ext>
            </a:extLst>
          </p:cNvPr>
          <p:cNvSpPr txBox="1"/>
          <p:nvPr/>
        </p:nvSpPr>
        <p:spPr>
          <a:xfrm>
            <a:off x="-12389" y="1146817"/>
            <a:ext cx="6763839" cy="707886"/>
          </a:xfrm>
          <a:prstGeom prst="rect">
            <a:avLst/>
          </a:prstGeom>
          <a:noFill/>
        </p:spPr>
        <p:txBody>
          <a:bodyPr wrap="none" rtlCol="0">
            <a:spAutoFit/>
          </a:bodyPr>
          <a:lstStyle/>
          <a:p>
            <a:r>
              <a:rPr lang="en-GB" sz="4000" dirty="0"/>
              <a:t>Qubit in 3D </a:t>
            </a:r>
            <a:r>
              <a:rPr lang="en-GB" sz="4000" dirty="0">
                <a:latin typeface="+mn-lt"/>
                <a:ea typeface="+mn-ea"/>
                <a:cs typeface="+mn-cs"/>
              </a:rPr>
              <a:t>Ultra–pure Al </a:t>
            </a:r>
            <a:r>
              <a:rPr lang="en-GB" sz="4000" dirty="0"/>
              <a:t>cavity</a:t>
            </a:r>
            <a:endParaRPr lang="en-GB" sz="4000" i="1" dirty="0"/>
          </a:p>
        </p:txBody>
      </p:sp>
      <p:pic>
        <p:nvPicPr>
          <p:cNvPr id="6" name="Immagine 5">
            <a:extLst>
              <a:ext uri="{FF2B5EF4-FFF2-40B4-BE49-F238E27FC236}">
                <a16:creationId xmlns:a16="http://schemas.microsoft.com/office/drawing/2014/main" id="{12E9BFED-20EF-E464-7A46-E57FE144BB37}"/>
              </a:ext>
            </a:extLst>
          </p:cNvPr>
          <p:cNvPicPr>
            <a:picLocks noChangeAspect="1"/>
          </p:cNvPicPr>
          <p:nvPr/>
        </p:nvPicPr>
        <p:blipFill>
          <a:blip r:embed="rId3"/>
          <a:stretch>
            <a:fillRect/>
          </a:stretch>
        </p:blipFill>
        <p:spPr>
          <a:xfrm>
            <a:off x="6948086" y="3524536"/>
            <a:ext cx="4725059" cy="781159"/>
          </a:xfrm>
          <a:prstGeom prst="rect">
            <a:avLst/>
          </a:prstGeom>
        </p:spPr>
      </p:pic>
      <p:grpSp>
        <p:nvGrpSpPr>
          <p:cNvPr id="8" name="Gruppo 7">
            <a:extLst>
              <a:ext uri="{FF2B5EF4-FFF2-40B4-BE49-F238E27FC236}">
                <a16:creationId xmlns:a16="http://schemas.microsoft.com/office/drawing/2014/main" id="{B78E34E4-63CA-23CF-7BBC-48EFA1181A9D}"/>
              </a:ext>
            </a:extLst>
          </p:cNvPr>
          <p:cNvGrpSpPr>
            <a:grpSpLocks noChangeAspect="1"/>
          </p:cNvGrpSpPr>
          <p:nvPr/>
        </p:nvGrpSpPr>
        <p:grpSpPr>
          <a:xfrm>
            <a:off x="7746573" y="1557040"/>
            <a:ext cx="3128087" cy="1620000"/>
            <a:chOff x="7422400" y="1465848"/>
            <a:chExt cx="3800475" cy="1968222"/>
          </a:xfrm>
        </p:grpSpPr>
        <p:grpSp>
          <p:nvGrpSpPr>
            <p:cNvPr id="9" name="Gruppo 8">
              <a:extLst>
                <a:ext uri="{FF2B5EF4-FFF2-40B4-BE49-F238E27FC236}">
                  <a16:creationId xmlns:a16="http://schemas.microsoft.com/office/drawing/2014/main" id="{29EE54A6-90CD-5E15-4DC4-02CA293F6848}"/>
                </a:ext>
              </a:extLst>
            </p:cNvPr>
            <p:cNvGrpSpPr/>
            <p:nvPr/>
          </p:nvGrpSpPr>
          <p:grpSpPr>
            <a:xfrm>
              <a:off x="7422400" y="2003534"/>
              <a:ext cx="3800475" cy="1430536"/>
              <a:chOff x="7190422" y="2426176"/>
              <a:chExt cx="3800475" cy="1430536"/>
            </a:xfrm>
          </p:grpSpPr>
          <p:pic>
            <p:nvPicPr>
              <p:cNvPr id="12" name="Immagine 11">
                <a:extLst>
                  <a:ext uri="{FF2B5EF4-FFF2-40B4-BE49-F238E27FC236}">
                    <a16:creationId xmlns:a16="http://schemas.microsoft.com/office/drawing/2014/main" id="{B0FF02E2-A3B5-7A69-36F1-8C45B2BFF87C}"/>
                  </a:ext>
                </a:extLst>
              </p:cNvPr>
              <p:cNvPicPr>
                <a:picLocks noChangeAspect="1"/>
              </p:cNvPicPr>
              <p:nvPr/>
            </p:nvPicPr>
            <p:blipFill>
              <a:blip r:embed="rId4"/>
              <a:stretch>
                <a:fillRect/>
              </a:stretch>
            </p:blipFill>
            <p:spPr>
              <a:xfrm>
                <a:off x="7190422" y="2580362"/>
                <a:ext cx="3800475" cy="1276350"/>
              </a:xfrm>
              <a:prstGeom prst="rect">
                <a:avLst/>
              </a:prstGeom>
            </p:spPr>
          </p:pic>
          <p:sp>
            <p:nvSpPr>
              <p:cNvPr id="13" name="CasellaDiTesto 12">
                <a:extLst>
                  <a:ext uri="{FF2B5EF4-FFF2-40B4-BE49-F238E27FC236}">
                    <a16:creationId xmlns:a16="http://schemas.microsoft.com/office/drawing/2014/main" id="{295C39C9-951F-4E46-747E-2F8238101196}"/>
                  </a:ext>
                </a:extLst>
              </p:cNvPr>
              <p:cNvSpPr txBox="1"/>
              <p:nvPr/>
            </p:nvSpPr>
            <p:spPr>
              <a:xfrm>
                <a:off x="7428857" y="2426176"/>
                <a:ext cx="425116" cy="369332"/>
              </a:xfrm>
              <a:prstGeom prst="rect">
                <a:avLst/>
              </a:prstGeom>
              <a:solidFill>
                <a:schemeClr val="bg1"/>
              </a:solidFill>
            </p:spPr>
            <p:txBody>
              <a:bodyPr wrap="none" rtlCol="0">
                <a:spAutoFit/>
              </a:bodyPr>
              <a:lstStyle/>
              <a:p>
                <a:r>
                  <a:rPr lang="el-GR"/>
                  <a:t>ω</a:t>
                </a:r>
                <a:r>
                  <a:rPr lang="it-IT" baseline="-25000"/>
                  <a:t>q</a:t>
                </a:r>
                <a:endParaRPr lang="en-GB" baseline="-25000"/>
              </a:p>
            </p:txBody>
          </p:sp>
          <p:sp>
            <p:nvSpPr>
              <p:cNvPr id="14" name="CasellaDiTesto 13">
                <a:extLst>
                  <a:ext uri="{FF2B5EF4-FFF2-40B4-BE49-F238E27FC236}">
                    <a16:creationId xmlns:a16="http://schemas.microsoft.com/office/drawing/2014/main" id="{B93C121A-4B2D-B930-5CAE-F0E4DC0A28BF}"/>
                  </a:ext>
                </a:extLst>
              </p:cNvPr>
              <p:cNvSpPr txBox="1"/>
              <p:nvPr/>
            </p:nvSpPr>
            <p:spPr>
              <a:xfrm>
                <a:off x="10362557" y="2426176"/>
                <a:ext cx="397866" cy="369332"/>
              </a:xfrm>
              <a:prstGeom prst="rect">
                <a:avLst/>
              </a:prstGeom>
              <a:solidFill>
                <a:schemeClr val="bg1"/>
              </a:solidFill>
            </p:spPr>
            <p:txBody>
              <a:bodyPr wrap="none" rtlCol="0">
                <a:spAutoFit/>
              </a:bodyPr>
              <a:lstStyle/>
              <a:p>
                <a:r>
                  <a:rPr lang="el-GR" dirty="0"/>
                  <a:t>ω</a:t>
                </a:r>
                <a:r>
                  <a:rPr lang="it-IT" baseline="-25000" dirty="0"/>
                  <a:t>r</a:t>
                </a:r>
                <a:endParaRPr lang="en-GB" baseline="-25000" dirty="0"/>
              </a:p>
            </p:txBody>
          </p:sp>
          <p:sp>
            <p:nvSpPr>
              <p:cNvPr id="15" name="Rettangolo 14">
                <a:extLst>
                  <a:ext uri="{FF2B5EF4-FFF2-40B4-BE49-F238E27FC236}">
                    <a16:creationId xmlns:a16="http://schemas.microsoft.com/office/drawing/2014/main" id="{2C12B398-B29B-18C5-DC5A-8EC581176461}"/>
                  </a:ext>
                </a:extLst>
              </p:cNvPr>
              <p:cNvSpPr/>
              <p:nvPr/>
            </p:nvSpPr>
            <p:spPr>
              <a:xfrm>
                <a:off x="7757160" y="3352800"/>
                <a:ext cx="784860" cy="35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asellaDiTesto 9">
              <a:extLst>
                <a:ext uri="{FF2B5EF4-FFF2-40B4-BE49-F238E27FC236}">
                  <a16:creationId xmlns:a16="http://schemas.microsoft.com/office/drawing/2014/main" id="{624805B0-A3F3-A6B9-CECF-3B00C284EB23}"/>
                </a:ext>
              </a:extLst>
            </p:cNvPr>
            <p:cNvSpPr txBox="1"/>
            <p:nvPr/>
          </p:nvSpPr>
          <p:spPr>
            <a:xfrm>
              <a:off x="8313184" y="1465848"/>
              <a:ext cx="1850571" cy="369332"/>
            </a:xfrm>
            <a:prstGeom prst="rect">
              <a:avLst/>
            </a:prstGeom>
            <a:solidFill>
              <a:schemeClr val="bg1"/>
            </a:solidFill>
          </p:spPr>
          <p:txBody>
            <a:bodyPr wrap="none" rtlCol="0">
              <a:spAutoFit/>
            </a:bodyPr>
            <a:lstStyle/>
            <a:p>
              <a:r>
                <a:rPr lang="it-IT" dirty="0"/>
                <a:t>Dispersive regime</a:t>
              </a:r>
              <a:endParaRPr lang="en-GB" baseline="-25000" dirty="0"/>
            </a:p>
          </p:txBody>
        </p:sp>
        <p:sp>
          <p:nvSpPr>
            <p:cNvPr id="11" name="Rettangolo 10">
              <a:extLst>
                <a:ext uri="{FF2B5EF4-FFF2-40B4-BE49-F238E27FC236}">
                  <a16:creationId xmlns:a16="http://schemas.microsoft.com/office/drawing/2014/main" id="{4A9CCA4A-C5C2-D1C7-2E56-CC6E5004D34D}"/>
                </a:ext>
              </a:extLst>
            </p:cNvPr>
            <p:cNvSpPr/>
            <p:nvPr/>
          </p:nvSpPr>
          <p:spPr>
            <a:xfrm>
              <a:off x="9126109" y="2372866"/>
              <a:ext cx="471604" cy="369332"/>
            </a:xfrm>
            <a:prstGeom prst="rect">
              <a:avLst/>
            </a:prstGeom>
            <a:solidFill>
              <a:schemeClr val="bg1"/>
            </a:solidFill>
          </p:spPr>
          <p:txBody>
            <a:bodyPr wrap="none">
              <a:spAutoFit/>
            </a:bodyPr>
            <a:lstStyle/>
            <a:p>
              <a:r>
                <a:rPr lang="el-GR"/>
                <a:t>Δ</a:t>
              </a:r>
              <a:r>
                <a:rPr lang="it-IT" baseline="-25000"/>
                <a:t>01</a:t>
              </a:r>
              <a:endParaRPr lang="en-GB" baseline="-25000"/>
            </a:p>
          </p:txBody>
        </p:sp>
      </p:grpSp>
      <p:grpSp>
        <p:nvGrpSpPr>
          <p:cNvPr id="16" name="Gruppo 15">
            <a:extLst>
              <a:ext uri="{FF2B5EF4-FFF2-40B4-BE49-F238E27FC236}">
                <a16:creationId xmlns:a16="http://schemas.microsoft.com/office/drawing/2014/main" id="{57613094-F2EA-0B50-1AD9-BEEA55B5BC24}"/>
              </a:ext>
            </a:extLst>
          </p:cNvPr>
          <p:cNvGrpSpPr/>
          <p:nvPr/>
        </p:nvGrpSpPr>
        <p:grpSpPr>
          <a:xfrm>
            <a:off x="8213043" y="5398740"/>
            <a:ext cx="2402496" cy="408105"/>
            <a:chOff x="668903" y="3562401"/>
            <a:chExt cx="2402496" cy="408105"/>
          </a:xfrm>
        </p:grpSpPr>
        <p:sp>
          <p:nvSpPr>
            <p:cNvPr id="17" name="Rettangolo 16">
              <a:extLst>
                <a:ext uri="{FF2B5EF4-FFF2-40B4-BE49-F238E27FC236}">
                  <a16:creationId xmlns:a16="http://schemas.microsoft.com/office/drawing/2014/main" id="{F3825B28-8212-230D-2879-DA7089653067}"/>
                </a:ext>
              </a:extLst>
            </p:cNvPr>
            <p:cNvSpPr/>
            <p:nvPr/>
          </p:nvSpPr>
          <p:spPr>
            <a:xfrm>
              <a:off x="668903" y="3570396"/>
              <a:ext cx="1524775" cy="400110"/>
            </a:xfrm>
            <a:prstGeom prst="rect">
              <a:avLst/>
            </a:prstGeom>
            <a:solidFill>
              <a:schemeClr val="bg1"/>
            </a:solidFill>
          </p:spPr>
          <p:txBody>
            <a:bodyPr wrap="square">
              <a:spAutoFit/>
            </a:bodyPr>
            <a:lstStyle/>
            <a:p>
              <a:r>
                <a:rPr lang="el-GR" sz="2000" dirty="0"/>
                <a:t>Δ</a:t>
              </a:r>
              <a:r>
                <a:rPr lang="it-IT" sz="2000" baseline="-25000" dirty="0"/>
                <a:t>01</a:t>
              </a:r>
              <a:r>
                <a:rPr lang="it-IT" sz="2000" dirty="0"/>
                <a:t>=</a:t>
              </a:r>
              <a:r>
                <a:rPr lang="el-GR" sz="2000" dirty="0"/>
                <a:t>ω</a:t>
              </a:r>
              <a:r>
                <a:rPr lang="it-IT" sz="2000" baseline="-25000" dirty="0" err="1"/>
                <a:t>q</a:t>
              </a:r>
              <a:r>
                <a:rPr lang="it-IT" sz="2000" dirty="0"/>
                <a:t>-</a:t>
              </a:r>
              <a:r>
                <a:rPr lang="el-GR" sz="2000" dirty="0"/>
                <a:t>ω</a:t>
              </a:r>
              <a:r>
                <a:rPr lang="it-IT" sz="2000" baseline="-25000" dirty="0"/>
                <a:t>r</a:t>
              </a:r>
              <a:endParaRPr lang="en-GB" sz="2000" baseline="-25000" dirty="0"/>
            </a:p>
          </p:txBody>
        </p:sp>
        <p:sp>
          <p:nvSpPr>
            <p:cNvPr id="18" name="Rettangolo 17">
              <a:extLst>
                <a:ext uri="{FF2B5EF4-FFF2-40B4-BE49-F238E27FC236}">
                  <a16:creationId xmlns:a16="http://schemas.microsoft.com/office/drawing/2014/main" id="{D2A278AA-EE7E-5D53-6466-205580F84C05}"/>
                </a:ext>
              </a:extLst>
            </p:cNvPr>
            <p:cNvSpPr/>
            <p:nvPr/>
          </p:nvSpPr>
          <p:spPr>
            <a:xfrm>
              <a:off x="2139734" y="3562401"/>
              <a:ext cx="931665" cy="400110"/>
            </a:xfrm>
            <a:prstGeom prst="rect">
              <a:avLst/>
            </a:prstGeom>
            <a:solidFill>
              <a:schemeClr val="bg1"/>
            </a:solidFill>
          </p:spPr>
          <p:txBody>
            <a:bodyPr wrap="none">
              <a:spAutoFit/>
            </a:bodyPr>
            <a:lstStyle/>
            <a:p>
              <a:r>
                <a:rPr lang="el-GR" sz="2000" dirty="0"/>
                <a:t>ω</a:t>
              </a:r>
              <a:r>
                <a:rPr lang="it-IT" sz="2000" baseline="-25000" dirty="0" err="1"/>
                <a:t>q</a:t>
              </a:r>
              <a:r>
                <a:rPr lang="it-IT" sz="2000" dirty="0"/>
                <a:t>=</a:t>
              </a:r>
              <a:r>
                <a:rPr lang="el-GR" sz="2000" dirty="0"/>
                <a:t>ω</a:t>
              </a:r>
              <a:r>
                <a:rPr lang="it-IT" sz="2000" baseline="-25000" dirty="0"/>
                <a:t>01</a:t>
              </a:r>
              <a:endParaRPr lang="en-GB" sz="2000" baseline="-25000" dirty="0"/>
            </a:p>
          </p:txBody>
        </p:sp>
      </p:gr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9D88669E-CE23-784A-27E0-4EE067395A90}"/>
                  </a:ext>
                </a:extLst>
              </p:cNvPr>
              <p:cNvSpPr txBox="1"/>
              <p:nvPr/>
            </p:nvSpPr>
            <p:spPr>
              <a:xfrm>
                <a:off x="9862908" y="4451019"/>
                <a:ext cx="1011752" cy="733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𝑖𝑗</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𝑖𝑗</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𝑖𝑗</m:t>
                              </m:r>
                            </m:sub>
                          </m:sSub>
                        </m:den>
                      </m:f>
                    </m:oMath>
                  </m:oMathPara>
                </a14:m>
                <a:endParaRPr lang="en-GB" sz="2000" dirty="0"/>
              </a:p>
            </p:txBody>
          </p:sp>
        </mc:Choice>
        <mc:Fallback xmlns="">
          <p:sp>
            <p:nvSpPr>
              <p:cNvPr id="19" name="CasellaDiTesto 18">
                <a:extLst>
                  <a:ext uri="{FF2B5EF4-FFF2-40B4-BE49-F238E27FC236}">
                    <a16:creationId xmlns:a16="http://schemas.microsoft.com/office/drawing/2014/main" id="{9D88669E-CE23-784A-27E0-4EE067395A90}"/>
                  </a:ext>
                </a:extLst>
              </p:cNvPr>
              <p:cNvSpPr txBox="1">
                <a:spLocks noRot="1" noChangeAspect="1" noMove="1" noResize="1" noEditPoints="1" noAdjustHandles="1" noChangeArrowheads="1" noChangeShapeType="1" noTextEdit="1"/>
              </p:cNvSpPr>
              <p:nvPr/>
            </p:nvSpPr>
            <p:spPr>
              <a:xfrm>
                <a:off x="9862908" y="4451019"/>
                <a:ext cx="1011752" cy="733855"/>
              </a:xfrm>
              <a:prstGeom prst="rect">
                <a:avLst/>
              </a:prstGeom>
              <a:blipFill>
                <a:blip r:embed="rId5"/>
                <a:stretch>
                  <a:fillRect l="-6173" r="-3704" b="-84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1CE48F3A-E674-42F6-602A-3137B03548D7}"/>
                  </a:ext>
                </a:extLst>
              </p:cNvPr>
              <p:cNvSpPr txBox="1"/>
              <p:nvPr/>
            </p:nvSpPr>
            <p:spPr>
              <a:xfrm>
                <a:off x="7395537" y="4557811"/>
                <a:ext cx="1577676" cy="5250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 </m:t>
                          </m:r>
                        </m:sub>
                      </m:sSub>
                      <m:r>
                        <a:rPr lang="it-IT" sz="2000" b="0" i="1" smtClean="0">
                          <a:latin typeface="Cambria Math" panose="02040503050406030204" pitchFamily="18" charset="0"/>
                        </a:rPr>
                        <m:t>=</m:t>
                      </m:r>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12</m:t>
                              </m:r>
                            </m:sub>
                          </m:sSub>
                        </m:num>
                        <m:den>
                          <m:r>
                            <a:rPr lang="it-IT" sz="2000" b="0" i="1" smtClean="0">
                              <a:latin typeface="Cambria Math" panose="02040503050406030204" pitchFamily="18" charset="0"/>
                            </a:rPr>
                            <m:t>2</m:t>
                          </m:r>
                        </m:den>
                      </m:f>
                    </m:oMath>
                  </m:oMathPara>
                </a14:m>
                <a:endParaRPr lang="en-GB" sz="2000" dirty="0"/>
              </a:p>
            </p:txBody>
          </p:sp>
        </mc:Choice>
        <mc:Fallback xmlns="">
          <p:sp>
            <p:nvSpPr>
              <p:cNvPr id="20" name="CasellaDiTesto 19">
                <a:extLst>
                  <a:ext uri="{FF2B5EF4-FFF2-40B4-BE49-F238E27FC236}">
                    <a16:creationId xmlns:a16="http://schemas.microsoft.com/office/drawing/2014/main" id="{1CE48F3A-E674-42F6-602A-3137B03548D7}"/>
                  </a:ext>
                </a:extLst>
              </p:cNvPr>
              <p:cNvSpPr txBox="1">
                <a:spLocks noRot="1" noChangeAspect="1" noMove="1" noResize="1" noEditPoints="1" noAdjustHandles="1" noChangeArrowheads="1" noChangeShapeType="1" noTextEdit="1"/>
              </p:cNvSpPr>
              <p:nvPr/>
            </p:nvSpPr>
            <p:spPr>
              <a:xfrm>
                <a:off x="7395537" y="4557811"/>
                <a:ext cx="1577676" cy="525080"/>
              </a:xfrm>
              <a:prstGeom prst="rect">
                <a:avLst/>
              </a:prstGeom>
              <a:blipFill>
                <a:blip r:embed="rId6"/>
                <a:stretch>
                  <a:fillRect l="-4000" r="-800" b="-16667"/>
                </a:stretch>
              </a:blipFill>
            </p:spPr>
            <p:txBody>
              <a:bodyPr/>
              <a:lstStyle/>
              <a:p>
                <a:r>
                  <a:rPr lang="en-GB">
                    <a:noFill/>
                  </a:rPr>
                  <a:t> </a:t>
                </a:r>
              </a:p>
            </p:txBody>
          </p:sp>
        </mc:Fallback>
      </mc:AlternateContent>
      <p:pic>
        <p:nvPicPr>
          <p:cNvPr id="22" name="Immagine 21" descr="Immagine che contiene muro, interno, pavimento, arte&#10;&#10;Il contenuto generato dall'IA potrebbe non essere corretto.">
            <a:extLst>
              <a:ext uri="{FF2B5EF4-FFF2-40B4-BE49-F238E27FC236}">
                <a16:creationId xmlns:a16="http://schemas.microsoft.com/office/drawing/2014/main" id="{C22D1431-3ABC-9ECF-3A5D-F6D4851C0692}"/>
              </a:ext>
            </a:extLst>
          </p:cNvPr>
          <p:cNvPicPr>
            <a:picLocks noChangeAspect="1"/>
          </p:cNvPicPr>
          <p:nvPr/>
        </p:nvPicPr>
        <p:blipFill>
          <a:blip r:embed="rId7">
            <a:extLst>
              <a:ext uri="{28A0092B-C50C-407E-A947-70E740481C1C}">
                <a14:useLocalDpi xmlns:a14="http://schemas.microsoft.com/office/drawing/2010/main" val="0"/>
              </a:ext>
            </a:extLst>
          </a:blip>
          <a:srcRect t="37126" r="16611" b="34872"/>
          <a:stretch/>
        </p:blipFill>
        <p:spPr>
          <a:xfrm>
            <a:off x="672334" y="4248259"/>
            <a:ext cx="4284966" cy="1918508"/>
          </a:xfrm>
          <a:prstGeom prst="rect">
            <a:avLst/>
          </a:prstGeom>
        </p:spPr>
      </p:pic>
      <p:pic>
        <p:nvPicPr>
          <p:cNvPr id="24" name="Immagine 23">
            <a:extLst>
              <a:ext uri="{FF2B5EF4-FFF2-40B4-BE49-F238E27FC236}">
                <a16:creationId xmlns:a16="http://schemas.microsoft.com/office/drawing/2014/main" id="{3F2B657F-3BC7-0FBA-2F3D-80BDA0AFAA1B}"/>
              </a:ext>
            </a:extLst>
          </p:cNvPr>
          <p:cNvPicPr>
            <a:picLocks noChangeAspect="1"/>
          </p:cNvPicPr>
          <p:nvPr/>
        </p:nvPicPr>
        <p:blipFill>
          <a:blip r:embed="rId8"/>
          <a:stretch>
            <a:fillRect/>
          </a:stretch>
        </p:blipFill>
        <p:spPr>
          <a:xfrm>
            <a:off x="735692" y="1937992"/>
            <a:ext cx="2899078" cy="2124892"/>
          </a:xfrm>
          <a:prstGeom prst="rect">
            <a:avLst/>
          </a:prstGeom>
        </p:spPr>
      </p:pic>
      <p:sp>
        <p:nvSpPr>
          <p:cNvPr id="7" name="CasellaDiTesto 6">
            <a:extLst>
              <a:ext uri="{FF2B5EF4-FFF2-40B4-BE49-F238E27FC236}">
                <a16:creationId xmlns:a16="http://schemas.microsoft.com/office/drawing/2014/main" id="{7C6E5637-067C-D74A-7346-3FC36EA7A1D2}"/>
              </a:ext>
            </a:extLst>
          </p:cNvPr>
          <p:cNvSpPr txBox="1"/>
          <p:nvPr/>
        </p:nvSpPr>
        <p:spPr>
          <a:xfrm>
            <a:off x="3106125" y="5879918"/>
            <a:ext cx="7070683" cy="461665"/>
          </a:xfrm>
          <a:prstGeom prst="rect">
            <a:avLst/>
          </a:prstGeom>
          <a:solidFill>
            <a:schemeClr val="bg1"/>
          </a:solidFill>
        </p:spPr>
        <p:txBody>
          <a:bodyPr wrap="square" rtlCol="0">
            <a:spAutoFit/>
          </a:bodyPr>
          <a:lstStyle/>
          <a:p>
            <a:r>
              <a:rPr lang="en-GB" sz="2400" u="sng" dirty="0"/>
              <a:t>We read the Qubit state through a cavity measurement</a:t>
            </a:r>
            <a:endParaRPr lang="en-GB" sz="2400" u="sng" baseline="-25000" dirty="0"/>
          </a:p>
        </p:txBody>
      </p:sp>
      <p:sp>
        <p:nvSpPr>
          <p:cNvPr id="5" name="CasellaDiTesto 4">
            <a:extLst>
              <a:ext uri="{FF2B5EF4-FFF2-40B4-BE49-F238E27FC236}">
                <a16:creationId xmlns:a16="http://schemas.microsoft.com/office/drawing/2014/main" id="{9FFC26D3-30C8-852C-8C55-846850863802}"/>
              </a:ext>
            </a:extLst>
          </p:cNvPr>
          <p:cNvSpPr txBox="1"/>
          <p:nvPr/>
        </p:nvSpPr>
        <p:spPr>
          <a:xfrm>
            <a:off x="0" y="6548763"/>
            <a:ext cx="9569835" cy="307777"/>
          </a:xfrm>
          <a:prstGeom prst="rect">
            <a:avLst/>
          </a:prstGeom>
          <a:noFill/>
        </p:spPr>
        <p:txBody>
          <a:bodyPr wrap="square" anchor="ctr">
            <a:spAutoFit/>
          </a:bodyPr>
          <a:lstStyle/>
          <a:p>
            <a:r>
              <a:rPr lang="en-GB" sz="1400" i="1" noProof="0" dirty="0"/>
              <a:t>Al Qubit fabricated at IFN CNR; </a:t>
            </a:r>
          </a:p>
        </p:txBody>
      </p:sp>
      <p:pic>
        <p:nvPicPr>
          <p:cNvPr id="2" name="Picture 6" descr="CNR - IFN, Istituto di Fotonica e Nanotecnologie | Milan">
            <a:extLst>
              <a:ext uri="{FF2B5EF4-FFF2-40B4-BE49-F238E27FC236}">
                <a16:creationId xmlns:a16="http://schemas.microsoft.com/office/drawing/2014/main" id="{29FA3844-25BC-4FF7-43AA-3342D2327F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7978" y="3124875"/>
            <a:ext cx="799322" cy="799322"/>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ttore 2 22">
            <a:extLst>
              <a:ext uri="{FF2B5EF4-FFF2-40B4-BE49-F238E27FC236}">
                <a16:creationId xmlns:a16="http://schemas.microsoft.com/office/drawing/2014/main" id="{879C12A4-CEE9-9830-D711-593725BD4DC6}"/>
              </a:ext>
            </a:extLst>
          </p:cNvPr>
          <p:cNvCxnSpPr>
            <a:cxnSpLocks/>
          </p:cNvCxnSpPr>
          <p:nvPr/>
        </p:nvCxnSpPr>
        <p:spPr>
          <a:xfrm>
            <a:off x="2512520" y="4062884"/>
            <a:ext cx="766991" cy="6798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7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metallo, interno, ingegneria, ingranaggio&#10;&#10;Il contenuto generato dall'IA potrebbe non essere corretto.">
            <a:extLst>
              <a:ext uri="{FF2B5EF4-FFF2-40B4-BE49-F238E27FC236}">
                <a16:creationId xmlns:a16="http://schemas.microsoft.com/office/drawing/2014/main" id="{A2DC7B4D-625C-E3CD-95FE-DBE0293A7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059" y="2557667"/>
            <a:ext cx="3028618" cy="2271463"/>
          </a:xfrm>
          <a:prstGeom prst="rect">
            <a:avLst/>
          </a:prstGeom>
        </p:spPr>
      </p:pic>
      <p:sp>
        <p:nvSpPr>
          <p:cNvPr id="4" name="Segnaposto piè di pagina 3">
            <a:extLst>
              <a:ext uri="{FF2B5EF4-FFF2-40B4-BE49-F238E27FC236}">
                <a16:creationId xmlns:a16="http://schemas.microsoft.com/office/drawing/2014/main" id="{E68393FC-D753-FA71-4524-33D29237628C}"/>
              </a:ext>
            </a:extLst>
          </p:cNvPr>
          <p:cNvSpPr txBox="1">
            <a:spLocks/>
          </p:cNvSpPr>
          <p:nvPr/>
        </p:nvSpPr>
        <p:spPr>
          <a:xfrm>
            <a:off x="0" y="6505575"/>
            <a:ext cx="20447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i="1" noProof="0" dirty="0">
                <a:solidFill>
                  <a:schemeClr val="tx1"/>
                </a:solidFill>
              </a:rPr>
              <a:t>Courtesy of A. Rettaroli</a:t>
            </a:r>
            <a:endParaRPr lang="en-US" sz="1400" noProof="0" dirty="0">
              <a:solidFill>
                <a:schemeClr val="tx1"/>
              </a:solidFill>
            </a:endParaRPr>
          </a:p>
        </p:txBody>
      </p:sp>
      <p:sp>
        <p:nvSpPr>
          <p:cNvPr id="5" name="Rettangolo 4">
            <a:extLst>
              <a:ext uri="{FF2B5EF4-FFF2-40B4-BE49-F238E27FC236}">
                <a16:creationId xmlns:a16="http://schemas.microsoft.com/office/drawing/2014/main" id="{8311ABD9-58CB-B0F1-6956-866F1036C936}"/>
              </a:ext>
            </a:extLst>
          </p:cNvPr>
          <p:cNvSpPr/>
          <p:nvPr/>
        </p:nvSpPr>
        <p:spPr>
          <a:xfrm>
            <a:off x="-4" y="1130717"/>
            <a:ext cx="2793265" cy="707886"/>
          </a:xfrm>
          <a:prstGeom prst="rect">
            <a:avLst/>
          </a:prstGeom>
        </p:spPr>
        <p:txBody>
          <a:bodyPr wrap="none">
            <a:spAutoFit/>
          </a:bodyPr>
          <a:lstStyle/>
          <a:p>
            <a:pPr algn="ctr"/>
            <a:r>
              <a:rPr lang="en-GB" sz="4000" dirty="0"/>
              <a:t>LNF-cryostat</a:t>
            </a:r>
          </a:p>
        </p:txBody>
      </p:sp>
      <p:pic>
        <p:nvPicPr>
          <p:cNvPr id="6" name="Segnaposto contenuto 4">
            <a:extLst>
              <a:ext uri="{FF2B5EF4-FFF2-40B4-BE49-F238E27FC236}">
                <a16:creationId xmlns:a16="http://schemas.microsoft.com/office/drawing/2014/main" id="{45FCB118-4A4E-F089-8365-6E6338DD7020}"/>
              </a:ext>
            </a:extLst>
          </p:cNvPr>
          <p:cNvPicPr>
            <a:picLocks noGrp="1" noChangeAspect="1"/>
          </p:cNvPicPr>
          <p:nvPr>
            <p:ph idx="1"/>
          </p:nvPr>
        </p:nvPicPr>
        <p:blipFill>
          <a:blip r:embed="rId4"/>
          <a:stretch>
            <a:fillRect/>
          </a:stretch>
        </p:blipFill>
        <p:spPr>
          <a:xfrm>
            <a:off x="5284124" y="1503730"/>
            <a:ext cx="3578673" cy="4080510"/>
          </a:xfrm>
        </p:spPr>
      </p:pic>
      <p:pic>
        <p:nvPicPr>
          <p:cNvPr id="7" name="Immagine 6" descr="Immagine che contiene pavimento, interni, ingombro, arredamento&#10;&#10;Descrizione generata automaticamente">
            <a:extLst>
              <a:ext uri="{FF2B5EF4-FFF2-40B4-BE49-F238E27FC236}">
                <a16:creationId xmlns:a16="http://schemas.microsoft.com/office/drawing/2014/main" id="{FB2020A3-E28F-CA0C-9652-92B8FEB70020}"/>
              </a:ext>
            </a:extLst>
          </p:cNvPr>
          <p:cNvPicPr>
            <a:picLocks noChangeAspect="1"/>
          </p:cNvPicPr>
          <p:nvPr/>
        </p:nvPicPr>
        <p:blipFill rotWithShape="1">
          <a:blip r:embed="rId5"/>
          <a:srcRect l="3603" r="5219" b="4248"/>
          <a:stretch/>
        </p:blipFill>
        <p:spPr>
          <a:xfrm>
            <a:off x="661660" y="3548550"/>
            <a:ext cx="3577070" cy="2347839"/>
          </a:xfrm>
          <a:prstGeom prst="rect">
            <a:avLst/>
          </a:prstGeom>
        </p:spPr>
      </p:pic>
      <p:pic>
        <p:nvPicPr>
          <p:cNvPr id="8" name="Immagine 7">
            <a:extLst>
              <a:ext uri="{FF2B5EF4-FFF2-40B4-BE49-F238E27FC236}">
                <a16:creationId xmlns:a16="http://schemas.microsoft.com/office/drawing/2014/main" id="{B1F466CA-C227-6A26-F6A4-DEFEE7DA7430}"/>
              </a:ext>
            </a:extLst>
          </p:cNvPr>
          <p:cNvPicPr>
            <a:picLocks noChangeAspect="1"/>
          </p:cNvPicPr>
          <p:nvPr/>
        </p:nvPicPr>
        <p:blipFill>
          <a:blip r:embed="rId6"/>
          <a:stretch>
            <a:fillRect/>
          </a:stretch>
        </p:blipFill>
        <p:spPr>
          <a:xfrm>
            <a:off x="300585" y="2338887"/>
            <a:ext cx="1549419" cy="910284"/>
          </a:xfrm>
          <a:prstGeom prst="rect">
            <a:avLst/>
          </a:prstGeom>
        </p:spPr>
      </p:pic>
      <p:grpSp>
        <p:nvGrpSpPr>
          <p:cNvPr id="9" name="Gruppo 8">
            <a:extLst>
              <a:ext uri="{FF2B5EF4-FFF2-40B4-BE49-F238E27FC236}">
                <a16:creationId xmlns:a16="http://schemas.microsoft.com/office/drawing/2014/main" id="{F26E9375-0440-5954-E1E6-826CC1853F94}"/>
              </a:ext>
            </a:extLst>
          </p:cNvPr>
          <p:cNvGrpSpPr/>
          <p:nvPr/>
        </p:nvGrpSpPr>
        <p:grpSpPr>
          <a:xfrm>
            <a:off x="2600710" y="1963204"/>
            <a:ext cx="2691602" cy="1428376"/>
            <a:chOff x="8991858" y="3575501"/>
            <a:chExt cx="2454316" cy="1822299"/>
          </a:xfrm>
        </p:grpSpPr>
        <mc:AlternateContent xmlns:mc="http://schemas.openxmlformats.org/markup-compatibility/2006" xmlns:a14="http://schemas.microsoft.com/office/drawing/2010/main">
          <mc:Choice Requires="a14">
            <p:sp>
              <p:nvSpPr>
                <p:cNvPr id="10" name="Rettangolo 9">
                  <a:extLst>
                    <a:ext uri="{FF2B5EF4-FFF2-40B4-BE49-F238E27FC236}">
                      <a16:creationId xmlns:a16="http://schemas.microsoft.com/office/drawing/2014/main" id="{F671508F-0173-C33E-30A1-257BED472B5A}"/>
                    </a:ext>
                  </a:extLst>
                </p:cNvPr>
                <p:cNvSpPr/>
                <p:nvPr/>
              </p:nvSpPr>
              <p:spPr>
                <a:xfrm>
                  <a:off x="9494604" y="3721770"/>
                  <a:ext cx="1448823" cy="471188"/>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𝑏𝑎𝑠𝑒</m:t>
                            </m:r>
                          </m:sub>
                        </m:sSub>
                        <m:r>
                          <a:rPr lang="en-GB" i="1" smtClean="0">
                            <a:latin typeface="Cambria Math" panose="02040503050406030204" pitchFamily="18" charset="0"/>
                          </a:rPr>
                          <m:t>=8 </m:t>
                        </m:r>
                        <m:r>
                          <a:rPr lang="en-GB" i="1" smtClean="0">
                            <a:latin typeface="Cambria Math" panose="02040503050406030204" pitchFamily="18" charset="0"/>
                          </a:rPr>
                          <m:t>𝑚𝐾</m:t>
                        </m:r>
                      </m:oMath>
                    </m:oMathPara>
                  </a14:m>
                  <a:endParaRPr lang="en-GB"/>
                </a:p>
              </p:txBody>
            </p:sp>
          </mc:Choice>
          <mc:Fallback xmlns="">
            <p:sp>
              <p:nvSpPr>
                <p:cNvPr id="10" name="Rettangolo 9">
                  <a:extLst>
                    <a:ext uri="{FF2B5EF4-FFF2-40B4-BE49-F238E27FC236}">
                      <a16:creationId xmlns:a16="http://schemas.microsoft.com/office/drawing/2014/main" id="{F671508F-0173-C33E-30A1-257BED472B5A}"/>
                    </a:ext>
                  </a:extLst>
                </p:cNvPr>
                <p:cNvSpPr>
                  <a:spLocks noRot="1" noChangeAspect="1" noMove="1" noResize="1" noEditPoints="1" noAdjustHandles="1" noChangeArrowheads="1" noChangeShapeType="1" noTextEdit="1"/>
                </p:cNvSpPr>
                <p:nvPr/>
              </p:nvSpPr>
              <p:spPr>
                <a:xfrm>
                  <a:off x="9494604" y="3721770"/>
                  <a:ext cx="1448823" cy="471188"/>
                </a:xfrm>
                <a:prstGeom prst="rect">
                  <a:avLst/>
                </a:prstGeom>
                <a:blipFill>
                  <a:blip r:embed="rId7"/>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41668A0C-6F1E-00D6-7DD4-4AA81FD49A60}"/>
                    </a:ext>
                  </a:extLst>
                </p:cNvPr>
                <p:cNvSpPr txBox="1"/>
                <p:nvPr/>
              </p:nvSpPr>
              <p:spPr>
                <a:xfrm>
                  <a:off x="9150312" y="4397908"/>
                  <a:ext cx="2137410" cy="824579"/>
                </a:xfrm>
                <a:prstGeom prst="rect">
                  <a:avLst/>
                </a:prstGeom>
                <a:noFill/>
              </p:spPr>
              <p:txBody>
                <a:bodyPr wrap="square" rtlCol="0">
                  <a:spAutoFit/>
                </a:bodyPr>
                <a:lstStyle/>
                <a:p>
                  <a:pPr algn="ctr"/>
                  <a:r>
                    <a:rPr lang="en-GB"/>
                    <a:t>Cooling power:</a:t>
                  </a:r>
                </a:p>
                <a:p>
                  <a:pPr algn="ct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500 </m:t>
                        </m:r>
                        <m:r>
                          <a:rPr lang="en-GB" i="1" smtClean="0">
                            <a:latin typeface="Cambria Math" panose="02040503050406030204" pitchFamily="18" charset="0"/>
                          </a:rPr>
                          <m:t>𝜇</m:t>
                        </m:r>
                        <m:r>
                          <a:rPr lang="en-GB" i="1" smtClean="0">
                            <a:latin typeface="Cambria Math" panose="02040503050406030204" pitchFamily="18" charset="0"/>
                          </a:rPr>
                          <m:t>𝑊</m:t>
                        </m:r>
                        <m:r>
                          <a:rPr lang="en-GB" i="1" smtClean="0">
                            <a:latin typeface="Cambria Math" panose="02040503050406030204" pitchFamily="18" charset="0"/>
                          </a:rPr>
                          <m:t>  @  100 </m:t>
                        </m:r>
                        <m:r>
                          <a:rPr lang="en-GB" i="1" smtClean="0">
                            <a:latin typeface="Cambria Math" panose="02040503050406030204" pitchFamily="18" charset="0"/>
                          </a:rPr>
                          <m:t>𝑚𝐾</m:t>
                        </m:r>
                      </m:oMath>
                    </m:oMathPara>
                  </a14:m>
                  <a:endParaRPr lang="en-GB"/>
                </a:p>
              </p:txBody>
            </p:sp>
          </mc:Choice>
          <mc:Fallback xmlns="">
            <p:sp>
              <p:nvSpPr>
                <p:cNvPr id="11" name="CasellaDiTesto 10">
                  <a:extLst>
                    <a:ext uri="{FF2B5EF4-FFF2-40B4-BE49-F238E27FC236}">
                      <a16:creationId xmlns:a16="http://schemas.microsoft.com/office/drawing/2014/main" id="{41668A0C-6F1E-00D6-7DD4-4AA81FD49A60}"/>
                    </a:ext>
                  </a:extLst>
                </p:cNvPr>
                <p:cNvSpPr txBox="1">
                  <a:spLocks noRot="1" noChangeAspect="1" noMove="1" noResize="1" noEditPoints="1" noAdjustHandles="1" noChangeArrowheads="1" noChangeShapeType="1" noTextEdit="1"/>
                </p:cNvSpPr>
                <p:nvPr/>
              </p:nvSpPr>
              <p:spPr>
                <a:xfrm>
                  <a:off x="9150312" y="4397908"/>
                  <a:ext cx="2137410" cy="824579"/>
                </a:xfrm>
                <a:prstGeom prst="rect">
                  <a:avLst/>
                </a:prstGeom>
                <a:blipFill>
                  <a:blip r:embed="rId8"/>
                  <a:stretch>
                    <a:fillRect t="-3846" b="-9615"/>
                  </a:stretch>
                </a:blipFill>
              </p:spPr>
              <p:txBody>
                <a:bodyPr/>
                <a:lstStyle/>
                <a:p>
                  <a:r>
                    <a:rPr lang="it-IT">
                      <a:noFill/>
                    </a:rPr>
                    <a:t> </a:t>
                  </a:r>
                </a:p>
              </p:txBody>
            </p:sp>
          </mc:Fallback>
        </mc:AlternateContent>
        <p:sp>
          <p:nvSpPr>
            <p:cNvPr id="12" name="Rettangolo con angoli arrotondati 12">
              <a:extLst>
                <a:ext uri="{FF2B5EF4-FFF2-40B4-BE49-F238E27FC236}">
                  <a16:creationId xmlns:a16="http://schemas.microsoft.com/office/drawing/2014/main" id="{7B40F3B9-0A09-9350-58D6-2BF64C38487C}"/>
                </a:ext>
              </a:extLst>
            </p:cNvPr>
            <p:cNvSpPr/>
            <p:nvPr/>
          </p:nvSpPr>
          <p:spPr>
            <a:xfrm>
              <a:off x="8991858" y="3575501"/>
              <a:ext cx="2454316" cy="182229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10" descr="A picture containing sunburst chart&#10;&#10;Description automatically generated">
            <a:extLst>
              <a:ext uri="{FF2B5EF4-FFF2-40B4-BE49-F238E27FC236}">
                <a16:creationId xmlns:a16="http://schemas.microsoft.com/office/drawing/2014/main" id="{27AB3C94-2305-F40A-8549-FAC10874A6C8}"/>
              </a:ext>
            </a:extLst>
          </p:cNvPr>
          <p:cNvPicPr>
            <a:picLocks noChangeAspect="1"/>
          </p:cNvPicPr>
          <p:nvPr/>
        </p:nvPicPr>
        <p:blipFill>
          <a:blip r:embed="rId9"/>
          <a:stretch>
            <a:fillRect/>
          </a:stretch>
        </p:blipFill>
        <p:spPr>
          <a:xfrm>
            <a:off x="11014364" y="1259539"/>
            <a:ext cx="1034878" cy="1050267"/>
          </a:xfrm>
          <a:prstGeom prst="rect">
            <a:avLst/>
          </a:prstGeom>
        </p:spPr>
      </p:pic>
      <p:cxnSp>
        <p:nvCxnSpPr>
          <p:cNvPr id="13" name="Connettore 2 12">
            <a:extLst>
              <a:ext uri="{FF2B5EF4-FFF2-40B4-BE49-F238E27FC236}">
                <a16:creationId xmlns:a16="http://schemas.microsoft.com/office/drawing/2014/main" id="{B1176F54-94EC-9337-91A6-AB9298C4DEAD}"/>
              </a:ext>
            </a:extLst>
          </p:cNvPr>
          <p:cNvCxnSpPr>
            <a:cxnSpLocks/>
            <a:stCxn id="14" idx="0"/>
          </p:cNvCxnSpPr>
          <p:nvPr/>
        </p:nvCxnSpPr>
        <p:spPr>
          <a:xfrm flipH="1" flipV="1">
            <a:off x="9945371" y="4516582"/>
            <a:ext cx="206787" cy="684420"/>
          </a:xfrm>
          <a:prstGeom prst="straightConnector1">
            <a:avLst/>
          </a:prstGeom>
          <a:ln w="57150"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CasellaDiTesto 13">
            <a:extLst>
              <a:ext uri="{FF2B5EF4-FFF2-40B4-BE49-F238E27FC236}">
                <a16:creationId xmlns:a16="http://schemas.microsoft.com/office/drawing/2014/main" id="{E1C85C44-7E4A-5905-FBC5-38E08FBA9A3D}"/>
              </a:ext>
            </a:extLst>
          </p:cNvPr>
          <p:cNvSpPr txBox="1"/>
          <p:nvPr/>
        </p:nvSpPr>
        <p:spPr>
          <a:xfrm>
            <a:off x="9237356" y="5201002"/>
            <a:ext cx="1829603" cy="461665"/>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400" noProof="0" dirty="0"/>
              <a:t>3D Transmon</a:t>
            </a:r>
            <a:endParaRPr lang="en-GB" sz="3600" i="1" dirty="0"/>
          </a:p>
        </p:txBody>
      </p:sp>
    </p:spTree>
    <p:extLst>
      <p:ext uri="{BB962C8B-B14F-4D97-AF65-F5344CB8AC3E}">
        <p14:creationId xmlns:p14="http://schemas.microsoft.com/office/powerpoint/2010/main" val="1995442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25C69B3-01A7-8194-6A2C-C91460808862}"/>
              </a:ext>
            </a:extLst>
          </p:cNvPr>
          <p:cNvSpPr txBox="1"/>
          <p:nvPr/>
        </p:nvSpPr>
        <p:spPr>
          <a:xfrm>
            <a:off x="0" y="1128151"/>
            <a:ext cx="8175187" cy="707886"/>
          </a:xfrm>
          <a:prstGeom prst="rect">
            <a:avLst/>
          </a:prstGeom>
          <a:noFill/>
        </p:spPr>
        <p:txBody>
          <a:bodyPr wrap="none" rtlCol="0">
            <a:spAutoFit/>
          </a:bodyPr>
          <a:lstStyle/>
          <a:p>
            <a:r>
              <a:rPr lang="en-GB" sz="4000" dirty="0"/>
              <a:t>Qubit in 3D cavity: Cavity spectroscopy</a:t>
            </a:r>
            <a:endParaRPr lang="en-GB" sz="4000" i="1" dirty="0"/>
          </a:p>
        </p:txBody>
      </p:sp>
      <p:pic>
        <p:nvPicPr>
          <p:cNvPr id="3" name="Immagine 2">
            <a:extLst>
              <a:ext uri="{FF2B5EF4-FFF2-40B4-BE49-F238E27FC236}">
                <a16:creationId xmlns:a16="http://schemas.microsoft.com/office/drawing/2014/main" id="{FBEA75B9-169B-E78F-1706-A3DCC29B2407}"/>
              </a:ext>
            </a:extLst>
          </p:cNvPr>
          <p:cNvPicPr>
            <a:picLocks noChangeAspect="1"/>
          </p:cNvPicPr>
          <p:nvPr/>
        </p:nvPicPr>
        <p:blipFill>
          <a:blip r:embed="rId3"/>
          <a:srcRect l="3875" t="10271" r="11859" b="3299"/>
          <a:stretch/>
        </p:blipFill>
        <p:spPr>
          <a:xfrm>
            <a:off x="2093600" y="1762139"/>
            <a:ext cx="5923711" cy="4572000"/>
          </a:xfrm>
          <a:prstGeom prst="rect">
            <a:avLst/>
          </a:prstGeom>
        </p:spPr>
      </p:pic>
      <p:cxnSp>
        <p:nvCxnSpPr>
          <p:cNvPr id="5" name="Connettore diritto 15">
            <a:extLst>
              <a:ext uri="{FF2B5EF4-FFF2-40B4-BE49-F238E27FC236}">
                <a16:creationId xmlns:a16="http://schemas.microsoft.com/office/drawing/2014/main" id="{80BABE97-9DDF-2A78-BD69-AD42BBFBFC85}"/>
              </a:ext>
            </a:extLst>
          </p:cNvPr>
          <p:cNvCxnSpPr>
            <a:cxnSpLocks/>
          </p:cNvCxnSpPr>
          <p:nvPr/>
        </p:nvCxnSpPr>
        <p:spPr>
          <a:xfrm>
            <a:off x="3789881" y="5827516"/>
            <a:ext cx="223254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Connettore diritto 16">
            <a:extLst>
              <a:ext uri="{FF2B5EF4-FFF2-40B4-BE49-F238E27FC236}">
                <a16:creationId xmlns:a16="http://schemas.microsoft.com/office/drawing/2014/main" id="{884CA3E8-160D-2DE2-D465-0E4CD5DBA324}"/>
              </a:ext>
            </a:extLst>
          </p:cNvPr>
          <p:cNvCxnSpPr>
            <a:cxnSpLocks/>
          </p:cNvCxnSpPr>
          <p:nvPr/>
        </p:nvCxnSpPr>
        <p:spPr>
          <a:xfrm>
            <a:off x="3751840" y="2942897"/>
            <a:ext cx="0" cy="283717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1AE8CB38-25BD-5C2E-AB00-54838BFED846}"/>
              </a:ext>
            </a:extLst>
          </p:cNvPr>
          <p:cNvSpPr txBox="1"/>
          <p:nvPr/>
        </p:nvSpPr>
        <p:spPr>
          <a:xfrm>
            <a:off x="202806" y="1836037"/>
            <a:ext cx="2205476" cy="646330"/>
          </a:xfrm>
          <a:prstGeom prst="rect">
            <a:avLst/>
          </a:prstGeom>
          <a:noFill/>
        </p:spPr>
        <p:txBody>
          <a:bodyPr wrap="none" rtlCol="0">
            <a:spAutoFit/>
          </a:bodyPr>
          <a:lstStyle/>
          <a:p>
            <a:r>
              <a:rPr lang="en-GB" dirty="0"/>
              <a:t>Bare cavity frequency</a:t>
            </a:r>
          </a:p>
          <a:p>
            <a:r>
              <a:rPr lang="el-GR" dirty="0"/>
              <a:t>ν</a:t>
            </a:r>
            <a:r>
              <a:rPr lang="it-IT" baseline="-25000" dirty="0"/>
              <a:t>r</a:t>
            </a:r>
            <a:r>
              <a:rPr lang="en-GB" dirty="0"/>
              <a:t>= 7.252 GHz</a:t>
            </a:r>
          </a:p>
        </p:txBody>
      </p:sp>
      <p:cxnSp>
        <p:nvCxnSpPr>
          <p:cNvPr id="16" name="Connettore 2 15">
            <a:extLst>
              <a:ext uri="{FF2B5EF4-FFF2-40B4-BE49-F238E27FC236}">
                <a16:creationId xmlns:a16="http://schemas.microsoft.com/office/drawing/2014/main" id="{09BB3698-DAD8-AADA-ABCD-89C15CD0F06F}"/>
              </a:ext>
            </a:extLst>
          </p:cNvPr>
          <p:cNvCxnSpPr>
            <a:cxnSpLocks/>
            <a:stCxn id="15" idx="3"/>
          </p:cNvCxnSpPr>
          <p:nvPr/>
        </p:nvCxnSpPr>
        <p:spPr>
          <a:xfrm>
            <a:off x="2408282" y="2159202"/>
            <a:ext cx="134355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CasellaDiTesto 21">
            <a:extLst>
              <a:ext uri="{FF2B5EF4-FFF2-40B4-BE49-F238E27FC236}">
                <a16:creationId xmlns:a16="http://schemas.microsoft.com/office/drawing/2014/main" id="{414B9AF4-178E-78AC-3F1E-8E8340F8FF93}"/>
              </a:ext>
            </a:extLst>
          </p:cNvPr>
          <p:cNvSpPr txBox="1"/>
          <p:nvPr/>
        </p:nvSpPr>
        <p:spPr>
          <a:xfrm>
            <a:off x="6126237" y="6054737"/>
            <a:ext cx="2179507" cy="369332"/>
          </a:xfrm>
          <a:prstGeom prst="rect">
            <a:avLst/>
          </a:prstGeom>
          <a:noFill/>
        </p:spPr>
        <p:txBody>
          <a:bodyPr wrap="none" rtlCol="0">
            <a:spAutoFit/>
          </a:bodyPr>
          <a:lstStyle/>
          <a:p>
            <a:r>
              <a:rPr lang="it-IT" dirty="0"/>
              <a:t>Qubit in ground state</a:t>
            </a:r>
            <a:endParaRPr lang="en-GB" dirty="0"/>
          </a:p>
        </p:txBody>
      </p:sp>
      <p:cxnSp>
        <p:nvCxnSpPr>
          <p:cNvPr id="23" name="Connettore 2 22">
            <a:extLst>
              <a:ext uri="{FF2B5EF4-FFF2-40B4-BE49-F238E27FC236}">
                <a16:creationId xmlns:a16="http://schemas.microsoft.com/office/drawing/2014/main" id="{AD88179B-0B21-0332-F008-B1CD8113893A}"/>
              </a:ext>
            </a:extLst>
          </p:cNvPr>
          <p:cNvCxnSpPr>
            <a:cxnSpLocks/>
          </p:cNvCxnSpPr>
          <p:nvPr/>
        </p:nvCxnSpPr>
        <p:spPr>
          <a:xfrm flipH="1" flipV="1">
            <a:off x="6085490" y="5950994"/>
            <a:ext cx="9217" cy="2565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2F5F8A54-DA1F-DFE3-EE81-AA3C41A0F820}"/>
                  </a:ext>
                </a:extLst>
              </p:cNvPr>
              <p:cNvSpPr txBox="1"/>
              <p:nvPr/>
            </p:nvSpPr>
            <p:spPr>
              <a:xfrm>
                <a:off x="4342570" y="5105460"/>
                <a:ext cx="1127168" cy="674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01</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01</m:t>
                              </m:r>
                            </m:sub>
                          </m:sSub>
                        </m:den>
                      </m:f>
                    </m:oMath>
                  </m:oMathPara>
                </a14:m>
                <a:endParaRPr lang="en-GB" sz="2000" dirty="0"/>
              </a:p>
            </p:txBody>
          </p:sp>
        </mc:Choice>
        <mc:Fallback xmlns="">
          <p:sp>
            <p:nvSpPr>
              <p:cNvPr id="24" name="CasellaDiTesto 23">
                <a:extLst>
                  <a:ext uri="{FF2B5EF4-FFF2-40B4-BE49-F238E27FC236}">
                    <a16:creationId xmlns:a16="http://schemas.microsoft.com/office/drawing/2014/main" id="{2F5F8A54-DA1F-DFE3-EE81-AA3C41A0F820}"/>
                  </a:ext>
                </a:extLst>
              </p:cNvPr>
              <p:cNvSpPr txBox="1">
                <a:spLocks noRot="1" noChangeAspect="1" noMove="1" noResize="1" noEditPoints="1" noAdjustHandles="1" noChangeArrowheads="1" noChangeShapeType="1" noTextEdit="1"/>
              </p:cNvSpPr>
              <p:nvPr/>
            </p:nvSpPr>
            <p:spPr>
              <a:xfrm>
                <a:off x="4342570" y="5105460"/>
                <a:ext cx="1127168" cy="674608"/>
              </a:xfrm>
              <a:prstGeom prst="rect">
                <a:avLst/>
              </a:prstGeom>
              <a:blipFill>
                <a:blip r:embed="rId4"/>
                <a:stretch>
                  <a:fillRect l="-4444" r="-2222" b="-74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A3F22E05-FB77-521D-81F4-0591B3F1F08B}"/>
                  </a:ext>
                </a:extLst>
              </p:cNvPr>
              <p:cNvSpPr txBox="1"/>
              <p:nvPr/>
            </p:nvSpPr>
            <p:spPr>
              <a:xfrm>
                <a:off x="8749352" y="3582980"/>
                <a:ext cx="2836867" cy="674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01</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01</m:t>
                              </m:r>
                            </m:sub>
                          </m:sSub>
                        </m:den>
                      </m:f>
                      <m:r>
                        <a:rPr lang="it-IT" sz="2000" b="0" i="1" smtClean="0">
                          <a:latin typeface="Cambria Math" panose="02040503050406030204" pitchFamily="18" charset="0"/>
                        </a:rPr>
                        <m:t>=</m:t>
                      </m:r>
                      <m:r>
                        <a:rPr lang="it-IT" sz="2000" b="1" i="1" smtClean="0">
                          <a:latin typeface="Cambria Math" panose="02040503050406030204" pitchFamily="18" charset="0"/>
                        </a:rPr>
                        <m:t>−</m:t>
                      </m:r>
                      <m:r>
                        <a:rPr lang="it-IT" sz="2000" b="1" i="1" smtClean="0">
                          <a:latin typeface="Cambria Math" panose="02040503050406030204" pitchFamily="18" charset="0"/>
                        </a:rPr>
                        <m:t>𝟓</m:t>
                      </m:r>
                      <m:r>
                        <a:rPr lang="it-IT" sz="2000" b="1" i="1" smtClean="0">
                          <a:latin typeface="Cambria Math" panose="02040503050406030204" pitchFamily="18" charset="0"/>
                        </a:rPr>
                        <m:t>.</m:t>
                      </m:r>
                      <m:r>
                        <a:rPr lang="it-IT" sz="2000" b="1" i="1" smtClean="0">
                          <a:latin typeface="Cambria Math" panose="02040503050406030204" pitchFamily="18" charset="0"/>
                        </a:rPr>
                        <m:t>𝟐𝟒</m:t>
                      </m:r>
                      <m:r>
                        <a:rPr lang="it-IT" sz="2000" b="1" i="1" smtClean="0">
                          <a:latin typeface="Cambria Math" panose="02040503050406030204" pitchFamily="18" charset="0"/>
                        </a:rPr>
                        <m:t> </m:t>
                      </m:r>
                      <m:r>
                        <a:rPr lang="it-IT" sz="2000" b="1" i="1" smtClean="0">
                          <a:latin typeface="Cambria Math" panose="02040503050406030204" pitchFamily="18" charset="0"/>
                        </a:rPr>
                        <m:t>𝑴𝑯𝒛</m:t>
                      </m:r>
                    </m:oMath>
                  </m:oMathPara>
                </a14:m>
                <a:endParaRPr lang="en-GB" sz="2000" b="1" dirty="0"/>
              </a:p>
            </p:txBody>
          </p:sp>
        </mc:Choice>
        <mc:Fallback xmlns="">
          <p:sp>
            <p:nvSpPr>
              <p:cNvPr id="28" name="CasellaDiTesto 27">
                <a:extLst>
                  <a:ext uri="{FF2B5EF4-FFF2-40B4-BE49-F238E27FC236}">
                    <a16:creationId xmlns:a16="http://schemas.microsoft.com/office/drawing/2014/main" id="{A3F22E05-FB77-521D-81F4-0591B3F1F08B}"/>
                  </a:ext>
                </a:extLst>
              </p:cNvPr>
              <p:cNvSpPr txBox="1">
                <a:spLocks noRot="1" noChangeAspect="1" noMove="1" noResize="1" noEditPoints="1" noAdjustHandles="1" noChangeArrowheads="1" noChangeShapeType="1" noTextEdit="1"/>
              </p:cNvSpPr>
              <p:nvPr/>
            </p:nvSpPr>
            <p:spPr>
              <a:xfrm>
                <a:off x="8749352" y="3582980"/>
                <a:ext cx="2836867" cy="674608"/>
              </a:xfrm>
              <a:prstGeom prst="rect">
                <a:avLst/>
              </a:prstGeom>
              <a:blipFill>
                <a:blip r:embed="rId5"/>
                <a:stretch>
                  <a:fillRect l="-1778" r="-1333" b="-7407"/>
                </a:stretch>
              </a:blipFill>
            </p:spPr>
            <p:txBody>
              <a:bodyPr/>
              <a:lstStyle/>
              <a:p>
                <a:r>
                  <a:rPr lang="en-GB">
                    <a:noFill/>
                  </a:rPr>
                  <a:t> </a:t>
                </a:r>
              </a:p>
            </p:txBody>
          </p:sp>
        </mc:Fallback>
      </mc:AlternateContent>
    </p:spTree>
    <p:extLst>
      <p:ext uri="{BB962C8B-B14F-4D97-AF65-F5344CB8AC3E}">
        <p14:creationId xmlns:p14="http://schemas.microsoft.com/office/powerpoint/2010/main" val="193732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58CF97F-9EEE-F92F-F5E8-8D6BBB47116B}"/>
              </a:ext>
            </a:extLst>
          </p:cNvPr>
          <p:cNvSpPr txBox="1"/>
          <p:nvPr/>
        </p:nvSpPr>
        <p:spPr>
          <a:xfrm>
            <a:off x="0" y="1126725"/>
            <a:ext cx="10441769" cy="707886"/>
          </a:xfrm>
          <a:prstGeom prst="rect">
            <a:avLst/>
          </a:prstGeom>
          <a:noFill/>
        </p:spPr>
        <p:txBody>
          <a:bodyPr wrap="none" rtlCol="0">
            <a:spAutoFit/>
          </a:bodyPr>
          <a:lstStyle/>
          <a:p>
            <a:r>
              <a:rPr lang="en-GB" sz="4000" dirty="0"/>
              <a:t>Qubit spectroscopy: Anharmonicity and capacity</a:t>
            </a:r>
          </a:p>
        </p:txBody>
      </p:sp>
      <p:pic>
        <p:nvPicPr>
          <p:cNvPr id="1028" name="Picture 4">
            <a:extLst>
              <a:ext uri="{FF2B5EF4-FFF2-40B4-BE49-F238E27FC236}">
                <a16:creationId xmlns:a16="http://schemas.microsoft.com/office/drawing/2014/main" id="{58B5A8DB-EF27-74CD-C69B-B5D01893A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9" t="11672" r="12451" b="4595"/>
          <a:stretch/>
        </p:blipFill>
        <p:spPr bwMode="auto">
          <a:xfrm>
            <a:off x="705878" y="2056662"/>
            <a:ext cx="5246064" cy="41994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779DB3AB-45FE-30A8-5B9B-579BA414946E}"/>
                  </a:ext>
                </a:extLst>
              </p:cNvPr>
              <p:cNvSpPr txBox="1"/>
              <p:nvPr/>
            </p:nvSpPr>
            <p:spPr>
              <a:xfrm>
                <a:off x="7068462" y="4878801"/>
                <a:ext cx="988925" cy="617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h</m:t>
                      </m:r>
                      <m:r>
                        <m:rPr>
                          <m:sty m:val="p"/>
                        </m:rPr>
                        <a:rPr lang="el-GR" sz="2000" i="1" smtClean="0">
                          <a:latin typeface="Cambria Math" panose="02040503050406030204" pitchFamily="18" charset="0"/>
                        </a:rPr>
                        <m:t>α</m:t>
                      </m:r>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2</m:t>
                              </m:r>
                            </m:sup>
                          </m:sSup>
                        </m:num>
                        <m:den>
                          <m:r>
                            <a:rPr lang="it-IT" sz="2000" b="0" i="1" smtClean="0">
                              <a:latin typeface="Cambria Math" panose="02040503050406030204" pitchFamily="18" charset="0"/>
                            </a:rPr>
                            <m:t>2</m:t>
                          </m:r>
                          <m:r>
                            <a:rPr lang="it-IT" sz="2000" b="0" i="1" smtClean="0">
                              <a:latin typeface="Cambria Math" panose="02040503050406030204" pitchFamily="18" charset="0"/>
                            </a:rPr>
                            <m:t>𝐶</m:t>
                          </m:r>
                        </m:den>
                      </m:f>
                    </m:oMath>
                  </m:oMathPara>
                </a14:m>
                <a:endParaRPr lang="en-GB" sz="2000" dirty="0"/>
              </a:p>
            </p:txBody>
          </p:sp>
        </mc:Choice>
        <mc:Fallback xmlns="">
          <p:sp>
            <p:nvSpPr>
              <p:cNvPr id="21" name="CasellaDiTesto 20">
                <a:extLst>
                  <a:ext uri="{FF2B5EF4-FFF2-40B4-BE49-F238E27FC236}">
                    <a16:creationId xmlns:a16="http://schemas.microsoft.com/office/drawing/2014/main" id="{779DB3AB-45FE-30A8-5B9B-579BA414946E}"/>
                  </a:ext>
                </a:extLst>
              </p:cNvPr>
              <p:cNvSpPr txBox="1">
                <a:spLocks noRot="1" noChangeAspect="1" noMove="1" noResize="1" noEditPoints="1" noAdjustHandles="1" noChangeArrowheads="1" noChangeShapeType="1" noTextEdit="1"/>
              </p:cNvSpPr>
              <p:nvPr/>
            </p:nvSpPr>
            <p:spPr>
              <a:xfrm>
                <a:off x="7068462" y="4878801"/>
                <a:ext cx="988925" cy="617605"/>
              </a:xfrm>
              <a:prstGeom prst="rect">
                <a:avLst/>
              </a:prstGeom>
              <a:blipFill>
                <a:blip r:embed="rId4"/>
                <a:stretch>
                  <a:fillRect l="-5063" r="-3797" b="-142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5F98FBD9-CAA4-75ED-288D-1EFB100B7052}"/>
                  </a:ext>
                </a:extLst>
              </p:cNvPr>
              <p:cNvSpPr txBox="1"/>
              <p:nvPr/>
            </p:nvSpPr>
            <p:spPr>
              <a:xfrm>
                <a:off x="9278079" y="5046125"/>
                <a:ext cx="163121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𝐶</m:t>
                      </m:r>
                      <m:r>
                        <a:rPr lang="it-IT" sz="2000" b="0" i="1" smtClean="0">
                          <a:latin typeface="Cambria Math" panose="02040503050406030204" pitchFamily="18" charset="0"/>
                        </a:rPr>
                        <m:t>=</m:t>
                      </m:r>
                      <m:r>
                        <a:rPr lang="it-IT" sz="2000" b="1" i="1" smtClean="0">
                          <a:latin typeface="Cambria Math" panose="02040503050406030204" pitchFamily="18" charset="0"/>
                        </a:rPr>
                        <m:t>𝟓𝟒</m:t>
                      </m:r>
                      <m:r>
                        <a:rPr lang="it-IT" sz="2000" b="1" i="1" smtClean="0">
                          <a:latin typeface="Cambria Math" panose="02040503050406030204" pitchFamily="18" charset="0"/>
                        </a:rPr>
                        <m:t>.</m:t>
                      </m:r>
                      <m:r>
                        <a:rPr lang="it-IT" sz="2000" b="1" i="1" smtClean="0">
                          <a:latin typeface="Cambria Math" panose="02040503050406030204" pitchFamily="18" charset="0"/>
                        </a:rPr>
                        <m:t>𝟖𝟕</m:t>
                      </m:r>
                      <m:r>
                        <a:rPr lang="it-IT" sz="2000" b="1" i="1" smtClean="0">
                          <a:latin typeface="Cambria Math" panose="02040503050406030204" pitchFamily="18" charset="0"/>
                        </a:rPr>
                        <m:t> </m:t>
                      </m:r>
                      <m:r>
                        <a:rPr lang="it-IT" sz="2000" b="1" i="1" smtClean="0">
                          <a:latin typeface="Cambria Math" panose="02040503050406030204" pitchFamily="18" charset="0"/>
                        </a:rPr>
                        <m:t>𝒇𝑭</m:t>
                      </m:r>
                    </m:oMath>
                  </m:oMathPara>
                </a14:m>
                <a:endParaRPr lang="en-GB" sz="2000" b="1" dirty="0"/>
              </a:p>
            </p:txBody>
          </p:sp>
        </mc:Choice>
        <mc:Fallback xmlns="">
          <p:sp>
            <p:nvSpPr>
              <p:cNvPr id="22" name="CasellaDiTesto 21">
                <a:extLst>
                  <a:ext uri="{FF2B5EF4-FFF2-40B4-BE49-F238E27FC236}">
                    <a16:creationId xmlns:a16="http://schemas.microsoft.com/office/drawing/2014/main" id="{5F98FBD9-CAA4-75ED-288D-1EFB100B7052}"/>
                  </a:ext>
                </a:extLst>
              </p:cNvPr>
              <p:cNvSpPr txBox="1">
                <a:spLocks noRot="1" noChangeAspect="1" noMove="1" noResize="1" noEditPoints="1" noAdjustHandles="1" noChangeArrowheads="1" noChangeShapeType="1" noTextEdit="1"/>
              </p:cNvSpPr>
              <p:nvPr/>
            </p:nvSpPr>
            <p:spPr>
              <a:xfrm>
                <a:off x="9278079" y="5046125"/>
                <a:ext cx="1631216" cy="307777"/>
              </a:xfrm>
              <a:prstGeom prst="rect">
                <a:avLst/>
              </a:prstGeom>
              <a:blipFill>
                <a:blip r:embed="rId5"/>
                <a:stretch>
                  <a:fillRect l="-3077" t="-8000" r="-4615" b="-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ttangolo 22">
                <a:extLst>
                  <a:ext uri="{FF2B5EF4-FFF2-40B4-BE49-F238E27FC236}">
                    <a16:creationId xmlns:a16="http://schemas.microsoft.com/office/drawing/2014/main" id="{5B6BAB01-667F-6E7B-AD4D-35F0D57BE3E9}"/>
                  </a:ext>
                </a:extLst>
              </p:cNvPr>
              <p:cNvSpPr/>
              <p:nvPr/>
            </p:nvSpPr>
            <p:spPr>
              <a:xfrm>
                <a:off x="6808744" y="2935085"/>
                <a:ext cx="4376884" cy="1631216"/>
              </a:xfrm>
              <a:prstGeom prst="rect">
                <a:avLst/>
              </a:prstGeom>
            </p:spPr>
            <p:txBody>
              <a:bodyPr wrap="square">
                <a:spAutoFit/>
              </a:bodyPr>
              <a:lstStyle/>
              <a:p>
                <a:pPr algn="ctr"/>
                <a14:m>
                  <m:oMath xmlns:m="http://schemas.openxmlformats.org/officeDocument/2006/math">
                    <m:sSub>
                      <m:sSubPr>
                        <m:ctrlPr>
                          <a:rPr lang="en-GB" sz="2000" i="1" noProof="0" smtClean="0">
                            <a:latin typeface="Cambria Math" panose="02040503050406030204" pitchFamily="18" charset="0"/>
                          </a:rPr>
                        </m:ctrlPr>
                      </m:sSubPr>
                      <m:e>
                        <m:r>
                          <m:rPr>
                            <m:sty m:val="p"/>
                          </m:rPr>
                          <a:rPr lang="en-GB" sz="2000" i="1" noProof="0" smtClean="0">
                            <a:latin typeface="Cambria Math" panose="02040503050406030204" pitchFamily="18" charset="0"/>
                          </a:rPr>
                          <m:t>Δ</m:t>
                        </m:r>
                      </m:e>
                      <m:sub>
                        <m:r>
                          <a:rPr lang="en-GB" sz="2000" b="0" i="1" noProof="0" smtClean="0">
                            <a:latin typeface="Cambria Math" panose="02040503050406030204" pitchFamily="18" charset="0"/>
                          </a:rPr>
                          <m:t>01</m:t>
                        </m:r>
                      </m:sub>
                    </m:sSub>
                    <m:r>
                      <a:rPr lang="en-GB" sz="2000" b="0" i="1" noProof="0" smtClean="0">
                        <a:latin typeface="Cambria Math" panose="02040503050406030204" pitchFamily="18" charset="0"/>
                      </a:rPr>
                      <m:t>−</m:t>
                    </m:r>
                    <m:sSub>
                      <m:sSubPr>
                        <m:ctrlPr>
                          <a:rPr lang="en-GB" sz="2000" i="1" noProof="0">
                            <a:latin typeface="Cambria Math" panose="02040503050406030204" pitchFamily="18" charset="0"/>
                          </a:rPr>
                        </m:ctrlPr>
                      </m:sSubPr>
                      <m:e>
                        <m:r>
                          <m:rPr>
                            <m:sty m:val="p"/>
                          </m:rPr>
                          <a:rPr lang="en-GB" sz="2000" i="1" noProof="0" smtClean="0">
                            <a:latin typeface="Cambria Math" panose="02040503050406030204" pitchFamily="18" charset="0"/>
                          </a:rPr>
                          <m:t>Δ</m:t>
                        </m:r>
                      </m:e>
                      <m:sub>
                        <m:r>
                          <a:rPr lang="en-GB" sz="2000" b="0" i="1" noProof="0" smtClean="0">
                            <a:latin typeface="Cambria Math" panose="02040503050406030204" pitchFamily="18" charset="0"/>
                          </a:rPr>
                          <m:t>12</m:t>
                        </m:r>
                      </m:sub>
                    </m:sSub>
                    <m:r>
                      <a:rPr lang="en-GB" sz="2000" noProof="0" smtClean="0">
                        <a:latin typeface="Cambria Math" panose="02040503050406030204" pitchFamily="18" charset="0"/>
                      </a:rPr>
                      <m:t>=</m:t>
                    </m:r>
                    <m:sSub>
                      <m:sSubPr>
                        <m:ctrlPr>
                          <a:rPr lang="en-GB" sz="2000" i="1" noProof="0">
                            <a:latin typeface="Cambria Math" panose="02040503050406030204" pitchFamily="18" charset="0"/>
                          </a:rPr>
                        </m:ctrlPr>
                      </m:sSubPr>
                      <m:e>
                        <m:r>
                          <a:rPr lang="en-GB" sz="2000" i="1" noProof="0" smtClean="0">
                            <a:latin typeface="Cambria Math" panose="02040503050406030204" pitchFamily="18" charset="0"/>
                            <a:ea typeface="Cambria Math" panose="02040503050406030204" pitchFamily="18" charset="0"/>
                          </a:rPr>
                          <m:t>𝜐</m:t>
                        </m:r>
                      </m:e>
                      <m:sub>
                        <m:r>
                          <a:rPr lang="en-GB" sz="2000" i="1" noProof="0" smtClean="0">
                            <a:latin typeface="Cambria Math" panose="02040503050406030204" pitchFamily="18" charset="0"/>
                          </a:rPr>
                          <m:t>01</m:t>
                        </m:r>
                      </m:sub>
                    </m:sSub>
                    <m:r>
                      <a:rPr lang="en-GB" sz="2000" i="1" noProof="0" smtClean="0">
                        <a:latin typeface="Cambria Math" panose="02040503050406030204" pitchFamily="18" charset="0"/>
                      </a:rPr>
                      <m:t>−</m:t>
                    </m:r>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𝜐</m:t>
                        </m:r>
                      </m:e>
                      <m:sub>
                        <m:r>
                          <a:rPr lang="it-IT" sz="2000" b="0" i="1" smtClean="0">
                            <a:latin typeface="Cambria Math" panose="02040503050406030204" pitchFamily="18" charset="0"/>
                            <a:ea typeface="Cambria Math" panose="02040503050406030204" pitchFamily="18" charset="0"/>
                          </a:rPr>
                          <m:t>12</m:t>
                        </m:r>
                      </m:sub>
                    </m:sSub>
                  </m:oMath>
                </a14:m>
                <a:r>
                  <a:rPr lang="en-GB" sz="2000" noProof="0" dirty="0"/>
                  <a:t> </a:t>
                </a:r>
                <a14:m>
                  <m:oMath xmlns:m="http://schemas.openxmlformats.org/officeDocument/2006/math">
                    <m:r>
                      <a:rPr lang="en-GB" sz="2000" noProof="0" smtClean="0">
                        <a:latin typeface="Cambria Math" panose="02040503050406030204" pitchFamily="18" charset="0"/>
                      </a:rPr>
                      <m:t>=</m:t>
                    </m:r>
                    <m:r>
                      <a:rPr lang="en-GB" sz="2000" b="0" i="1" noProof="0" smtClean="0">
                        <a:latin typeface="Cambria Math" panose="02040503050406030204" pitchFamily="18" charset="0"/>
                      </a:rPr>
                      <m:t>2</m:t>
                    </m:r>
                    <m:r>
                      <m:rPr>
                        <m:sty m:val="p"/>
                      </m:rPr>
                      <a:rPr lang="en-GB" sz="2000" b="0" i="1" noProof="0" smtClean="0">
                        <a:latin typeface="Cambria Math" panose="02040503050406030204" pitchFamily="18" charset="0"/>
                      </a:rPr>
                      <m:t>π</m:t>
                    </m:r>
                  </m:oMath>
                </a14:m>
                <a:r>
                  <a:rPr lang="en-GB" sz="2000" noProof="0" dirty="0"/>
                  <a:t>α </a:t>
                </a:r>
                <a:endParaRPr lang="it-IT" sz="2000" i="1" noProof="0" dirty="0">
                  <a:latin typeface="Cambria Math" panose="02040503050406030204" pitchFamily="18" charset="0"/>
                </a:endParaRPr>
              </a:p>
              <a:p>
                <a14:m>
                  <m:oMath xmlns:m="http://schemas.openxmlformats.org/officeDocument/2006/math">
                    <m:r>
                      <a:rPr lang="en-GB" sz="2000" i="1" noProof="0" smtClean="0">
                        <a:latin typeface="Cambria Math" panose="02040503050406030204" pitchFamily="18" charset="0"/>
                      </a:rPr>
                      <m:t> </m:t>
                    </m:r>
                  </m:oMath>
                </a14:m>
                <a:r>
                  <a:rPr lang="en-GB" sz="2000" noProof="0" dirty="0"/>
                  <a:t>   </a:t>
                </a:r>
                <a:endParaRPr lang="en-GB" sz="2000" i="1" dirty="0"/>
              </a:p>
              <a:p>
                <a:endParaRPr lang="en-GB" sz="2000" i="1" noProof="0" dirty="0"/>
              </a:p>
              <a:p>
                <a:pPr algn="ctr"/>
                <a:r>
                  <a:rPr lang="en-GB" sz="2000" i="1" dirty="0">
                    <a:latin typeface="Cambria Math" panose="02040503050406030204" pitchFamily="18" charset="0"/>
                  </a:rPr>
                  <a:t>α</a:t>
                </a:r>
                <a:r>
                  <a:rPr lang="en-GB" sz="2000" i="1" noProof="0" dirty="0"/>
                  <a:t> = </a:t>
                </a:r>
                <a14:m>
                  <m:oMath xmlns:m="http://schemas.openxmlformats.org/officeDocument/2006/math">
                    <m:r>
                      <a:rPr lang="it-IT" sz="2000" b="1" i="1">
                        <a:latin typeface="Cambria Math" panose="02040503050406030204" pitchFamily="18" charset="0"/>
                      </a:rPr>
                      <m:t>𝟑𝟓𝟑</m:t>
                    </m:r>
                  </m:oMath>
                </a14:m>
                <a:r>
                  <a:rPr lang="en-GB" sz="2000" b="1" i="1" dirty="0">
                    <a:latin typeface="Cambria Math" panose="02040503050406030204" pitchFamily="18" charset="0"/>
                  </a:rPr>
                  <a:t> MHz</a:t>
                </a:r>
              </a:p>
              <a:p>
                <a:endParaRPr lang="en-GB" sz="2000" noProof="0" dirty="0"/>
              </a:p>
            </p:txBody>
          </p:sp>
        </mc:Choice>
        <mc:Fallback xmlns="">
          <p:sp>
            <p:nvSpPr>
              <p:cNvPr id="23" name="Rettangolo 22">
                <a:extLst>
                  <a:ext uri="{FF2B5EF4-FFF2-40B4-BE49-F238E27FC236}">
                    <a16:creationId xmlns:a16="http://schemas.microsoft.com/office/drawing/2014/main" id="{5B6BAB01-667F-6E7B-AD4D-35F0D57BE3E9}"/>
                  </a:ext>
                </a:extLst>
              </p:cNvPr>
              <p:cNvSpPr>
                <a:spLocks noRot="1" noChangeAspect="1" noMove="1" noResize="1" noEditPoints="1" noAdjustHandles="1" noChangeArrowheads="1" noChangeShapeType="1" noTextEdit="1"/>
              </p:cNvSpPr>
              <p:nvPr/>
            </p:nvSpPr>
            <p:spPr>
              <a:xfrm>
                <a:off x="6808744" y="2935085"/>
                <a:ext cx="4376884" cy="1631216"/>
              </a:xfrm>
              <a:prstGeom prst="rect">
                <a:avLst/>
              </a:prstGeom>
              <a:blipFill>
                <a:blip r:embed="rId6"/>
                <a:stretch>
                  <a:fillRect l="-870" t="-15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EA7E7E0D-273E-DE55-7924-D47C6CA7E4F9}"/>
                  </a:ext>
                </a:extLst>
              </p:cNvPr>
              <p:cNvSpPr txBox="1"/>
              <p:nvPr/>
            </p:nvSpPr>
            <p:spPr>
              <a:xfrm>
                <a:off x="3977432" y="5183865"/>
                <a:ext cx="94211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𝜐</m:t>
                          </m:r>
                        </m:e>
                        <m:sub>
                          <m:r>
                            <a:rPr lang="it-IT" b="0" i="1" smtClean="0">
                              <a:latin typeface="Cambria Math" panose="02040503050406030204" pitchFamily="18" charset="0"/>
                            </a:rPr>
                            <m:t>01</m:t>
                          </m:r>
                        </m:sub>
                      </m:sSub>
                    </m:oMath>
                  </m:oMathPara>
                </a14:m>
                <a:endParaRPr lang="en-GB" dirty="0"/>
              </a:p>
            </p:txBody>
          </p:sp>
        </mc:Choice>
        <mc:Fallback xmlns="">
          <p:sp>
            <p:nvSpPr>
              <p:cNvPr id="25" name="CasellaDiTesto 24">
                <a:extLst>
                  <a:ext uri="{FF2B5EF4-FFF2-40B4-BE49-F238E27FC236}">
                    <a16:creationId xmlns:a16="http://schemas.microsoft.com/office/drawing/2014/main" id="{EA7E7E0D-273E-DE55-7924-D47C6CA7E4F9}"/>
                  </a:ext>
                </a:extLst>
              </p:cNvPr>
              <p:cNvSpPr txBox="1">
                <a:spLocks noRot="1" noChangeAspect="1" noMove="1" noResize="1" noEditPoints="1" noAdjustHandles="1" noChangeArrowheads="1" noChangeShapeType="1" noTextEdit="1"/>
              </p:cNvSpPr>
              <p:nvPr/>
            </p:nvSpPr>
            <p:spPr>
              <a:xfrm>
                <a:off x="3977432" y="5183865"/>
                <a:ext cx="942110"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EC8D05F9-4E0E-3909-108A-6508D5FCCA01}"/>
                  </a:ext>
                </a:extLst>
              </p:cNvPr>
              <p:cNvSpPr txBox="1"/>
              <p:nvPr/>
            </p:nvSpPr>
            <p:spPr>
              <a:xfrm>
                <a:off x="2483195" y="3547840"/>
                <a:ext cx="66542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𝜐</m:t>
                          </m:r>
                        </m:e>
                        <m:sub>
                          <m:r>
                            <a:rPr lang="it-IT" b="0" i="1" smtClean="0">
                              <a:latin typeface="Cambria Math" panose="02040503050406030204" pitchFamily="18" charset="0"/>
                            </a:rPr>
                            <m:t>12</m:t>
                          </m:r>
                        </m:sub>
                      </m:sSub>
                    </m:oMath>
                  </m:oMathPara>
                </a14:m>
                <a:endParaRPr lang="en-GB" dirty="0"/>
              </a:p>
            </p:txBody>
          </p:sp>
        </mc:Choice>
        <mc:Fallback xmlns="">
          <p:sp>
            <p:nvSpPr>
              <p:cNvPr id="26" name="CasellaDiTesto 25">
                <a:extLst>
                  <a:ext uri="{FF2B5EF4-FFF2-40B4-BE49-F238E27FC236}">
                    <a16:creationId xmlns:a16="http://schemas.microsoft.com/office/drawing/2014/main" id="{EC8D05F9-4E0E-3909-108A-6508D5FCCA01}"/>
                  </a:ext>
                </a:extLst>
              </p:cNvPr>
              <p:cNvSpPr txBox="1">
                <a:spLocks noRot="1" noChangeAspect="1" noMove="1" noResize="1" noEditPoints="1" noAdjustHandles="1" noChangeArrowheads="1" noChangeShapeType="1" noTextEdit="1"/>
              </p:cNvSpPr>
              <p:nvPr/>
            </p:nvSpPr>
            <p:spPr>
              <a:xfrm>
                <a:off x="2483195" y="3547840"/>
                <a:ext cx="665422"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BDA42F01-803F-7457-176E-12D41B28F286}"/>
                  </a:ext>
                </a:extLst>
              </p:cNvPr>
              <p:cNvSpPr txBox="1"/>
              <p:nvPr/>
            </p:nvSpPr>
            <p:spPr>
              <a:xfrm>
                <a:off x="3444169" y="3264493"/>
                <a:ext cx="942110" cy="5666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i="1" smtClean="0">
                              <a:latin typeface="Cambria Math" panose="02040503050406030204" pitchFamily="18" charset="0"/>
                            </a:rPr>
                          </m:ctrlPr>
                        </m:fPr>
                        <m:num>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𝜐</m:t>
                              </m:r>
                            </m:e>
                            <m:sub>
                              <m:r>
                                <a:rPr lang="it-IT">
                                  <a:latin typeface="Cambria Math" panose="02040503050406030204" pitchFamily="18" charset="0"/>
                                </a:rPr>
                                <m:t>0</m:t>
                              </m:r>
                              <m:r>
                                <a:rPr lang="it-IT" b="0" i="1" smtClean="0">
                                  <a:latin typeface="Cambria Math" panose="02040503050406030204" pitchFamily="18" charset="0"/>
                                </a:rPr>
                                <m:t>2</m:t>
                              </m:r>
                            </m:sub>
                          </m:sSub>
                        </m:num>
                        <m:den>
                          <m:r>
                            <a:rPr lang="it-IT" i="1">
                              <a:latin typeface="Cambria Math" panose="02040503050406030204" pitchFamily="18" charset="0"/>
                            </a:rPr>
                            <m:t>2</m:t>
                          </m:r>
                        </m:den>
                      </m:f>
                    </m:oMath>
                  </m:oMathPara>
                </a14:m>
                <a:endParaRPr lang="en-GB" dirty="0"/>
              </a:p>
            </p:txBody>
          </p:sp>
        </mc:Choice>
        <mc:Fallback xmlns="">
          <p:sp>
            <p:nvSpPr>
              <p:cNvPr id="27" name="CasellaDiTesto 26">
                <a:extLst>
                  <a:ext uri="{FF2B5EF4-FFF2-40B4-BE49-F238E27FC236}">
                    <a16:creationId xmlns:a16="http://schemas.microsoft.com/office/drawing/2014/main" id="{BDA42F01-803F-7457-176E-12D41B28F286}"/>
                  </a:ext>
                </a:extLst>
              </p:cNvPr>
              <p:cNvSpPr txBox="1">
                <a:spLocks noRot="1" noChangeAspect="1" noMove="1" noResize="1" noEditPoints="1" noAdjustHandles="1" noChangeArrowheads="1" noChangeShapeType="1" noTextEdit="1"/>
              </p:cNvSpPr>
              <p:nvPr/>
            </p:nvSpPr>
            <p:spPr>
              <a:xfrm>
                <a:off x="3444169" y="3264493"/>
                <a:ext cx="942110" cy="566694"/>
              </a:xfrm>
              <a:prstGeom prst="rect">
                <a:avLst/>
              </a:prstGeom>
              <a:blipFill>
                <a:blip r:embed="rId9"/>
                <a:stretch>
                  <a:fillRect b="-4444"/>
                </a:stretch>
              </a:blipFill>
            </p:spPr>
            <p:txBody>
              <a:bodyPr/>
              <a:lstStyle/>
              <a:p>
                <a:r>
                  <a:rPr lang="en-GB">
                    <a:noFill/>
                  </a:rPr>
                  <a:t> </a:t>
                </a:r>
              </a:p>
            </p:txBody>
          </p:sp>
        </mc:Fallback>
      </mc:AlternateContent>
      <p:sp>
        <p:nvSpPr>
          <p:cNvPr id="28" name="Freccia destra 27">
            <a:extLst>
              <a:ext uri="{FF2B5EF4-FFF2-40B4-BE49-F238E27FC236}">
                <a16:creationId xmlns:a16="http://schemas.microsoft.com/office/drawing/2014/main" id="{11A61367-554E-66E5-339C-033F87488699}"/>
              </a:ext>
            </a:extLst>
          </p:cNvPr>
          <p:cNvSpPr/>
          <p:nvPr/>
        </p:nvSpPr>
        <p:spPr>
          <a:xfrm>
            <a:off x="8338280" y="5150259"/>
            <a:ext cx="658906" cy="13777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457551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77A26F539967D4F98503910BA4FFFD8" ma:contentTypeVersion="15" ma:contentTypeDescription="Creare un nuovo documento." ma:contentTypeScope="" ma:versionID="63b9c261a55c251c9d1e50215d3749c4">
  <xsd:schema xmlns:xsd="http://www.w3.org/2001/XMLSchema" xmlns:xs="http://www.w3.org/2001/XMLSchema" xmlns:p="http://schemas.microsoft.com/office/2006/metadata/properties" xmlns:ns2="33de9cbb-7065-497c-aaf6-21859a933a93" xmlns:ns3="a398c2fc-ef96-41f5-a6be-4e19eee013d8" targetNamespace="http://schemas.microsoft.com/office/2006/metadata/properties" ma:root="true" ma:fieldsID="a66aada771cda6968eaf211002d80a89" ns2:_="" ns3:_="">
    <xsd:import namespace="33de9cbb-7065-497c-aaf6-21859a933a93"/>
    <xsd:import namespace="a398c2fc-ef96-41f5-a6be-4e19eee013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9cbb-7065-497c-aaf6-21859a93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98c2fc-ef96-41f5-a6be-4e19eee013d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71b5f323-8b4a-4b41-bb8e-fb1b53a1f540}" ma:internalName="TaxCatchAll" ma:showField="CatchAllData" ma:web="a398c2fc-ef96-41f5-a6be-4e19eee013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98c2fc-ef96-41f5-a6be-4e19eee013d8" xsi:nil="true"/>
    <lcf76f155ced4ddcb4097134ff3c332f xmlns="33de9cbb-7065-497c-aaf6-21859a933a9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8A19A0-51A2-4533-A590-3477DED3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9cbb-7065-497c-aaf6-21859a933a93"/>
    <ds:schemaRef ds:uri="a398c2fc-ef96-41f5-a6be-4e19eee01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3.xml><?xml version="1.0" encoding="utf-8"?>
<ds:datastoreItem xmlns:ds="http://schemas.openxmlformats.org/officeDocument/2006/customXml" ds:itemID="{03467FBC-AEAE-4EC2-BF36-9EF027E22BDD}">
  <ds:schemaRefs>
    <ds:schemaRef ds:uri="33de9cbb-7065-497c-aaf6-21859a933a93"/>
    <ds:schemaRef ds:uri="a398c2fc-ef96-41f5-a6be-4e19eee013d8"/>
    <ds:schemaRef ds:uri="d2b3df68-07b5-4773-aba1-bd9b51ecb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11233</TotalTime>
  <Words>1921</Words>
  <Application>Microsoft Macintosh PowerPoint</Application>
  <PresentationFormat>Widescreen</PresentationFormat>
  <Paragraphs>136</Paragraphs>
  <Slides>16</Slides>
  <Notes>16</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16</vt:i4>
      </vt:variant>
    </vt:vector>
  </HeadingPairs>
  <TitlesOfParts>
    <vt:vector size="27" baseType="lpstr">
      <vt:lpstr>Aptos</vt:lpstr>
      <vt:lpstr>Arial</vt:lpstr>
      <vt:lpstr>Calibri</vt:lpstr>
      <vt:lpstr>Cambria Math</vt:lpstr>
      <vt:lpstr>Google Sans</vt:lpstr>
      <vt:lpstr>Helvetica</vt:lpstr>
      <vt:lpstr>Segoe UI Web (West European)</vt:lpstr>
      <vt:lpstr>sohne</vt:lpstr>
      <vt:lpstr>Titillium</vt:lpstr>
      <vt:lpstr>Titillium Bd</vt:lpstr>
      <vt:lpstr>Tema di Office</vt:lpstr>
      <vt:lpstr>Missione 4  Istruzione e Ricerca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Simone Tocci</cp:lastModifiedBy>
  <cp:revision>273</cp:revision>
  <cp:lastPrinted>2024-01-15T10:05:52Z</cp:lastPrinted>
  <dcterms:created xsi:type="dcterms:W3CDTF">2022-10-26T09:11:02Z</dcterms:created>
  <dcterms:modified xsi:type="dcterms:W3CDTF">2025-02-06T13:09:01Z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