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71" r:id="rId7"/>
    <p:sldId id="262" r:id="rId8"/>
    <p:sldId id="263" r:id="rId9"/>
    <p:sldId id="264" r:id="rId10"/>
    <p:sldId id="275" r:id="rId11"/>
    <p:sldId id="276" r:id="rId12"/>
    <p:sldId id="265" r:id="rId13"/>
    <p:sldId id="266" r:id="rId14"/>
    <p:sldId id="267" r:id="rId15"/>
    <p:sldId id="272" r:id="rId16"/>
    <p:sldId id="268" r:id="rId17"/>
    <p:sldId id="269" r:id="rId18"/>
    <p:sldId id="270" r:id="rId19"/>
    <p:sldId id="273" r:id="rId20"/>
    <p:sldId id="274" r:id="rId21"/>
  </p:sldIdLst>
  <p:sldSz cx="12192000" cy="6858000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5AF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3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C69B0900-2D74-A329-70E9-4411F9711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b70188c6f_0_18:notes">
            <a:extLst>
              <a:ext uri="{FF2B5EF4-FFF2-40B4-BE49-F238E27FC236}">
                <a16:creationId xmlns:a16="http://schemas.microsoft.com/office/drawing/2014/main" id="{21EAA005-E010-ACD3-3BC6-C10AA01CDE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2b70188c6f_0_18:notes">
            <a:extLst>
              <a:ext uri="{FF2B5EF4-FFF2-40B4-BE49-F238E27FC236}">
                <a16:creationId xmlns:a16="http://schemas.microsoft.com/office/drawing/2014/main" id="{21F03082-2960-EC39-C0F3-AC3DA9FA0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39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2b70188c6f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2b70188c6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b70188c6f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32b70188c6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2b70188c6f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2b70188c6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>
          <a:extLst>
            <a:ext uri="{FF2B5EF4-FFF2-40B4-BE49-F238E27FC236}">
              <a16:creationId xmlns:a16="http://schemas.microsoft.com/office/drawing/2014/main" id="{4781358E-5172-B183-C9DD-C6AC65231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2b70188c6f_0_33:notes">
            <a:extLst>
              <a:ext uri="{FF2B5EF4-FFF2-40B4-BE49-F238E27FC236}">
                <a16:creationId xmlns:a16="http://schemas.microsoft.com/office/drawing/2014/main" id="{A8CC4BA7-4D92-7229-45F1-912372E5D5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2b70188c6f_0_33:notes">
            <a:extLst>
              <a:ext uri="{FF2B5EF4-FFF2-40B4-BE49-F238E27FC236}">
                <a16:creationId xmlns:a16="http://schemas.microsoft.com/office/drawing/2014/main" id="{76B3F9B6-44C1-A7CC-C23D-7D0109AE1E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492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2b70188c6f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32b70188c6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b70188c6f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32b70188c6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b70188c6f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2b70188c6f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>
          <a:extLst>
            <a:ext uri="{FF2B5EF4-FFF2-40B4-BE49-F238E27FC236}">
              <a16:creationId xmlns:a16="http://schemas.microsoft.com/office/drawing/2014/main" id="{07A1DAED-C28A-87A1-1F6D-58B06E3A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b70188c6f_0_122:notes">
            <a:extLst>
              <a:ext uri="{FF2B5EF4-FFF2-40B4-BE49-F238E27FC236}">
                <a16:creationId xmlns:a16="http://schemas.microsoft.com/office/drawing/2014/main" id="{7080A3D1-4F61-B0BF-1291-BBBE5B6004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2b70188c6f_0_122:notes">
            <a:extLst>
              <a:ext uri="{FF2B5EF4-FFF2-40B4-BE49-F238E27FC236}">
                <a16:creationId xmlns:a16="http://schemas.microsoft.com/office/drawing/2014/main" id="{AA404715-6D8E-2CBD-8775-7D482C1D57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9550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>
          <a:extLst>
            <a:ext uri="{FF2B5EF4-FFF2-40B4-BE49-F238E27FC236}">
              <a16:creationId xmlns:a16="http://schemas.microsoft.com/office/drawing/2014/main" id="{3EF26C74-A55C-5673-E934-FC374A5E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b70188c6f_0_122:notes">
            <a:extLst>
              <a:ext uri="{FF2B5EF4-FFF2-40B4-BE49-F238E27FC236}">
                <a16:creationId xmlns:a16="http://schemas.microsoft.com/office/drawing/2014/main" id="{65B3E6D8-E60A-37C8-DACB-3A7A494FD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2b70188c6f_0_122:notes">
            <a:extLst>
              <a:ext uri="{FF2B5EF4-FFF2-40B4-BE49-F238E27FC236}">
                <a16:creationId xmlns:a16="http://schemas.microsoft.com/office/drawing/2014/main" id="{826CC041-23E7-1DCF-E075-435DF52B26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55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b70188c6f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2b70188c6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2b70188c6f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2b70188c6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b70188c6f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32b70188c6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2b70188c6f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2b70188c6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b70188c6f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32b70188c6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b70188c6f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2b70188c6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D374CA2E-895D-F539-38D7-2DCD2A3CE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b70188c6f_0_18:notes">
            <a:extLst>
              <a:ext uri="{FF2B5EF4-FFF2-40B4-BE49-F238E27FC236}">
                <a16:creationId xmlns:a16="http://schemas.microsoft.com/office/drawing/2014/main" id="{D4227049-7FC0-3BDE-529D-FE89B32F34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2b70188c6f_0_18:notes">
            <a:extLst>
              <a:ext uri="{FF2B5EF4-FFF2-40B4-BE49-F238E27FC236}">
                <a16:creationId xmlns:a16="http://schemas.microsoft.com/office/drawing/2014/main" id="{F57548FB-2702-9A31-4CA1-A954AB10CC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90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6" name="Google Shape;26;p2"/>
          <p:cNvSpPr>
            <a:spLocks noGrp="1"/>
          </p:cNvSpPr>
          <p:nvPr>
            <p:ph type="pic" idx="2"/>
          </p:nvPr>
        </p:nvSpPr>
        <p:spPr>
          <a:xfrm>
            <a:off x="5188449" y="2106202"/>
            <a:ext cx="5712431" cy="3754848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2"/>
          <p:cNvSpPr txBox="1">
            <a:spLocks noGrp="1"/>
          </p:cNvSpPr>
          <p:nvPr>
            <p:ph type="body" idx="3"/>
          </p:nvPr>
        </p:nvSpPr>
        <p:spPr>
          <a:xfrm>
            <a:off x="-100" y="6364425"/>
            <a:ext cx="53640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9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2" descr="A logo with white text and blue and red let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0905" y="193038"/>
            <a:ext cx="1749042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>
  <p:cSld name="Immagine con didascali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5183188" y="1335636"/>
            <a:ext cx="6172200" cy="4841327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839788" y="2496619"/>
            <a:ext cx="3932237" cy="368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 rot="5400000">
            <a:off x="4153087" y="-1023750"/>
            <a:ext cx="388582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0" name="Google Shape;100;p12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 rot="5400000">
            <a:off x="7618686" y="2441849"/>
            <a:ext cx="484132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 rot="5400000">
            <a:off x="2284687" y="-110851"/>
            <a:ext cx="484132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5" name="Google Shape;35;p3"/>
          <p:cNvSpPr txBox="1"/>
          <p:nvPr/>
        </p:nvSpPr>
        <p:spPr>
          <a:xfrm>
            <a:off x="150125" y="6444275"/>
            <a:ext cx="34644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-IT" sz="139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Secondo Congresso Nazionale NQSTI, Roma 5-7 Febbraio 2025</a:t>
            </a:r>
            <a:endParaRPr sz="139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" name="Google Shape;3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04198" y="6298498"/>
            <a:ext cx="628425" cy="6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2300" y="6352350"/>
            <a:ext cx="534975" cy="5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838200" y="2496619"/>
            <a:ext cx="10515600" cy="368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2"/>
          </p:nvPr>
        </p:nvSpPr>
        <p:spPr>
          <a:xfrm>
            <a:off x="838200" y="1931597"/>
            <a:ext cx="10515600" cy="45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7F47"/>
              </a:buClr>
              <a:buSzPts val="2400"/>
              <a:buChar char="•"/>
              <a:defRPr sz="2400" b="1">
                <a:solidFill>
                  <a:srgbClr val="B27F4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>
  <p:cSld name="Intestazione sezion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5"/>
          <p:cNvSpPr>
            <a:spLocks noGrp="1"/>
          </p:cNvSpPr>
          <p:nvPr>
            <p:ph type="pic" idx="2"/>
          </p:nvPr>
        </p:nvSpPr>
        <p:spPr>
          <a:xfrm>
            <a:off x="6096000" y="1335636"/>
            <a:ext cx="5257800" cy="45254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>
  <p:cSld name="Due contenuti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838200" y="2496619"/>
            <a:ext cx="5181600" cy="368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6172200" y="2496619"/>
            <a:ext cx="5181600" cy="368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>
  <p:cSld name="Confront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838200" y="1931597"/>
            <a:ext cx="10515600" cy="45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7F47"/>
              </a:buClr>
              <a:buSzPts val="2400"/>
              <a:buChar char="•"/>
              <a:defRPr sz="2400" b="1">
                <a:solidFill>
                  <a:srgbClr val="B27F4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838200" y="2496619"/>
            <a:ext cx="5181600" cy="368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3"/>
          </p:nvPr>
        </p:nvSpPr>
        <p:spPr>
          <a:xfrm>
            <a:off x="6172200" y="2496619"/>
            <a:ext cx="5181600" cy="368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>
  <p:cSld name="Contenuto con didascali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5183188" y="1335636"/>
            <a:ext cx="6172200" cy="4841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2"/>
          </p:nvPr>
        </p:nvSpPr>
        <p:spPr>
          <a:xfrm>
            <a:off x="839788" y="2496619"/>
            <a:ext cx="3932237" cy="368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hyperlink" Target="mailto:airace@fbk.eu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mailto:a.irace1@campus.unimib.it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6352350"/>
            <a:ext cx="12192000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-25841"/>
            <a:ext cx="12192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B27F4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7" name="Google Shape;17;p1" descr="A logo with white text and blue and red letters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880905" y="193038"/>
            <a:ext cx="174904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6712747" y="6351107"/>
            <a:ext cx="531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Alessandro Irace - Unimib/FBK (</a:t>
            </a:r>
            <a:r>
              <a:rPr lang="it-IT" u="sng">
                <a:solidFill>
                  <a:schemeClr val="hlink"/>
                </a:solidFill>
                <a:hlinkClick r:id="rId17"/>
              </a:rPr>
              <a:t>a.irace1@campus.unimib.it</a:t>
            </a:r>
            <a:r>
              <a:rPr lang="it-IT">
                <a:solidFill>
                  <a:schemeClr val="lt1"/>
                </a:solidFill>
              </a:rPr>
              <a:t>, </a:t>
            </a:r>
            <a:r>
              <a:rPr lang="it-IT" u="sng">
                <a:solidFill>
                  <a:schemeClr val="hlink"/>
                </a:solidFill>
                <a:hlinkClick r:id="rId18"/>
              </a:rPr>
              <a:t>airace@fbk.eu</a:t>
            </a:r>
            <a:r>
              <a:rPr lang="it-IT">
                <a:solidFill>
                  <a:schemeClr val="lt1"/>
                </a:solidFill>
              </a:rPr>
              <a:t>) </a:t>
            </a:r>
            <a:r>
              <a:rPr lang="it-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-99" y="228678"/>
            <a:ext cx="4517400" cy="4291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4050"/>
              <a:buFont typeface="Arial"/>
              <a:buNone/>
            </a:pPr>
            <a:r>
              <a:rPr lang="it-IT" sz="3200" dirty="0">
                <a:latin typeface="Roboto"/>
                <a:ea typeface="Roboto"/>
                <a:cs typeface="Roboto"/>
                <a:sym typeface="Roboto"/>
              </a:rPr>
              <a:t>Integration of </a:t>
            </a:r>
            <a:r>
              <a:rPr lang="it-IT" sz="3200" dirty="0" err="1">
                <a:latin typeface="Roboto"/>
                <a:ea typeface="Roboto"/>
                <a:cs typeface="Roboto"/>
                <a:sym typeface="Roboto"/>
              </a:rPr>
              <a:t>overlap</a:t>
            </a:r>
            <a:r>
              <a:rPr lang="it-IT" sz="3200" dirty="0">
                <a:latin typeface="Roboto"/>
                <a:ea typeface="Roboto"/>
                <a:cs typeface="Roboto"/>
                <a:sym typeface="Roboto"/>
              </a:rPr>
              <a:t> Al/Al-</a:t>
            </a:r>
            <a:r>
              <a:rPr lang="it-IT" sz="3200" dirty="0" err="1">
                <a:latin typeface="Roboto"/>
                <a:ea typeface="Roboto"/>
                <a:cs typeface="Roboto"/>
                <a:sym typeface="Roboto"/>
              </a:rPr>
              <a:t>Ox</a:t>
            </a:r>
            <a:r>
              <a:rPr lang="it-IT" sz="3200" dirty="0">
                <a:latin typeface="Roboto"/>
                <a:ea typeface="Roboto"/>
                <a:cs typeface="Roboto"/>
                <a:sym typeface="Roboto"/>
              </a:rPr>
              <a:t>/Al </a:t>
            </a:r>
            <a:r>
              <a:rPr lang="it-IT" sz="3200" dirty="0">
                <a:solidFill>
                  <a:srgbClr val="3B64AD"/>
                </a:solidFill>
                <a:latin typeface="Roboto"/>
                <a:ea typeface="Roboto"/>
                <a:cs typeface="Roboto"/>
                <a:sym typeface="Roboto"/>
              </a:rPr>
              <a:t>Josephson </a:t>
            </a:r>
            <a:r>
              <a:rPr lang="it-IT" sz="3200" dirty="0" err="1">
                <a:solidFill>
                  <a:srgbClr val="3B64AD"/>
                </a:solidFill>
                <a:latin typeface="Roboto"/>
                <a:ea typeface="Roboto"/>
                <a:cs typeface="Roboto"/>
                <a:sym typeface="Roboto"/>
              </a:rPr>
              <a:t>junctions</a:t>
            </a:r>
            <a:r>
              <a:rPr lang="it-IT" sz="3200" dirty="0"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it-IT" sz="3200" dirty="0" err="1">
                <a:latin typeface="Roboto"/>
                <a:ea typeface="Roboto"/>
                <a:cs typeface="Roboto"/>
                <a:sym typeface="Roboto"/>
              </a:rPr>
              <a:t>superconducting</a:t>
            </a:r>
            <a:r>
              <a:rPr lang="it-IT" sz="3200" dirty="0">
                <a:latin typeface="Roboto"/>
                <a:ea typeface="Roboto"/>
                <a:cs typeface="Roboto"/>
                <a:sym typeface="Roboto"/>
              </a:rPr>
              <a:t> quantum </a:t>
            </a:r>
            <a:r>
              <a:rPr lang="it-IT" sz="3200" dirty="0" err="1">
                <a:latin typeface="Roboto"/>
                <a:ea typeface="Roboto"/>
                <a:cs typeface="Roboto"/>
                <a:sym typeface="Roboto"/>
              </a:rPr>
              <a:t>circuits</a:t>
            </a:r>
            <a:r>
              <a:rPr lang="it-IT" sz="3200" dirty="0"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it-IT" sz="3200" i="1" dirty="0">
                <a:solidFill>
                  <a:srgbClr val="2B65AF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it-IT" sz="3200" i="1" dirty="0" err="1">
                <a:solidFill>
                  <a:srgbClr val="2B65AF"/>
                </a:solidFill>
                <a:latin typeface="Roboto"/>
                <a:ea typeface="Roboto"/>
                <a:cs typeface="Roboto"/>
                <a:sym typeface="Roboto"/>
              </a:rPr>
              <a:t>transmon</a:t>
            </a:r>
            <a:r>
              <a:rPr lang="it-IT" sz="3200" i="1" dirty="0">
                <a:solidFill>
                  <a:srgbClr val="2B65A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3200" i="1" dirty="0" err="1">
                <a:solidFill>
                  <a:srgbClr val="2B65AF"/>
                </a:solidFill>
                <a:latin typeface="Roboto"/>
                <a:ea typeface="Roboto"/>
                <a:cs typeface="Roboto"/>
                <a:sym typeface="Roboto"/>
              </a:rPr>
              <a:t>qubits</a:t>
            </a:r>
            <a:r>
              <a:rPr lang="it-IT" sz="3200" i="1" dirty="0">
                <a:solidFill>
                  <a:srgbClr val="2B65AF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it-IT" sz="3200" i="1" dirty="0" err="1">
                <a:solidFill>
                  <a:srgbClr val="2B65AF"/>
                </a:solidFill>
                <a:latin typeface="Roboto"/>
                <a:ea typeface="Roboto"/>
                <a:cs typeface="Roboto"/>
                <a:sym typeface="Roboto"/>
              </a:rPr>
              <a:t>novel</a:t>
            </a:r>
            <a:r>
              <a:rPr lang="it-IT" sz="3200" i="1" dirty="0">
                <a:solidFill>
                  <a:srgbClr val="2B65AF"/>
                </a:solidFill>
                <a:latin typeface="Roboto"/>
                <a:ea typeface="Roboto"/>
                <a:cs typeface="Roboto"/>
                <a:sym typeface="Roboto"/>
              </a:rPr>
              <a:t> devices</a:t>
            </a:r>
            <a:endParaRPr sz="3200" i="1" dirty="0">
              <a:solidFill>
                <a:srgbClr val="2B65A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"/>
          </p:nvPr>
        </p:nvSpPr>
        <p:spPr>
          <a:xfrm>
            <a:off x="0" y="5047715"/>
            <a:ext cx="6809100" cy="15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sz="2800" b="1" dirty="0">
                <a:latin typeface="Roboto"/>
                <a:ea typeface="Roboto"/>
                <a:cs typeface="Roboto"/>
                <a:sym typeface="Roboto"/>
              </a:rPr>
              <a:t>Alessandro Irace </a:t>
            </a:r>
            <a:endParaRPr sz="28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i="1" dirty="0">
                <a:latin typeface="Roboto"/>
                <a:ea typeface="Roboto"/>
                <a:cs typeface="Roboto"/>
                <a:sym typeface="Roboto"/>
              </a:rPr>
              <a:t>(Milano-Bicocca / Fondazione Bruno Kessler)</a:t>
            </a:r>
            <a:endParaRPr sz="3200" i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3"/>
          </p:nvPr>
        </p:nvSpPr>
        <p:spPr>
          <a:xfrm>
            <a:off x="73825" y="6459400"/>
            <a:ext cx="5364000" cy="30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</a:pPr>
            <a:r>
              <a:rPr lang="it-IT"/>
              <a:t>Secondo Congresso Nazionale NQSTI, Roma 5-7 Febbraio 2025</a:t>
            </a:r>
            <a:endParaRPr/>
          </a:p>
        </p:txBody>
      </p:sp>
      <p:pic>
        <p:nvPicPr>
          <p:cNvPr id="115" name="Google Shape;11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850" y="2211750"/>
            <a:ext cx="2936751" cy="220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8402" y="4729975"/>
            <a:ext cx="3795449" cy="111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7150" y="2105588"/>
            <a:ext cx="2414449" cy="241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  <p:pic>
        <p:nvPicPr>
          <p:cNvPr id="119" name="Google Shape;11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01250" y="1147275"/>
            <a:ext cx="1384200" cy="13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23125" y="5463575"/>
            <a:ext cx="868876" cy="8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D9F53B7E-8585-307E-7184-8C4F18807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2">
            <a:extLst>
              <a:ext uri="{FF2B5EF4-FFF2-40B4-BE49-F238E27FC236}">
                <a16:creationId xmlns:a16="http://schemas.microsoft.com/office/drawing/2014/main" id="{CD19CC0E-47F6-99B2-BD8B-46B637A914B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8000"/>
            <a:ext cx="8616525" cy="6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>
            <a:extLst>
              <a:ext uri="{FF2B5EF4-FFF2-40B4-BE49-F238E27FC236}">
                <a16:creationId xmlns:a16="http://schemas.microsoft.com/office/drawing/2014/main" id="{02BAF09B-D7B6-16D1-55C7-1CC2F3824520}"/>
              </a:ext>
            </a:extLst>
          </p:cNvPr>
          <p:cNvPicPr preferRelativeResize="0"/>
          <p:nvPr/>
        </p:nvPicPr>
        <p:blipFill rotWithShape="1">
          <a:blip r:embed="rId4">
            <a:alphaModFix amt="35000"/>
          </a:blip>
          <a:srcRect t="-1800" b="1800"/>
          <a:stretch/>
        </p:blipFill>
        <p:spPr>
          <a:xfrm>
            <a:off x="4179149" y="1641155"/>
            <a:ext cx="7174651" cy="455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>
            <a:extLst>
              <a:ext uri="{FF2B5EF4-FFF2-40B4-BE49-F238E27FC236}">
                <a16:creationId xmlns:a16="http://schemas.microsoft.com/office/drawing/2014/main" id="{8BBB0451-7620-E59B-4606-E453EEA4CB77}"/>
              </a:ext>
            </a:extLst>
          </p:cNvPr>
          <p:cNvSpPr txBox="1"/>
          <p:nvPr/>
        </p:nvSpPr>
        <p:spPr>
          <a:xfrm>
            <a:off x="485500" y="2457575"/>
            <a:ext cx="369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highlight>
                <a:srgbClr val="285F81"/>
              </a:highlight>
            </a:endParaRPr>
          </a:p>
        </p:txBody>
      </p:sp>
      <p:sp>
        <p:nvSpPr>
          <p:cNvPr id="205" name="Google Shape;205;p22">
            <a:extLst>
              <a:ext uri="{FF2B5EF4-FFF2-40B4-BE49-F238E27FC236}">
                <a16:creationId xmlns:a16="http://schemas.microsoft.com/office/drawing/2014/main" id="{2628F5DC-114C-4B7C-1401-F962CFFC56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sp>
        <p:nvSpPr>
          <p:cNvPr id="206" name="Google Shape;206;p22">
            <a:extLst>
              <a:ext uri="{FF2B5EF4-FFF2-40B4-BE49-F238E27FC236}">
                <a16:creationId xmlns:a16="http://schemas.microsoft.com/office/drawing/2014/main" id="{B9D0324E-AD1B-9643-E2D5-D836FB0B0B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2">
            <a:extLst>
              <a:ext uri="{FF2B5EF4-FFF2-40B4-BE49-F238E27FC236}">
                <a16:creationId xmlns:a16="http://schemas.microsoft.com/office/drawing/2014/main" id="{F4E8DE66-1AD4-620D-7E85-466AB3D10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F9087-A846-52F7-175F-88B37E724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840" y="2401138"/>
            <a:ext cx="5234529" cy="331886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88A110-C07F-AD67-280F-2B850BF29E2E}"/>
              </a:ext>
            </a:extLst>
          </p:cNvPr>
          <p:cNvCxnSpPr>
            <a:cxnSpLocks/>
          </p:cNvCxnSpPr>
          <p:nvPr/>
        </p:nvCxnSpPr>
        <p:spPr>
          <a:xfrm>
            <a:off x="6886370" y="2433855"/>
            <a:ext cx="155713" cy="136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F9AB12-0070-EE6D-58BE-B4754D2EA646}"/>
              </a:ext>
            </a:extLst>
          </p:cNvPr>
          <p:cNvCxnSpPr>
            <a:cxnSpLocks/>
          </p:cNvCxnSpPr>
          <p:nvPr/>
        </p:nvCxnSpPr>
        <p:spPr>
          <a:xfrm flipV="1">
            <a:off x="6889545" y="3918617"/>
            <a:ext cx="152538" cy="1690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73967B8-4D1A-97E7-FCEE-262EDB5520FF}"/>
              </a:ext>
            </a:extLst>
          </p:cNvPr>
          <p:cNvSpPr/>
          <p:nvPr/>
        </p:nvSpPr>
        <p:spPr>
          <a:xfrm>
            <a:off x="6959533" y="3802981"/>
            <a:ext cx="165100" cy="115636"/>
          </a:xfrm>
          <a:custGeom>
            <a:avLst/>
            <a:gdLst>
              <a:gd name="connsiteX0" fmla="*/ 0 w 165100"/>
              <a:gd name="connsiteY0" fmla="*/ 0 h 115636"/>
              <a:gd name="connsiteX1" fmla="*/ 165100 w 165100"/>
              <a:gd name="connsiteY1" fmla="*/ 0 h 115636"/>
              <a:gd name="connsiteX2" fmla="*/ 165100 w 165100"/>
              <a:gd name="connsiteY2" fmla="*/ 115636 h 115636"/>
              <a:gd name="connsiteX3" fmla="*/ 0 w 165100"/>
              <a:gd name="connsiteY3" fmla="*/ 115636 h 115636"/>
              <a:gd name="connsiteX4" fmla="*/ 0 w 165100"/>
              <a:gd name="connsiteY4" fmla="*/ 0 h 1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0" h="115636" extrusionOk="0">
                <a:moveTo>
                  <a:pt x="0" y="0"/>
                </a:moveTo>
                <a:cubicBezTo>
                  <a:pt x="64670" y="-8223"/>
                  <a:pt x="124520" y="4032"/>
                  <a:pt x="165100" y="0"/>
                </a:cubicBezTo>
                <a:cubicBezTo>
                  <a:pt x="163426" y="27901"/>
                  <a:pt x="156331" y="68957"/>
                  <a:pt x="165100" y="115636"/>
                </a:cubicBezTo>
                <a:cubicBezTo>
                  <a:pt x="94231" y="110899"/>
                  <a:pt x="42157" y="129388"/>
                  <a:pt x="0" y="115636"/>
                </a:cubicBezTo>
                <a:cubicBezTo>
                  <a:pt x="7574" y="99422"/>
                  <a:pt x="-1176" y="2287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49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F4ED0E43-D3C7-2E0B-D05E-5775A7A28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2">
            <a:extLst>
              <a:ext uri="{FF2B5EF4-FFF2-40B4-BE49-F238E27FC236}">
                <a16:creationId xmlns:a16="http://schemas.microsoft.com/office/drawing/2014/main" id="{8E5597F7-3B9B-EABF-68A6-8F798E71907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8000"/>
            <a:ext cx="8616525" cy="6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>
            <a:extLst>
              <a:ext uri="{FF2B5EF4-FFF2-40B4-BE49-F238E27FC236}">
                <a16:creationId xmlns:a16="http://schemas.microsoft.com/office/drawing/2014/main" id="{80EF8BEF-1384-87DB-F493-CBAC0ACACCF7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 t="-1800" b="1800"/>
          <a:stretch/>
        </p:blipFill>
        <p:spPr>
          <a:xfrm>
            <a:off x="2303243" y="1475772"/>
            <a:ext cx="7174651" cy="455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>
            <a:extLst>
              <a:ext uri="{FF2B5EF4-FFF2-40B4-BE49-F238E27FC236}">
                <a16:creationId xmlns:a16="http://schemas.microsoft.com/office/drawing/2014/main" id="{6146DEA8-2F31-5CCA-10ED-B26E50EC8857}"/>
              </a:ext>
            </a:extLst>
          </p:cNvPr>
          <p:cNvSpPr txBox="1"/>
          <p:nvPr/>
        </p:nvSpPr>
        <p:spPr>
          <a:xfrm>
            <a:off x="485500" y="2457575"/>
            <a:ext cx="369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highlight>
                <a:srgbClr val="285F81"/>
              </a:highlight>
            </a:endParaRPr>
          </a:p>
        </p:txBody>
      </p:sp>
      <p:sp>
        <p:nvSpPr>
          <p:cNvPr id="205" name="Google Shape;205;p22">
            <a:extLst>
              <a:ext uri="{FF2B5EF4-FFF2-40B4-BE49-F238E27FC236}">
                <a16:creationId xmlns:a16="http://schemas.microsoft.com/office/drawing/2014/main" id="{41D6A961-63E5-FA64-AE06-573712AA05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0BE41-5269-9493-8EF8-C33A8C048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10" y="1781725"/>
            <a:ext cx="5061399" cy="3209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BE358-B52F-7E91-A651-B1C60510B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81725"/>
            <a:ext cx="5061399" cy="3209092"/>
          </a:xfrm>
          <a:prstGeom prst="rect">
            <a:avLst/>
          </a:prstGeom>
        </p:spPr>
      </p:pic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8835A498-82C6-72C5-4C69-05D64530ABF0}"/>
              </a:ext>
            </a:extLst>
          </p:cNvPr>
          <p:cNvSpPr/>
          <p:nvPr/>
        </p:nvSpPr>
        <p:spPr>
          <a:xfrm>
            <a:off x="4374209" y="4996970"/>
            <a:ext cx="2592257" cy="72303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4062D-46D1-C6EB-F2C4-6F787005683E}"/>
              </a:ext>
            </a:extLst>
          </p:cNvPr>
          <p:cNvSpPr txBox="1"/>
          <p:nvPr/>
        </p:nvSpPr>
        <p:spPr>
          <a:xfrm>
            <a:off x="6792487" y="5204596"/>
            <a:ext cx="3648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Increasing readout power</a:t>
            </a:r>
          </a:p>
        </p:txBody>
      </p:sp>
    </p:spTree>
    <p:extLst>
      <p:ext uri="{BB962C8B-B14F-4D97-AF65-F5344CB8AC3E}">
        <p14:creationId xmlns:p14="http://schemas.microsoft.com/office/powerpoint/2010/main" val="3572811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/>
          <p:nvPr/>
        </p:nvSpPr>
        <p:spPr>
          <a:xfrm>
            <a:off x="59250" y="1184525"/>
            <a:ext cx="120735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285F81"/>
                </a:solidFill>
                <a:highlight>
                  <a:schemeClr val="lt1"/>
                </a:highlight>
              </a:rPr>
              <a:t>Microwave photon energy lifter</a:t>
            </a:r>
            <a:endParaRPr sz="2800" b="1">
              <a:solidFill>
                <a:srgbClr val="285F81"/>
              </a:solidFill>
              <a:highlight>
                <a:schemeClr val="lt1"/>
              </a:highlight>
            </a:endParaRPr>
          </a:p>
        </p:txBody>
      </p:sp>
      <p:pic>
        <p:nvPicPr>
          <p:cNvPr id="213" name="Google Shape;2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80015"/>
            <a:ext cx="7013877" cy="399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7288" y="5430229"/>
            <a:ext cx="8377426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50B0C-F117-CA8E-6EF7-AB3683A49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511" y="2334532"/>
            <a:ext cx="3609313" cy="28900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/>
          <p:nvPr/>
        </p:nvSpPr>
        <p:spPr>
          <a:xfrm>
            <a:off x="59250" y="1184525"/>
            <a:ext cx="120735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285F81"/>
                </a:solidFill>
                <a:highlight>
                  <a:schemeClr val="lt1"/>
                </a:highlight>
              </a:rPr>
              <a:t>Microwave photon energy lifter</a:t>
            </a:r>
            <a:endParaRPr sz="2800" b="1">
              <a:solidFill>
                <a:srgbClr val="285F81"/>
              </a:solidFill>
              <a:highlight>
                <a:schemeClr val="lt1"/>
              </a:highlight>
            </a:endParaRPr>
          </a:p>
        </p:txBody>
      </p:sp>
      <p:pic>
        <p:nvPicPr>
          <p:cNvPr id="223" name="Google Shape;2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850" y="1977450"/>
            <a:ext cx="8946345" cy="399265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500" y="1719175"/>
            <a:ext cx="9968998" cy="4599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5"/>
          <p:cNvSpPr txBox="1"/>
          <p:nvPr/>
        </p:nvSpPr>
        <p:spPr>
          <a:xfrm>
            <a:off x="59250" y="1184525"/>
            <a:ext cx="120735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285F8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Microwave photon energy lifter</a:t>
            </a:r>
            <a:endParaRPr sz="2800" b="1">
              <a:solidFill>
                <a:srgbClr val="285F8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18B2F-1A50-0BD5-B05F-2B3EDE6AF56D}"/>
              </a:ext>
            </a:extLst>
          </p:cNvPr>
          <p:cNvSpPr txBox="1"/>
          <p:nvPr/>
        </p:nvSpPr>
        <p:spPr>
          <a:xfrm>
            <a:off x="7103164" y="5214587"/>
            <a:ext cx="4353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Theoretical work done by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I. </a:t>
            </a:r>
            <a:r>
              <a:rPr lang="en-US" b="1" i="1" dirty="0" err="1">
                <a:latin typeface="Roboto" panose="02000000000000000000" pitchFamily="2" charset="0"/>
                <a:ea typeface="Roboto" panose="02000000000000000000" pitchFamily="2" charset="0"/>
              </a:rPr>
              <a:t>Carusotto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and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G. Rastelli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>
          <a:extLst>
            <a:ext uri="{FF2B5EF4-FFF2-40B4-BE49-F238E27FC236}">
              <a16:creationId xmlns:a16="http://schemas.microsoft.com/office/drawing/2014/main" id="{55600316-48EC-A5C8-E1D0-452A04553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>
            <a:extLst>
              <a:ext uri="{FF2B5EF4-FFF2-40B4-BE49-F238E27FC236}">
                <a16:creationId xmlns:a16="http://schemas.microsoft.com/office/drawing/2014/main" id="{8979ECF7-B6CB-C93C-297C-95546AAFF666}"/>
              </a:ext>
            </a:extLst>
          </p:cNvPr>
          <p:cNvSpPr txBox="1"/>
          <p:nvPr/>
        </p:nvSpPr>
        <p:spPr>
          <a:xfrm>
            <a:off x="59250" y="1184525"/>
            <a:ext cx="120735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285F8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Microwave photon energy lifter</a:t>
            </a:r>
            <a:endParaRPr sz="2800" b="1">
              <a:solidFill>
                <a:srgbClr val="285F8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5">
            <a:extLst>
              <a:ext uri="{FF2B5EF4-FFF2-40B4-BE49-F238E27FC236}">
                <a16:creationId xmlns:a16="http://schemas.microsoft.com/office/drawing/2014/main" id="{49C7820A-FAE8-6B0F-853B-E4E37A883B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05588-0B84-6D6B-0BD3-69AC46A34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14464"/>
            <a:ext cx="5184498" cy="40814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2BAD85-635E-C0A1-EAA2-4C157730BEAB}"/>
              </a:ext>
            </a:extLst>
          </p:cNvPr>
          <p:cNvSpPr txBox="1"/>
          <p:nvPr/>
        </p:nvSpPr>
        <p:spPr>
          <a:xfrm>
            <a:off x="1457739" y="3352800"/>
            <a:ext cx="288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Numerical solution for a square wave modulation</a:t>
            </a:r>
          </a:p>
        </p:txBody>
      </p:sp>
    </p:spTree>
    <p:extLst>
      <p:ext uri="{BB962C8B-B14F-4D97-AF65-F5344CB8AC3E}">
        <p14:creationId xmlns:p14="http://schemas.microsoft.com/office/powerpoint/2010/main" val="243842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/>
          <p:nvPr/>
        </p:nvSpPr>
        <p:spPr>
          <a:xfrm>
            <a:off x="59250" y="1184525"/>
            <a:ext cx="120735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285F8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Microwave photon energy lifter</a:t>
            </a:r>
            <a:endParaRPr sz="2800" b="1">
              <a:solidFill>
                <a:srgbClr val="285F8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1" name="Google Shape;2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345" y="1986071"/>
            <a:ext cx="9045309" cy="399265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6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90CF2-7E38-1EF3-B562-D0556613E355}"/>
              </a:ext>
            </a:extLst>
          </p:cNvPr>
          <p:cNvSpPr txBox="1"/>
          <p:nvPr/>
        </p:nvSpPr>
        <p:spPr>
          <a:xfrm>
            <a:off x="9709049" y="5678645"/>
            <a:ext cx="25543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</a:rPr>
              <a:t>Another shape-preserving architecture in development, talk by Felix Ahrens tomorrow!!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/>
          <p:nvPr/>
        </p:nvSpPr>
        <p:spPr>
          <a:xfrm>
            <a:off x="59250" y="1184525"/>
            <a:ext cx="120735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285F8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Microwave photon energy lifter</a:t>
            </a:r>
            <a:endParaRPr sz="2800" b="1">
              <a:solidFill>
                <a:srgbClr val="285F8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0" name="Google Shape;2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525" y="2059575"/>
            <a:ext cx="8016630" cy="399265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17</a:t>
            </a:fld>
            <a:endParaRPr/>
          </a:p>
        </p:txBody>
      </p:sp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44233-2C50-CF38-D28C-E3E5E3FFEA03}"/>
              </a:ext>
            </a:extLst>
          </p:cNvPr>
          <p:cNvSpPr txBox="1"/>
          <p:nvPr/>
        </p:nvSpPr>
        <p:spPr>
          <a:xfrm>
            <a:off x="532737" y="5716988"/>
            <a:ext cx="11290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F. Ahrens, N.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Crescini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A. Irace, G. Rastelli, P.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Falferi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A.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Giachero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B.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Margesin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R.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Mezzena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A.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Vinante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I.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Carusotto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and F.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Mantegazzini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97C70-380B-9336-B70F-E1969BB05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648" y="4361334"/>
            <a:ext cx="1307152" cy="13121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092" y="3219895"/>
            <a:ext cx="4303675" cy="12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11338510-8FC9-5108-7BCD-6561DB269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>
            <a:extLst>
              <a:ext uri="{FF2B5EF4-FFF2-40B4-BE49-F238E27FC236}">
                <a16:creationId xmlns:a16="http://schemas.microsoft.com/office/drawing/2014/main" id="{CEE1AEA2-4A95-8E0D-0DCB-5CCEA23CA1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  <p:sp>
        <p:nvSpPr>
          <p:cNvPr id="260" name="Google Shape;260;p28">
            <a:extLst>
              <a:ext uri="{FF2B5EF4-FFF2-40B4-BE49-F238E27FC236}">
                <a16:creationId xmlns:a16="http://schemas.microsoft.com/office/drawing/2014/main" id="{15F2C83B-1C0A-AFA4-9AE9-56161BBAB4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backup</a:t>
            </a:r>
            <a:endParaRPr dirty="0"/>
          </a:p>
        </p:txBody>
      </p:sp>
      <p:sp>
        <p:nvSpPr>
          <p:cNvPr id="261" name="Google Shape;261;p28">
            <a:extLst>
              <a:ext uri="{FF2B5EF4-FFF2-40B4-BE49-F238E27FC236}">
                <a16:creationId xmlns:a16="http://schemas.microsoft.com/office/drawing/2014/main" id="{20112DB8-2429-5702-B8F5-61A14ACB3A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4925" y="4299112"/>
            <a:ext cx="10515600" cy="38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60F9A-376E-5ADE-F669-CB6379F9A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25" y="2218791"/>
            <a:ext cx="2201589" cy="388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FBEB49-CE87-4CA6-40E8-61560E07D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74" y="1517720"/>
            <a:ext cx="4268314" cy="2067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5E505C-4BC0-5FCD-38D3-B9C2EFA60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602" y="3649312"/>
            <a:ext cx="7073952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2851"/>
            <a:ext cx="10279250" cy="7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875" y="1822640"/>
            <a:ext cx="5862707" cy="447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6832" y="1732315"/>
            <a:ext cx="2629334" cy="404066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A737C16C-52D0-871B-7FD1-8337CD00E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8">
            <a:extLst>
              <a:ext uri="{FF2B5EF4-FFF2-40B4-BE49-F238E27FC236}">
                <a16:creationId xmlns:a16="http://schemas.microsoft.com/office/drawing/2014/main" id="{8172AFA3-DB25-11E1-8619-5EC7294CDA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092" y="3219895"/>
            <a:ext cx="4303675" cy="12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>
            <a:extLst>
              <a:ext uri="{FF2B5EF4-FFF2-40B4-BE49-F238E27FC236}">
                <a16:creationId xmlns:a16="http://schemas.microsoft.com/office/drawing/2014/main" id="{9411A507-D21E-1992-48BA-1E1B5E433E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20</a:t>
            </a:fld>
            <a:endParaRPr/>
          </a:p>
        </p:txBody>
      </p:sp>
      <p:sp>
        <p:nvSpPr>
          <p:cNvPr id="260" name="Google Shape;260;p28">
            <a:extLst>
              <a:ext uri="{FF2B5EF4-FFF2-40B4-BE49-F238E27FC236}">
                <a16:creationId xmlns:a16="http://schemas.microsoft.com/office/drawing/2014/main" id="{7312F368-1E66-690D-C713-874223B496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8">
            <a:extLst>
              <a:ext uri="{FF2B5EF4-FFF2-40B4-BE49-F238E27FC236}">
                <a16:creationId xmlns:a16="http://schemas.microsoft.com/office/drawing/2014/main" id="{B6FC53FB-297A-2D8C-10F6-FDBB353A5E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4925" y="4299112"/>
            <a:ext cx="10515600" cy="38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27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7975"/>
            <a:ext cx="9244375" cy="690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4375" y="1192854"/>
            <a:ext cx="2912025" cy="6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075" y="1991052"/>
            <a:ext cx="7225549" cy="30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1025" y="2026024"/>
            <a:ext cx="4615375" cy="10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7975"/>
            <a:ext cx="9330191" cy="6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4375" y="1192854"/>
            <a:ext cx="2912025" cy="6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075" y="1991052"/>
            <a:ext cx="7225549" cy="30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1025" y="2026024"/>
            <a:ext cx="4615375" cy="101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26650" y="3830200"/>
            <a:ext cx="2363575" cy="138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90826" y="3750487"/>
            <a:ext cx="1439125" cy="15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55F74-82BE-A428-7C34-1FF5B6AD6E21}"/>
              </a:ext>
            </a:extLst>
          </p:cNvPr>
          <p:cNvSpPr txBox="1"/>
          <p:nvPr/>
        </p:nvSpPr>
        <p:spPr>
          <a:xfrm>
            <a:off x="10399301" y="5302405"/>
            <a:ext cx="18221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Currently working on optimizing better lithography processes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7975"/>
            <a:ext cx="9330191" cy="6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4375" y="1192854"/>
            <a:ext cx="2912025" cy="6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075" y="1991052"/>
            <a:ext cx="7225549" cy="30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1025" y="2026024"/>
            <a:ext cx="4615375" cy="101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025" y="3189575"/>
            <a:ext cx="2847918" cy="20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51550" y="3463225"/>
            <a:ext cx="2435650" cy="243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D2DD-B2B4-3E7B-30AF-37F901D1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87" y="1384436"/>
            <a:ext cx="10515600" cy="780114"/>
          </a:xfrm>
        </p:spPr>
        <p:txBody>
          <a:bodyPr/>
          <a:lstStyle/>
          <a:p>
            <a:r>
              <a:rPr lang="en-US" dirty="0">
                <a:solidFill>
                  <a:srgbClr val="1560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can we do with JJs?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17110-E62F-FA9E-E577-3A369E4D9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2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1F57E-12D0-C0D6-6A6E-499AF3F17C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6</a:t>
            </a:fld>
            <a:endParaRPr lang="it-IT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EB362D1-2930-BB0C-6247-AF512DC22567}"/>
              </a:ext>
            </a:extLst>
          </p:cNvPr>
          <p:cNvSpPr/>
          <p:nvPr/>
        </p:nvSpPr>
        <p:spPr>
          <a:xfrm rot="8846801">
            <a:off x="3665551" y="3085106"/>
            <a:ext cx="1256306" cy="4293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594DC47-8FCD-0198-5117-D29D1E9216E5}"/>
              </a:ext>
            </a:extLst>
          </p:cNvPr>
          <p:cNvSpPr/>
          <p:nvPr/>
        </p:nvSpPr>
        <p:spPr>
          <a:xfrm rot="2101805">
            <a:off x="7370860" y="3102509"/>
            <a:ext cx="1256306" cy="4293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25FFE-BD8B-7F16-96E3-40D37E4EB247}"/>
              </a:ext>
            </a:extLst>
          </p:cNvPr>
          <p:cNvSpPr txBox="1"/>
          <p:nvPr/>
        </p:nvSpPr>
        <p:spPr>
          <a:xfrm>
            <a:off x="8301161" y="4035475"/>
            <a:ext cx="2703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Microwave photon energy lifter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13306-0940-AFCB-F126-250C3153854B}"/>
              </a:ext>
            </a:extLst>
          </p:cNvPr>
          <p:cNvSpPr txBox="1"/>
          <p:nvPr/>
        </p:nvSpPr>
        <p:spPr>
          <a:xfrm>
            <a:off x="1874651" y="4079018"/>
            <a:ext cx="217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Superconducting qubits</a:t>
            </a:r>
          </a:p>
        </p:txBody>
      </p:sp>
      <p:pic>
        <p:nvPicPr>
          <p:cNvPr id="11" name="Google Shape;115;p14">
            <a:extLst>
              <a:ext uri="{FF2B5EF4-FFF2-40B4-BE49-F238E27FC236}">
                <a16:creationId xmlns:a16="http://schemas.microsoft.com/office/drawing/2014/main" id="{BA94E50B-1BFF-0CD6-E7EC-94B73C0B5A0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06436" y="4513382"/>
            <a:ext cx="2049947" cy="156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CE34F6-1AC4-DFD6-72F1-ECFABCD0A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440" y="4469839"/>
            <a:ext cx="2016390" cy="15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5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7975"/>
            <a:ext cx="9117527" cy="6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175" y="1751333"/>
            <a:ext cx="6037356" cy="452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1500" y="3113871"/>
            <a:ext cx="8131052" cy="20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84" y="1195775"/>
            <a:ext cx="5685617" cy="424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1525" y="1178575"/>
            <a:ext cx="5841402" cy="424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25" y="5507375"/>
            <a:ext cx="11887200" cy="7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48D6B4-C22C-94AA-4111-F1CDA48D9520}"/>
              </a:ext>
            </a:extLst>
          </p:cNvPr>
          <p:cNvSpPr txBox="1"/>
          <p:nvPr/>
        </p:nvSpPr>
        <p:spPr>
          <a:xfrm>
            <a:off x="5068956" y="573494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Designed @ Bicocca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8000"/>
            <a:ext cx="8616525" cy="6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 rotWithShape="1">
          <a:blip r:embed="rId4">
            <a:alphaModFix/>
          </a:blip>
          <a:srcRect t="-1800" b="1800"/>
          <a:stretch/>
        </p:blipFill>
        <p:spPr>
          <a:xfrm>
            <a:off x="2356275" y="1698974"/>
            <a:ext cx="7174651" cy="455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485500" y="2457575"/>
            <a:ext cx="369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highlight>
                <a:srgbClr val="285F81"/>
              </a:highlight>
            </a:endParaRPr>
          </a:p>
        </p:txBody>
      </p:sp>
      <p:sp>
        <p:nvSpPr>
          <p:cNvPr id="205" name="Google Shape;205;p22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Widescreen</PresentationFormat>
  <Paragraphs>42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Roboto</vt:lpstr>
      <vt:lpstr>Calibri</vt:lpstr>
      <vt:lpstr>Tema di Office</vt:lpstr>
      <vt:lpstr>Integration of overlap Al/Al-Ox/Al Josephson junctions in superconducting quantum circuits: from transmon qubits to novel devices</vt:lpstr>
      <vt:lpstr>PowerPoint Presentation</vt:lpstr>
      <vt:lpstr>PowerPoint Presentation</vt:lpstr>
      <vt:lpstr>PowerPoint Presentation</vt:lpstr>
      <vt:lpstr>PowerPoint Presentation</vt:lpstr>
      <vt:lpstr>What can we do with JJs?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Alessandro Irace</cp:lastModifiedBy>
  <cp:revision>8</cp:revision>
  <dcterms:modified xsi:type="dcterms:W3CDTF">2025-02-04T19:53:26Z</dcterms:modified>
</cp:coreProperties>
</file>