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320" r:id="rId6"/>
    <p:sldId id="334" r:id="rId7"/>
    <p:sldId id="325" r:id="rId8"/>
    <p:sldId id="336" r:id="rId9"/>
    <p:sldId id="335" r:id="rId10"/>
    <p:sldId id="363" r:id="rId11"/>
    <p:sldId id="375" r:id="rId12"/>
    <p:sldId id="374" r:id="rId13"/>
    <p:sldId id="338" r:id="rId14"/>
    <p:sldId id="327" r:id="rId15"/>
    <p:sldId id="337" r:id="rId16"/>
    <p:sldId id="339" r:id="rId17"/>
    <p:sldId id="368" r:id="rId18"/>
    <p:sldId id="340" r:id="rId19"/>
    <p:sldId id="358" r:id="rId20"/>
    <p:sldId id="369" r:id="rId21"/>
    <p:sldId id="357" r:id="rId22"/>
    <p:sldId id="341" r:id="rId23"/>
    <p:sldId id="361" r:id="rId24"/>
    <p:sldId id="384" r:id="rId25"/>
    <p:sldId id="372" r:id="rId26"/>
    <p:sldId id="321" r:id="rId27"/>
    <p:sldId id="318" r:id="rId28"/>
    <p:sldId id="379" r:id="rId29"/>
    <p:sldId id="380" r:id="rId30"/>
    <p:sldId id="381" r:id="rId31"/>
    <p:sldId id="382" r:id="rId32"/>
    <p:sldId id="359" r:id="rId33"/>
    <p:sldId id="360" r:id="rId34"/>
    <p:sldId id="378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66EDF9-175F-4955-B2CE-BF88BD4BCDF2}" v="62" dt="2023-07-04T13:08:48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gliarosi, Giorgia" userId="b987781b-dc17-4dfb-90e8-873d9248b427" providerId="ADAL" clId="{EC66EDF9-175F-4955-B2CE-BF88BD4BCDF2}"/>
    <pc:docChg chg="undo redo custSel modSld modMainMaster">
      <pc:chgData name="Pagliarosi, Giorgia" userId="b987781b-dc17-4dfb-90e8-873d9248b427" providerId="ADAL" clId="{EC66EDF9-175F-4955-B2CE-BF88BD4BCDF2}" dt="2023-07-04T13:08:48.830" v="59"/>
      <pc:docMkLst>
        <pc:docMk/>
      </pc:docMkLst>
      <pc:sldChg chg="modSp mod">
        <pc:chgData name="Pagliarosi, Giorgia" userId="b987781b-dc17-4dfb-90e8-873d9248b427" providerId="ADAL" clId="{EC66EDF9-175F-4955-B2CE-BF88BD4BCDF2}" dt="2023-07-04T13:06:20.502" v="33" actId="20577"/>
        <pc:sldMkLst>
          <pc:docMk/>
          <pc:sldMk cId="2416892646" sldId="256"/>
        </pc:sldMkLst>
        <pc:spChg chg="mod">
          <ac:chgData name="Pagliarosi, Giorgia" userId="b987781b-dc17-4dfb-90e8-873d9248b427" providerId="ADAL" clId="{EC66EDF9-175F-4955-B2CE-BF88BD4BCDF2}" dt="2023-07-04T13:06:20.502" v="33" actId="20577"/>
          <ac:spMkLst>
            <pc:docMk/>
            <pc:sldMk cId="2416892646" sldId="256"/>
            <ac:spMk id="2" creationId="{583CCC7D-5E06-47A8-A7BC-3298CBC83031}"/>
          </ac:spMkLst>
        </pc:spChg>
      </pc:sldChg>
      <pc:sldChg chg="delSp mod">
        <pc:chgData name="Pagliarosi, Giorgia" userId="b987781b-dc17-4dfb-90e8-873d9248b427" providerId="ADAL" clId="{EC66EDF9-175F-4955-B2CE-BF88BD4BCDF2}" dt="2023-07-04T13:06:32.003" v="34" actId="478"/>
        <pc:sldMkLst>
          <pc:docMk/>
          <pc:sldMk cId="1102379267" sldId="257"/>
        </pc:sldMkLst>
        <pc:spChg chg="del">
          <ac:chgData name="Pagliarosi, Giorgia" userId="b987781b-dc17-4dfb-90e8-873d9248b427" providerId="ADAL" clId="{EC66EDF9-175F-4955-B2CE-BF88BD4BCDF2}" dt="2023-07-04T13:06:32.003" v="34" actId="478"/>
          <ac:spMkLst>
            <pc:docMk/>
            <pc:sldMk cId="1102379267" sldId="257"/>
            <ac:spMk id="15" creationId="{6770A171-DE94-7B1D-BCA6-A901A8C21C70}"/>
          </ac:spMkLst>
        </pc:spChg>
      </pc:sldChg>
      <pc:sldMasterChg chg="modSldLayout">
        <pc:chgData name="Pagliarosi, Giorgia" userId="b987781b-dc17-4dfb-90e8-873d9248b427" providerId="ADAL" clId="{EC66EDF9-175F-4955-B2CE-BF88BD4BCDF2}" dt="2023-07-04T13:08:48.830" v="59"/>
        <pc:sldMasterMkLst>
          <pc:docMk/>
          <pc:sldMasterMk cId="3591437458" sldId="2147483648"/>
        </pc:sldMasterMkLst>
        <pc:sldLayoutChg chg="modSp mod">
          <pc:chgData name="Pagliarosi, Giorgia" userId="b987781b-dc17-4dfb-90e8-873d9248b427" providerId="ADAL" clId="{EC66EDF9-175F-4955-B2CE-BF88BD4BCDF2}" dt="2023-07-04T13:07:50.024" v="52" actId="403"/>
          <pc:sldLayoutMkLst>
            <pc:docMk/>
            <pc:sldMasterMk cId="3591437458" sldId="2147483648"/>
            <pc:sldLayoutMk cId="668521014" sldId="2147483649"/>
          </pc:sldLayoutMkLst>
          <pc:spChg chg="mod">
            <ac:chgData name="Pagliarosi, Giorgia" userId="b987781b-dc17-4dfb-90e8-873d9248b427" providerId="ADAL" clId="{EC66EDF9-175F-4955-B2CE-BF88BD4BCDF2}" dt="2023-07-04T13:07:50.024" v="52" actId="403"/>
            <ac:spMkLst>
              <pc:docMk/>
              <pc:sldMasterMk cId="3591437458" sldId="2147483648"/>
              <pc:sldLayoutMk cId="668521014" sldId="2147483649"/>
              <ac:spMk id="11" creationId="{6EDCB0A2-728A-49A8-AB77-143BA4F3D5D7}"/>
            </ac:spMkLst>
          </pc:spChg>
        </pc:sldLayoutChg>
        <pc:sldLayoutChg chg="addSp delSp modSp mod">
          <pc:chgData name="Pagliarosi, Giorgia" userId="b987781b-dc17-4dfb-90e8-873d9248b427" providerId="ADAL" clId="{EC66EDF9-175F-4955-B2CE-BF88BD4BCDF2}" dt="2023-07-04T13:08:28.105" v="58"/>
          <pc:sldLayoutMkLst>
            <pc:docMk/>
            <pc:sldMasterMk cId="3591437458" sldId="2147483648"/>
            <pc:sldLayoutMk cId="2778974981" sldId="2147483650"/>
          </pc:sldLayoutMkLst>
          <pc:spChg chg="add del mod">
            <ac:chgData name="Pagliarosi, Giorgia" userId="b987781b-dc17-4dfb-90e8-873d9248b427" providerId="ADAL" clId="{EC66EDF9-175F-4955-B2CE-BF88BD4BCDF2}" dt="2023-07-04T13:08:28.105" v="58"/>
            <ac:spMkLst>
              <pc:docMk/>
              <pc:sldMasterMk cId="3591437458" sldId="2147483648"/>
              <pc:sldLayoutMk cId="2778974981" sldId="2147483650"/>
              <ac:spMk id="7" creationId="{FBEC598D-3278-1A0C-1A08-CE187DED5E0F}"/>
            </ac:spMkLst>
          </pc:spChg>
          <pc:spChg chg="add del">
            <ac:chgData name="Pagliarosi, Giorgia" userId="b987781b-dc17-4dfb-90e8-873d9248b427" providerId="ADAL" clId="{EC66EDF9-175F-4955-B2CE-BF88BD4BCDF2}" dt="2023-07-04T13:08:27.494" v="57" actId="478"/>
            <ac:spMkLst>
              <pc:docMk/>
              <pc:sldMasterMk cId="3591437458" sldId="2147483648"/>
              <pc:sldLayoutMk cId="2778974981" sldId="2147483650"/>
              <ac:spMk id="8" creationId="{54EC5F5D-65B5-432F-B6D3-1AFAA67DEF72}"/>
            </ac:spMkLst>
          </pc:spChg>
        </pc:sldLayoutChg>
        <pc:sldLayoutChg chg="addSp modSp">
          <pc:chgData name="Pagliarosi, Giorgia" userId="b987781b-dc17-4dfb-90e8-873d9248b427" providerId="ADAL" clId="{EC66EDF9-175F-4955-B2CE-BF88BD4BCDF2}" dt="2023-07-04T13:08:48.830" v="59"/>
          <pc:sldLayoutMkLst>
            <pc:docMk/>
            <pc:sldMasterMk cId="3591437458" sldId="2147483648"/>
            <pc:sldLayoutMk cId="2825917361" sldId="2147483660"/>
          </pc:sldLayoutMkLst>
          <pc:spChg chg="add mod">
            <ac:chgData name="Pagliarosi, Giorgia" userId="b987781b-dc17-4dfb-90e8-873d9248b427" providerId="ADAL" clId="{EC66EDF9-175F-4955-B2CE-BF88BD4BCDF2}" dt="2023-07-04T13:08:48.830" v="59"/>
            <ac:spMkLst>
              <pc:docMk/>
              <pc:sldMasterMk cId="3591437458" sldId="2147483648"/>
              <pc:sldLayoutMk cId="2825917361" sldId="2147483660"/>
              <ac:spMk id="7" creationId="{FC9E42A7-6B34-1F97-76DA-EBB8E18730D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04/02/2025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85297-D0E2-4F1D-A965-CBAA4FC783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0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06/02/2025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12" name="Picture 11" descr="A logo with white text and blue and red letters&#10;&#10;Description automatically generated">
            <a:extLst>
              <a:ext uri="{FF2B5EF4-FFF2-40B4-BE49-F238E27FC236}">
                <a16:creationId xmlns:a16="http://schemas.microsoft.com/office/drawing/2014/main" id="{7C48384D-22A6-B30A-B976-0A4706A185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905" y="193038"/>
            <a:ext cx="174904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06/02/2025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9" name="Picture 8" descr="A logo with white text and blue and red letters&#10;&#10;Description automatically generated">
            <a:extLst>
              <a:ext uri="{FF2B5EF4-FFF2-40B4-BE49-F238E27FC236}">
                <a16:creationId xmlns:a16="http://schemas.microsoft.com/office/drawing/2014/main" id="{73A45157-A572-B860-93E0-1FB1BBAAA1E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905" y="193038"/>
            <a:ext cx="174904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1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380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3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8.png"/><Relationship Id="rId7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0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0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0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D.110.043022" TargetMode="External"/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160.png"/><Relationship Id="rId4" Type="http://schemas.openxmlformats.org/officeDocument/2006/relationships/image" Target="../media/image70.png"/><Relationship Id="rId9" Type="http://schemas.openxmlformats.org/officeDocument/2006/relationships/hyperlink" Target="https://doi.org/10.48550/arXiv.2403.0232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29.png"/><Relationship Id="rId2" Type="http://schemas.openxmlformats.org/officeDocument/2006/relationships/image" Target="../media/image13.png"/><Relationship Id="rId16" Type="http://schemas.openxmlformats.org/officeDocument/2006/relationships/hyperlink" Target="https://doi.org/10.1103/PhysRevLett.126.141302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5" Type="http://schemas.openxmlformats.org/officeDocument/2006/relationships/hyperlink" Target="https://doi.org/10.1038/s41567-018-0066-3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0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688" y="3156433"/>
            <a:ext cx="3795445" cy="977370"/>
          </a:xfrm>
        </p:spPr>
        <p:txBody>
          <a:bodyPr>
            <a:normAutofit fontScale="90000"/>
          </a:bodyPr>
          <a:lstStyle/>
          <a:p>
            <a:r>
              <a:rPr lang="it-IT" dirty="0"/>
              <a:t>Missione 4 </a:t>
            </a:r>
            <a:br>
              <a:rPr lang="it-IT" dirty="0"/>
            </a:br>
            <a:r>
              <a:rPr lang="it-IT" dirty="0"/>
              <a:t>Istruzione e Ricerca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384" y="4323966"/>
            <a:ext cx="3556819" cy="1655762"/>
          </a:xfrm>
        </p:spPr>
        <p:txBody>
          <a:bodyPr/>
          <a:lstStyle/>
          <a:p>
            <a:r>
              <a:rPr lang="en-US" sz="2400" b="1" noProof="0" dirty="0"/>
              <a:t>Development and Analysis of </a:t>
            </a:r>
            <a:r>
              <a:rPr lang="en-US" sz="2400" b="1" noProof="0" dirty="0" err="1"/>
              <a:t>Transmon</a:t>
            </a:r>
            <a:r>
              <a:rPr lang="en-US" sz="2400" b="1" noProof="0" dirty="0"/>
              <a:t> Qubits: Design, Simulation, and Characterization</a:t>
            </a:r>
            <a:endParaRPr lang="it-I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5681662"/>
            <a:ext cx="3795444" cy="6208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noProof="0" dirty="0"/>
              <a:t>Danilo Labranca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danilo.labranca@mib.infn.it</a:t>
            </a:r>
            <a:endParaRPr lang="en-US" sz="1600" noProof="0" dirty="0"/>
          </a:p>
        </p:txBody>
      </p:sp>
      <p:pic>
        <p:nvPicPr>
          <p:cNvPr id="7" name="Picture Placeholder 6" descr="A circuit board with lines and symbols&#10;&#10;Description automatically generated">
            <a:extLst>
              <a:ext uri="{FF2B5EF4-FFF2-40B4-BE49-F238E27FC236}">
                <a16:creationId xmlns:a16="http://schemas.microsoft.com/office/drawing/2014/main" id="{51C81592-A5A7-7D10-047A-C90A611583E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t="874" r="2020" b="1801"/>
          <a:stretch/>
        </p:blipFill>
        <p:spPr>
          <a:xfrm>
            <a:off x="6252042" y="1763950"/>
            <a:ext cx="3944010" cy="3972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7EFB1BA-BE8D-4BA8-FC67-E974E4A7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0E33312-98A2-DD61-AE23-AB692B8D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C2A90FE-C1EE-5EDC-E67C-EA0533316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</a:t>
            </a:fld>
            <a:endParaRPr lang="it-IT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2188AB9-AB67-3431-5C54-E57A66A7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172" y="1608574"/>
            <a:ext cx="1228246" cy="62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cocca Research – PANGAIA">
            <a:extLst>
              <a:ext uri="{FF2B5EF4-FFF2-40B4-BE49-F238E27FC236}">
                <a16:creationId xmlns:a16="http://schemas.microsoft.com/office/drawing/2014/main" id="{ED1E64A1-2F3E-7E08-6E60-AF3C85E0F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r="27268"/>
          <a:stretch/>
        </p:blipFill>
        <p:spPr bwMode="auto">
          <a:xfrm>
            <a:off x="-1" y="1359555"/>
            <a:ext cx="1181663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icocca Low Temperature Detectors Lab - BiQuTe - Bicocca Quantum  Technologies">
            <a:extLst>
              <a:ext uri="{FF2B5EF4-FFF2-40B4-BE49-F238E27FC236}">
                <a16:creationId xmlns:a16="http://schemas.microsoft.com/office/drawing/2014/main" id="{0578FDA5-F735-FE89-7BF0-5EE817EE2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44" y="1405134"/>
            <a:ext cx="749317" cy="97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lack background with a circle and a cross&#10;&#10;Description automatically generated">
            <a:extLst>
              <a:ext uri="{FF2B5EF4-FFF2-40B4-BE49-F238E27FC236}">
                <a16:creationId xmlns:a16="http://schemas.microsoft.com/office/drawing/2014/main" id="{E67562C0-A7F7-A383-F117-133B717730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54" y="1405134"/>
            <a:ext cx="1589698" cy="9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A848A-8B50-CAE8-EFFE-19918FE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Measurement</a:t>
            </a:r>
            <a:r>
              <a:rPr lang="it-IT" dirty="0"/>
              <a:t> setup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3584E-BF80-76A7-FB8B-1E9802D9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6AB41-CD41-25F8-4C18-28021E53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E609B-D8DB-FFA8-7AFA-38A3DE31A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10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51F67-70B0-3C0A-1131-226832E7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76216"/>
            <a:ext cx="4313903" cy="2866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469BBB-214C-51FD-F508-CB37FA66D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987" y="1154588"/>
            <a:ext cx="5423824" cy="5195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B667C5-4F40-7A99-ED57-6ABFCE475D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163" b="21295"/>
          <a:stretch/>
        </p:blipFill>
        <p:spPr>
          <a:xfrm>
            <a:off x="3076867" y="3844239"/>
            <a:ext cx="3295066" cy="243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17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D7E20-D463-6D5F-B8BB-63AA6A652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 err="1"/>
              <a:t>Resonator</a:t>
            </a:r>
            <a:r>
              <a:rPr lang="it-IT" noProof="0" dirty="0"/>
              <a:t> </a:t>
            </a:r>
            <a:r>
              <a:rPr lang="it-IT" noProof="0" dirty="0" err="1"/>
              <a:t>spectroscopy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E439FF-EE64-B569-AA8F-6D0B3450A1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779639"/>
                <a:ext cx="6629401" cy="2717841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noProof="0" dirty="0"/>
                  <a:t>At high power:</a:t>
                </a:r>
              </a:p>
              <a:p>
                <a:pPr lvl="1"/>
                <a:r>
                  <a:rPr lang="en-US" dirty="0"/>
                  <a:t>T</a:t>
                </a:r>
                <a:r>
                  <a:rPr lang="en-US" noProof="0" dirty="0"/>
                  <a:t>he qubit energy levels are saturated</a:t>
                </a:r>
              </a:p>
              <a:p>
                <a:pPr lvl="1"/>
                <a:r>
                  <a:rPr lang="en-US" noProof="0" dirty="0"/>
                  <a:t>The resonator behaves like it is alone in the chip</a:t>
                </a:r>
              </a:p>
              <a:p>
                <a:r>
                  <a:rPr lang="en-US" dirty="0"/>
                  <a:t>At low power:</a:t>
                </a:r>
              </a:p>
              <a:p>
                <a:pPr lvl="1"/>
                <a:r>
                  <a:rPr lang="en-US" noProof="0" dirty="0"/>
                  <a:t>The qubit is in the ground state and interacts with the resonator</a:t>
                </a:r>
              </a:p>
              <a:p>
                <a:pPr lvl="1"/>
                <a:r>
                  <a:rPr lang="en-US" dirty="0"/>
                  <a:t>The distance between the bare and dressed frequencies is 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𝑏𝑎𝑟𝑒</m:t>
                          </m:r>
                        </m:sup>
                      </m:sSubSup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𝑑𝑟𝑒𝑠𝑠𝑒𝑑</m:t>
                          </m:r>
                        </m:sup>
                      </m:sSubSup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it-IT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E439FF-EE64-B569-AA8F-6D0B3450A1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779639"/>
                <a:ext cx="6629401" cy="2717841"/>
              </a:xfrm>
              <a:blipFill>
                <a:blip r:embed="rId3"/>
                <a:stretch>
                  <a:fillRect l="-1011" t="-4709" r="-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C9F05-611A-2483-FCA3-C37C9C9C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noProof="0"/>
              <a:t>06/02/2025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7DC8E-4264-CA91-420B-083D82B6D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Danilo Labranca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19B2F-ED29-9E52-23D2-4CC5C07BB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US" noProof="0" smtClean="0"/>
              <a:t>11</a:t>
            </a:fld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8EFE07-BCF6-77DB-2C5C-94EC65EB3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1398401"/>
            <a:ext cx="3849355" cy="29181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EA4C98-1829-8AA4-DAF8-F4A805684BE2}"/>
                  </a:ext>
                </a:extLst>
              </p:cNvPr>
              <p:cNvSpPr txBox="1"/>
              <p:nvPr/>
            </p:nvSpPr>
            <p:spPr>
              <a:xfrm>
                <a:off x="8093175" y="2843814"/>
                <a:ext cx="1219678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800" b="1" i="1" smtClean="0">
                              <a:solidFill>
                                <a:srgbClr val="FFC000"/>
                              </a:solidFill>
                              <a:effectLst>
                                <a:outerShdw blurRad="50800" dist="38100" dir="18900000" algn="b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1" i="1" smtClean="0">
                              <a:solidFill>
                                <a:srgbClr val="FFC000"/>
                              </a:solidFill>
                              <a:effectLst>
                                <a:outerShdw blurRad="50800" dist="38100" dir="18900000" algn="b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p>
                          <m:r>
                            <a:rPr lang="it-IT" sz="2800" b="1" i="1" smtClean="0">
                              <a:solidFill>
                                <a:srgbClr val="FFC000"/>
                              </a:solidFill>
                              <a:effectLst>
                                <a:outerShdw blurRad="50800" dist="38100" dir="18900000" algn="b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it-IT" sz="2800" b="1" i="1" smtClean="0">
                          <a:solidFill>
                            <a:srgbClr val="FFC000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800" b="1">
                          <a:solidFill>
                            <a:srgbClr val="FFC000"/>
                          </a:solidFill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𝚫</m:t>
                      </m:r>
                    </m:oMath>
                  </m:oMathPara>
                </a14:m>
                <a:endParaRPr lang="en-US" sz="2800" b="1" dirty="0">
                  <a:solidFill>
                    <a:srgbClr val="FFC00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EA4C98-1829-8AA4-DAF8-F4A805684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175" y="2843814"/>
                <a:ext cx="1219678" cy="5329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39A0A3-48C0-BA55-1534-D8B69A1C0B05}"/>
              </a:ext>
            </a:extLst>
          </p:cNvPr>
          <p:cNvCxnSpPr>
            <a:cxnSpLocks/>
          </p:cNvCxnSpPr>
          <p:nvPr/>
        </p:nvCxnSpPr>
        <p:spPr>
          <a:xfrm flipH="1">
            <a:off x="8610600" y="3382930"/>
            <a:ext cx="867747" cy="8901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6A88DB-F004-FA47-278B-260A8F65E705}"/>
              </a:ext>
            </a:extLst>
          </p:cNvPr>
          <p:cNvSpPr/>
          <p:nvPr/>
        </p:nvSpPr>
        <p:spPr>
          <a:xfrm>
            <a:off x="9716979" y="3505617"/>
            <a:ext cx="149290" cy="14929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9D09D0-9EE2-CC23-BD63-901E37CAD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3876" y="4316588"/>
            <a:ext cx="2753079" cy="1917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C533DCB9-2BE2-F9FD-3361-3E20AAE297C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22676" y="4693463"/>
              <a:ext cx="2239348" cy="15406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7263">
                      <a:extLst>
                        <a:ext uri="{9D8B030D-6E8A-4147-A177-3AD203B41FA5}">
                          <a16:colId xmlns:a16="http://schemas.microsoft.com/office/drawing/2014/main" val="1272296156"/>
                        </a:ext>
                      </a:extLst>
                    </a:gridCol>
                    <a:gridCol w="1702085">
                      <a:extLst>
                        <a:ext uri="{9D8B030D-6E8A-4147-A177-3AD203B41FA5}">
                          <a16:colId xmlns:a16="http://schemas.microsoft.com/office/drawing/2014/main" val="1337731815"/>
                        </a:ext>
                      </a:extLst>
                    </a:gridCol>
                  </a:tblGrid>
                  <a:tr h="39164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7.579</m:t>
                              </m:r>
                            </m:oMath>
                          </a14:m>
                          <a:r>
                            <a:rPr lang="en-US" b="0" dirty="0"/>
                            <a:t> GHz</a:t>
                          </a:r>
                          <a:endParaRPr lang="it-IT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3233599"/>
                      </a:ext>
                    </a:extLst>
                  </a:tr>
                  <a:tr h="39164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3×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854155"/>
                      </a:ext>
                    </a:extLst>
                  </a:tr>
                  <a:tr h="39164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3034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442763"/>
                      </a:ext>
                    </a:extLst>
                  </a:tr>
                  <a:tr h="2261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2760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66803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C533DCB9-2BE2-F9FD-3361-3E20AAE297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1285527"/>
                  </p:ext>
                </p:extLst>
              </p:nvPr>
            </p:nvGraphicFramePr>
            <p:xfrm>
              <a:off x="3422676" y="4693463"/>
              <a:ext cx="2239348" cy="15406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7263">
                      <a:extLst>
                        <a:ext uri="{9D8B030D-6E8A-4147-A177-3AD203B41FA5}">
                          <a16:colId xmlns:a16="http://schemas.microsoft.com/office/drawing/2014/main" val="1272296156"/>
                        </a:ext>
                      </a:extLst>
                    </a:gridCol>
                    <a:gridCol w="1702085">
                      <a:extLst>
                        <a:ext uri="{9D8B030D-6E8A-4147-A177-3AD203B41FA5}">
                          <a16:colId xmlns:a16="http://schemas.microsoft.com/office/drawing/2014/main" val="1337731815"/>
                        </a:ext>
                      </a:extLst>
                    </a:gridCol>
                  </a:tblGrid>
                  <a:tr h="3916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136" t="-6154" r="-3204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1786" t="-6154" r="-714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3233599"/>
                      </a:ext>
                    </a:extLst>
                  </a:tr>
                  <a:tr h="3916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136" t="-107813" r="-320455" b="-20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1786" t="-107813" r="-714" b="-2046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2854155"/>
                      </a:ext>
                    </a:extLst>
                  </a:tr>
                  <a:tr h="3916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136" t="-204615" r="-320455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1786" t="-204615" r="-714" b="-10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44276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136" t="-330000" r="-320455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1786" t="-330000" r="-714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668031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19A04978-62D2-3BB8-C336-FB31DCBE0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871" y="4819705"/>
            <a:ext cx="2084457" cy="1277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2B3B0AF-3B28-17C6-9482-3EA064FDCDD3}"/>
                  </a:ext>
                </a:extLst>
              </p:cNvPr>
              <p:cNvSpPr txBox="1"/>
              <p:nvPr/>
            </p:nvSpPr>
            <p:spPr>
              <a:xfrm>
                <a:off x="120223" y="5181491"/>
                <a:ext cx="9262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2B3B0AF-3B28-17C6-9482-3EA064FDC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23" y="5181491"/>
                <a:ext cx="926279" cy="276999"/>
              </a:xfrm>
              <a:prstGeom prst="rect">
                <a:avLst/>
              </a:prstGeom>
              <a:blipFill>
                <a:blip r:embed="rId9"/>
                <a:stretch>
                  <a:fillRect l="-6579" t="-2222" r="-197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D8381571-1497-69E8-E50A-651D3BA9D4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1342871"/>
                  </p:ext>
                </p:extLst>
              </p:nvPr>
            </p:nvGraphicFramePr>
            <p:xfrm>
              <a:off x="5737471" y="4684188"/>
              <a:ext cx="2239347" cy="6400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34231">
                      <a:extLst>
                        <a:ext uri="{9D8B030D-6E8A-4147-A177-3AD203B41FA5}">
                          <a16:colId xmlns:a16="http://schemas.microsoft.com/office/drawing/2014/main" val="4190517417"/>
                        </a:ext>
                      </a:extLst>
                    </a:gridCol>
                    <a:gridCol w="1405116">
                      <a:extLst>
                        <a:ext uri="{9D8B030D-6E8A-4147-A177-3AD203B41FA5}">
                          <a16:colId xmlns:a16="http://schemas.microsoft.com/office/drawing/2014/main" val="2186444025"/>
                        </a:ext>
                      </a:extLst>
                    </a:gridCol>
                  </a:tblGrid>
                  <a:tr h="2438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1" dirty="0" smtClean="0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it-IT" b="1" dirty="0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b="1" dirty="0"/>
                            <a:t> HFSS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1" dirty="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it-IT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1" dirty="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it-IT" b="1" i="1" dirty="0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33746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D8381571-1497-69E8-E50A-651D3BA9D4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1342871"/>
                  </p:ext>
                </p:extLst>
              </p:nvPr>
            </p:nvGraphicFramePr>
            <p:xfrm>
              <a:off x="5737471" y="4684188"/>
              <a:ext cx="2239347" cy="6400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34231">
                      <a:extLst>
                        <a:ext uri="{9D8B030D-6E8A-4147-A177-3AD203B41FA5}">
                          <a16:colId xmlns:a16="http://schemas.microsoft.com/office/drawing/2014/main" val="4190517417"/>
                        </a:ext>
                      </a:extLst>
                    </a:gridCol>
                    <a:gridCol w="1405116">
                      <a:extLst>
                        <a:ext uri="{9D8B030D-6E8A-4147-A177-3AD203B41FA5}">
                          <a16:colId xmlns:a16="http://schemas.microsoft.com/office/drawing/2014/main" val="2186444025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730" t="-943" r="-170073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59740" t="-943" r="-866" b="-141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337466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0B86DC-5DD6-7699-4794-5C9307D8CDF2}"/>
              </a:ext>
            </a:extLst>
          </p:cNvPr>
          <p:cNvCxnSpPr/>
          <p:nvPr/>
        </p:nvCxnSpPr>
        <p:spPr>
          <a:xfrm>
            <a:off x="6901458" y="5431594"/>
            <a:ext cx="0" cy="33010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65D152-C457-4BA2-D49A-74998910D924}"/>
                  </a:ext>
                </a:extLst>
              </p:cNvPr>
              <p:cNvSpPr txBox="1"/>
              <p:nvPr/>
            </p:nvSpPr>
            <p:spPr>
              <a:xfrm>
                <a:off x="6403416" y="5742542"/>
                <a:ext cx="12363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≈2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65D152-C457-4BA2-D49A-74998910D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416" y="5742542"/>
                <a:ext cx="1236300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9904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29259-C106-5066-A23F-2AC8B4EBB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64042-6B11-94D1-C6E8-FAD304A2A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Qubit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17BCD8-5571-422C-E9F9-C304CDAC78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15750"/>
                <a:ext cx="5257800" cy="335390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it-IT" noProof="0" dirty="0"/>
                  <a:t>One </a:t>
                </a:r>
                <a:r>
                  <a:rPr lang="it-IT" noProof="0" dirty="0" err="1"/>
                  <a:t>tone</a:t>
                </a:r>
                <a:r>
                  <a:rPr lang="it-IT" noProof="0" dirty="0"/>
                  <a:t> (</a:t>
                </a:r>
                <a:r>
                  <a:rPr lang="it-IT" b="1" noProof="0" dirty="0" err="1"/>
                  <a:t>readout</a:t>
                </a:r>
                <a:r>
                  <a:rPr lang="it-IT" b="1" noProof="0" dirty="0"/>
                  <a:t> </a:t>
                </a:r>
                <a:r>
                  <a:rPr lang="it-IT" b="1" noProof="0" dirty="0" err="1"/>
                  <a:t>tone</a:t>
                </a:r>
                <a:r>
                  <a:rPr lang="it-IT" noProof="0" dirty="0"/>
                  <a:t>) </a:t>
                </a:r>
                <a:r>
                  <a:rPr lang="it-IT" noProof="0" dirty="0" err="1"/>
                  <a:t>at</a:t>
                </a:r>
                <a:r>
                  <a:rPr lang="it-IT" noProof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𝑟𝑒𝑎𝑑𝑜𝑢𝑡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≈7.579</m:t>
                    </m:r>
                  </m:oMath>
                </a14:m>
                <a:r>
                  <a:rPr lang="en-US" noProof="0" dirty="0"/>
                  <a:t> GHz is used to continuously readout the </a:t>
                </a:r>
                <a:r>
                  <a:rPr lang="en-US" noProof="0" dirty="0" err="1"/>
                  <a:t>resonato</a:t>
                </a:r>
                <a:r>
                  <a:rPr lang="en-US" dirty="0"/>
                  <a:t>r (the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noProof="0" dirty="0"/>
                  <a:t>)</a:t>
                </a:r>
              </a:p>
              <a:p>
                <a:r>
                  <a:rPr lang="en-US" dirty="0"/>
                  <a:t>A second microwave tone (</a:t>
                </a:r>
                <a:r>
                  <a:rPr lang="en-US" b="1" dirty="0"/>
                  <a:t>drive tone</a:t>
                </a:r>
                <a:r>
                  <a:rPr lang="en-US" dirty="0"/>
                  <a:t>) is used to scan for the qubit frequency</a:t>
                </a:r>
              </a:p>
              <a:p>
                <a:r>
                  <a:rPr lang="en-US" noProof="0" dirty="0"/>
                  <a:t>The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noProof="0" dirty="0"/>
                  <a:t> changes when the qubit gets excited by this second pulse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17BCD8-5571-422C-E9F9-C304CDAC78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15750"/>
                <a:ext cx="5257800" cy="3353901"/>
              </a:xfrm>
              <a:blipFill>
                <a:blip r:embed="rId2"/>
                <a:stretch>
                  <a:fillRect l="-1856" t="-3636" r="-1856" b="-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D1436-1659-987B-3383-9C8F4D677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noProof="0"/>
              <a:t>06/02/2025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17003-FFA6-815A-1C20-D9EBC3773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Danilo Labranca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B8379-E4D5-ABA1-D295-651645B2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US" noProof="0" smtClean="0"/>
              <a:t>12</a:t>
            </a:fld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874829-9873-B2C8-3EC4-794F9954C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370" y="1604289"/>
            <a:ext cx="5631067" cy="4056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907994-2C24-39BC-916B-120305ACF8A2}"/>
                  </a:ext>
                </a:extLst>
              </p:cNvPr>
              <p:cNvSpPr txBox="1"/>
              <p:nvPr/>
            </p:nvSpPr>
            <p:spPr>
              <a:xfrm>
                <a:off x="6076409" y="5675940"/>
                <a:ext cx="583298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/2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)/2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−195.7±1.7</m:t>
                    </m:r>
                  </m:oMath>
                </a14:m>
                <a:r>
                  <a:rPr lang="en-US" dirty="0"/>
                  <a:t> MHz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907994-2C24-39BC-916B-120305A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409" y="5675940"/>
                <a:ext cx="5832987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7578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2FE90-BDA3-13E4-7119-F21E984A9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Control pulse calibration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0FD53-AF76-378A-3FE0-2C000D1FFF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6897" y="2115751"/>
                <a:ext cx="5540880" cy="168933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The calibrated pulses are: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b="1" dirty="0"/>
                  <a:t>-pulse</a:t>
                </a:r>
                <a:r>
                  <a:rPr lang="en-US" dirty="0"/>
                  <a:t>: prepares the qubit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 dirty="0"/>
                  <a:t>-pulse</a:t>
                </a:r>
                <a:r>
                  <a:rPr lang="en-US" dirty="0"/>
                  <a:t>: prepares the qubit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⟩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it-IT" b="0" dirty="0"/>
                  <a:t>		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0FD53-AF76-378A-3FE0-2C000D1FFF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6897" y="2115751"/>
                <a:ext cx="5540880" cy="1689334"/>
              </a:xfrm>
              <a:blipFill>
                <a:blip r:embed="rId2"/>
                <a:stretch>
                  <a:fillRect l="-1650" t="-7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5CAF6-8F48-94BA-8D3B-052560C85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FFE8B-495D-0EE1-0F31-443F66FA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BFF25-7FF7-1A56-2976-C97D27A4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13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61D8BB-05E6-6817-F3FF-375B00068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2565824"/>
            <a:ext cx="3975643" cy="294761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F69E2F-24D6-36E8-C9C0-608DB0DEDAC3}"/>
              </a:ext>
            </a:extLst>
          </p:cNvPr>
          <p:cNvCxnSpPr>
            <a:cxnSpLocks/>
          </p:cNvCxnSpPr>
          <p:nvPr/>
        </p:nvCxnSpPr>
        <p:spPr>
          <a:xfrm flipV="1">
            <a:off x="10174532" y="2779081"/>
            <a:ext cx="0" cy="2341983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6EAC1E-D31B-A216-BF0F-06A059883CE5}"/>
                  </a:ext>
                </a:extLst>
              </p:cNvPr>
              <p:cNvSpPr txBox="1"/>
              <p:nvPr/>
            </p:nvSpPr>
            <p:spPr>
              <a:xfrm>
                <a:off x="10151682" y="4199280"/>
                <a:ext cx="11126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b="1" dirty="0">
                    <a:solidFill>
                      <a:schemeClr val="accent5"/>
                    </a:solidFill>
                  </a:rPr>
                  <a:t>-pulse</a:t>
                </a:r>
                <a:endParaRPr lang="en-US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6EAC1E-D31B-A216-BF0F-06A059883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1682" y="4199280"/>
                <a:ext cx="1112675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5C2E111-FB21-327F-2745-F37D6B5DD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578" y="3480114"/>
            <a:ext cx="3975643" cy="28339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638522-8E11-434A-ED43-919262674529}"/>
                  </a:ext>
                </a:extLst>
              </p:cNvPr>
              <p:cNvSpPr txBox="1"/>
              <p:nvPr/>
            </p:nvSpPr>
            <p:spPr>
              <a:xfrm>
                <a:off x="9074009" y="2155872"/>
                <a:ext cx="163401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en-US" sz="2400" dirty="0"/>
                  <a:t> ns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638522-8E11-434A-ED43-919262674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009" y="2155872"/>
                <a:ext cx="1634010" cy="461665"/>
              </a:xfrm>
              <a:prstGeom prst="rect">
                <a:avLst/>
              </a:prstGeom>
              <a:blipFill>
                <a:blip r:embed="rId6"/>
                <a:stretch>
                  <a:fillRect l="-1119" t="-10667" r="-1866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0956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8E9DD-C16B-3BFF-C491-D01D1ADD7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4D0CA-BE18-C247-4373-7A1776F9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Frequency </a:t>
            </a:r>
            <a:r>
              <a:rPr lang="it-IT" dirty="0" err="1"/>
              <a:t>tunable</a:t>
            </a:r>
            <a:r>
              <a:rPr lang="it-IT" dirty="0"/>
              <a:t> </a:t>
            </a:r>
            <a:r>
              <a:rPr lang="it-IT" dirty="0" err="1"/>
              <a:t>transmon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522DC-C1B4-529E-3DA8-1A8379228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1332"/>
            <a:ext cx="3579980" cy="4011598"/>
          </a:xfrm>
        </p:spPr>
        <p:txBody>
          <a:bodyPr>
            <a:normAutofit lnSpcReduction="10000"/>
          </a:bodyPr>
          <a:lstStyle/>
          <a:p>
            <a:r>
              <a:rPr lang="it-IT" b="1" dirty="0" err="1"/>
              <a:t>Resonator</a:t>
            </a:r>
            <a:r>
              <a:rPr lang="it-IT" dirty="0"/>
              <a:t> and </a:t>
            </a:r>
            <a:r>
              <a:rPr lang="it-IT" b="1" dirty="0" err="1"/>
              <a:t>qubit</a:t>
            </a:r>
            <a:r>
              <a:rPr lang="it-IT" dirty="0"/>
              <a:t> </a:t>
            </a:r>
            <a:r>
              <a:rPr lang="it-IT" b="1" dirty="0" err="1"/>
              <a:t>spectroscopy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function</a:t>
            </a:r>
            <a:r>
              <a:rPr lang="it-IT" dirty="0"/>
              <a:t> of </a:t>
            </a:r>
            <a:r>
              <a:rPr lang="it-IT" b="1" dirty="0" err="1"/>
              <a:t>flux</a:t>
            </a:r>
            <a:r>
              <a:rPr lang="it-IT" b="1" dirty="0"/>
              <a:t> </a:t>
            </a:r>
            <a:r>
              <a:rPr lang="it-IT" b="1" dirty="0" err="1"/>
              <a:t>bias</a:t>
            </a:r>
            <a:r>
              <a:rPr lang="it-IT" b="1" dirty="0"/>
              <a:t> </a:t>
            </a:r>
          </a:p>
          <a:p>
            <a:r>
              <a:rPr lang="it-IT" dirty="0" err="1"/>
              <a:t>Resonator</a:t>
            </a:r>
            <a:r>
              <a:rPr lang="it-IT" dirty="0"/>
              <a:t> </a:t>
            </a:r>
            <a:r>
              <a:rPr lang="it-IT" dirty="0" err="1"/>
              <a:t>spectroscopy</a:t>
            </a:r>
            <a:r>
              <a:rPr lang="it-IT" dirty="0"/>
              <a:t> shows the </a:t>
            </a:r>
            <a:r>
              <a:rPr lang="it-IT" b="1" dirty="0" err="1"/>
              <a:t>avoided</a:t>
            </a:r>
            <a:r>
              <a:rPr lang="it-IT" b="1" dirty="0"/>
              <a:t> crossing</a:t>
            </a:r>
          </a:p>
          <a:p>
            <a:r>
              <a:rPr lang="it-IT" dirty="0"/>
              <a:t>The full </a:t>
            </a:r>
            <a:r>
              <a:rPr lang="it-IT" dirty="0" err="1"/>
              <a:t>characterization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minimum frequency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998FB-4DA2-53F1-A367-2E8202237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C35DB-AE35-4E57-7576-0B12B9A53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144F2-C340-1948-155A-3EAE2D34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14</a:t>
            </a:fld>
            <a:endParaRPr lang="en-GB"/>
          </a:p>
        </p:txBody>
      </p:sp>
      <p:pic>
        <p:nvPicPr>
          <p:cNvPr id="11" name="Picture 10" descr="A circuit board with lines and symbols&#10;&#10;Description automatically generated">
            <a:extLst>
              <a:ext uri="{FF2B5EF4-FFF2-40B4-BE49-F238E27FC236}">
                <a16:creationId xmlns:a16="http://schemas.microsoft.com/office/drawing/2014/main" id="{A9FBC2B9-AC9C-432A-CB36-AC67BB5C65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t="47873" r="48065" b="23617"/>
          <a:stretch/>
        </p:blipFill>
        <p:spPr>
          <a:xfrm>
            <a:off x="5425687" y="1308573"/>
            <a:ext cx="2194687" cy="1757567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E28272-FA7E-0FCA-ED8A-B14329A50A0F}"/>
              </a:ext>
            </a:extLst>
          </p:cNvPr>
          <p:cNvGrpSpPr/>
          <p:nvPr/>
        </p:nvGrpSpPr>
        <p:grpSpPr>
          <a:xfrm>
            <a:off x="4570245" y="3327583"/>
            <a:ext cx="3500535" cy="3003403"/>
            <a:chOff x="838201" y="1261033"/>
            <a:chExt cx="4101996" cy="33562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ACFB09-7D49-2978-BFB1-23567AA68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1" y="1575224"/>
              <a:ext cx="4101996" cy="304208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B00BD4-3D89-1877-D054-523B65C7CAA6}"/>
                </a:ext>
              </a:extLst>
            </p:cNvPr>
            <p:cNvSpPr txBox="1"/>
            <p:nvPr/>
          </p:nvSpPr>
          <p:spPr>
            <a:xfrm>
              <a:off x="1366225" y="1261033"/>
              <a:ext cx="3045945" cy="412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 err="1"/>
                <a:t>Resonator</a:t>
              </a:r>
              <a:r>
                <a:rPr lang="it-IT" dirty="0"/>
                <a:t> </a:t>
              </a:r>
              <a:r>
                <a:rPr lang="it-IT" dirty="0" err="1"/>
                <a:t>spectroscopy</a:t>
              </a:r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B0D83B-8CBA-B8E1-A5A0-F1E4F490483F}"/>
              </a:ext>
            </a:extLst>
          </p:cNvPr>
          <p:cNvGrpSpPr/>
          <p:nvPr/>
        </p:nvGrpSpPr>
        <p:grpSpPr>
          <a:xfrm>
            <a:off x="8139118" y="3295599"/>
            <a:ext cx="3654475" cy="2959345"/>
            <a:chOff x="7251804" y="1280830"/>
            <a:chExt cx="4101996" cy="33352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196E9D-1615-6999-A928-740A1A63C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1804" y="1575224"/>
              <a:ext cx="4101996" cy="30409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4AC32C-590C-4A29-BF70-0F575AF940F0}"/>
                </a:ext>
              </a:extLst>
            </p:cNvPr>
            <p:cNvSpPr txBox="1"/>
            <p:nvPr/>
          </p:nvSpPr>
          <p:spPr>
            <a:xfrm>
              <a:off x="8043766" y="1280830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 err="1"/>
                <a:t>Qubit</a:t>
              </a:r>
              <a:r>
                <a:rPr lang="it-IT" dirty="0"/>
                <a:t> </a:t>
              </a:r>
              <a:r>
                <a:rPr lang="it-IT" dirty="0" err="1"/>
                <a:t>spectroscopy</a:t>
              </a:r>
              <a:endParaRPr lang="en-US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33FBFF0-37F9-206F-0881-EBC4CFA80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854" y="1188599"/>
            <a:ext cx="3730937" cy="7527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85915E-5C23-4013-090B-7484AFCE1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8924" y="1916275"/>
            <a:ext cx="4318799" cy="451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F8516E2-5BE1-E5A3-3029-D47EFCD4C6E4}"/>
                  </a:ext>
                </a:extLst>
              </p:cNvPr>
              <p:cNvSpPr txBox="1"/>
              <p:nvPr/>
            </p:nvSpPr>
            <p:spPr>
              <a:xfrm>
                <a:off x="8062854" y="2345714"/>
                <a:ext cx="3510049" cy="668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it-IT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≈0.29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from fit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F8516E2-5BE1-E5A3-3029-D47EFCD4C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854" y="2345714"/>
                <a:ext cx="3510049" cy="6689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F2B448AB-9702-86E1-FC51-D97F95674A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1804" y="3589849"/>
            <a:ext cx="3641987" cy="262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6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4BF1-901C-EC75-97A4-7994AD354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Relaxation</a:t>
            </a:r>
            <a:r>
              <a:rPr lang="it-IT" dirty="0"/>
              <a:t> time </a:t>
            </a:r>
            <a:r>
              <a:rPr lang="it-IT" dirty="0" err="1"/>
              <a:t>measurement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163451-AC9B-B21E-0B03-8940B35059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07458"/>
                <a:ext cx="5828071" cy="1314019"/>
              </a:xfrm>
            </p:spPr>
            <p:txBody>
              <a:bodyPr>
                <a:normAutofit fontScale="92500"/>
              </a:bodyPr>
              <a:lstStyle/>
              <a:p>
                <a:r>
                  <a:rPr lang="it-IT" dirty="0"/>
                  <a:t>The </a:t>
                </a:r>
                <a:r>
                  <a:rPr lang="it-IT" dirty="0" err="1"/>
                  <a:t>relaxation</a:t>
                </a:r>
                <a:r>
                  <a:rPr lang="it-IT" dirty="0"/>
                  <a:t>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the mean time necessary for the qubit in the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to spontaneously relax into the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/>
                  <a:t> state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163451-AC9B-B21E-0B03-8940B35059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07458"/>
                <a:ext cx="5828071" cy="1314019"/>
              </a:xfrm>
              <a:blipFill>
                <a:blip r:embed="rId2"/>
                <a:stretch>
                  <a:fillRect l="-1674" t="-6977" r="-1046" b="-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9C9B7-8C81-2F69-C2A0-011EC3FF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71571-A433-B704-9071-87332A7D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9AC27-3BCB-AF68-6E22-DA751FA0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15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36D767-FB16-E27D-3741-EEF427109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093" y="2188106"/>
            <a:ext cx="4356831" cy="32480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49992F-A87B-52EF-E20F-7D74D71E0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7" b="34086"/>
          <a:stretch/>
        </p:blipFill>
        <p:spPr>
          <a:xfrm>
            <a:off x="910076" y="3429000"/>
            <a:ext cx="4725623" cy="2305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60CA1F-D59C-CDFE-05DA-7165743391A9}"/>
                  </a:ext>
                </a:extLst>
              </p:cNvPr>
              <p:cNvSpPr txBox="1"/>
              <p:nvPr/>
            </p:nvSpPr>
            <p:spPr>
              <a:xfrm>
                <a:off x="8785999" y="3429000"/>
                <a:ext cx="1546962" cy="383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60CA1F-D59C-CDFE-05DA-716574339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999" y="3429000"/>
                <a:ext cx="1546962" cy="383118"/>
              </a:xfrm>
              <a:prstGeom prst="rect">
                <a:avLst/>
              </a:prstGeom>
              <a:blipFill>
                <a:blip r:embed="rId5"/>
                <a:stretch>
                  <a:fillRect l="-4724"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1279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A6C5A-39E1-AE2F-45D4-CE857E21D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AFA-75B1-2352-1EC7-6486FB1C5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Coherence</a:t>
            </a:r>
            <a:r>
              <a:rPr lang="it-IT" dirty="0"/>
              <a:t> time </a:t>
            </a:r>
            <a:r>
              <a:rPr lang="it-IT" dirty="0" err="1"/>
              <a:t>measurement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7FEDB4-A2AA-A716-4F2C-7DD1BCB0D9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30661"/>
                <a:ext cx="5788742" cy="1599120"/>
              </a:xfrm>
            </p:spPr>
            <p:txBody>
              <a:bodyPr>
                <a:normAutofit/>
              </a:bodyPr>
              <a:lstStyle/>
              <a:p>
                <a:r>
                  <a:rPr lang="it-IT" dirty="0"/>
                  <a:t>The </a:t>
                </a:r>
                <a:r>
                  <a:rPr lang="it-IT" dirty="0" err="1"/>
                  <a:t>decoherence</a:t>
                </a:r>
                <a:r>
                  <a:rPr lang="it-IT" dirty="0"/>
                  <a:t> time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is the mean time necessary for the qubit to lose the phase information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7FEDB4-A2AA-A716-4F2C-7DD1BCB0D9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30661"/>
                <a:ext cx="5788742" cy="1599120"/>
              </a:xfrm>
              <a:blipFill>
                <a:blip r:embed="rId2"/>
                <a:stretch>
                  <a:fillRect l="-1897" t="-6489" r="-3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D9865-3126-F35B-CF2D-6FB7DEA9D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BBC5B-EFDE-C793-0D32-2D3CF959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1CA8E-DBA6-666E-8B6D-86025D09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16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0B0190-DB57-78C2-1457-FDB9DE44C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0" y="1491710"/>
            <a:ext cx="4337149" cy="3193286"/>
          </a:xfrm>
          <a:prstGeom prst="rect">
            <a:avLst/>
          </a:prstGeom>
        </p:spPr>
      </p:pic>
      <p:pic>
        <p:nvPicPr>
          <p:cNvPr id="10" name="Picture 9" descr="A black screen with green dots&#10;&#10;Description automatically generated">
            <a:extLst>
              <a:ext uri="{FF2B5EF4-FFF2-40B4-BE49-F238E27FC236}">
                <a16:creationId xmlns:a16="http://schemas.microsoft.com/office/drawing/2014/main" id="{5A8866B2-8332-C2AF-44AB-365E84F43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47"/>
          <a:stretch/>
        </p:blipFill>
        <p:spPr>
          <a:xfrm>
            <a:off x="853798" y="3735927"/>
            <a:ext cx="5257800" cy="2397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AC4226-B8C2-2E63-49DE-77941B6BD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354" y="4946445"/>
            <a:ext cx="3336442" cy="701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31C21E-CB96-A239-F4C8-F5577EE3B6BD}"/>
                  </a:ext>
                </a:extLst>
              </p:cNvPr>
              <p:cNvSpPr txBox="1"/>
              <p:nvPr/>
            </p:nvSpPr>
            <p:spPr>
              <a:xfrm>
                <a:off x="6477587" y="5701324"/>
                <a:ext cx="27986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b="0" dirty="0"/>
                  <a:t>With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≈5</m:t>
                    </m:r>
                  </m:oMath>
                </a14:m>
                <a:r>
                  <a:rPr lang="en-US" dirty="0"/>
                  <a:t> MHz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31C21E-CB96-A239-F4C8-F5577EE3B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587" y="5701324"/>
                <a:ext cx="2798651" cy="276999"/>
              </a:xfrm>
              <a:prstGeom prst="rect">
                <a:avLst/>
              </a:prstGeom>
              <a:blipFill>
                <a:blip r:embed="rId6"/>
                <a:stretch>
                  <a:fillRect l="-5229" t="-26087" r="-4575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D871201-A734-D455-4BAA-24B76EE7FFF8}"/>
                  </a:ext>
                </a:extLst>
              </p:cNvPr>
              <p:cNvSpPr txBox="1"/>
              <p:nvPr/>
            </p:nvSpPr>
            <p:spPr>
              <a:xfrm>
                <a:off x="9390401" y="5677084"/>
                <a:ext cx="1708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≈517</m:t>
                    </m:r>
                  </m:oMath>
                </a14:m>
                <a:r>
                  <a:rPr lang="en-US" dirty="0"/>
                  <a:t> ns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D871201-A734-D455-4BAA-24B76EE7F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401" y="5677084"/>
                <a:ext cx="1708524" cy="369332"/>
              </a:xfrm>
              <a:prstGeom prst="rect">
                <a:avLst/>
              </a:prstGeom>
              <a:blipFill>
                <a:blip r:embed="rId7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788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71B5E-8145-7BCC-B311-CE548BCFF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Spin-</a:t>
            </a:r>
            <a:r>
              <a:rPr lang="it-IT" dirty="0" err="1"/>
              <a:t>Echo</a:t>
            </a:r>
            <a:r>
              <a:rPr lang="it-IT" dirty="0"/>
              <a:t> </a:t>
            </a:r>
            <a:r>
              <a:rPr lang="it-IT" dirty="0" err="1"/>
              <a:t>measurement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7288F-8840-ACDC-B78D-7FB5B094E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1839"/>
            <a:ext cx="10515600" cy="1060848"/>
          </a:xfrm>
        </p:spPr>
        <p:txBody>
          <a:bodyPr/>
          <a:lstStyle/>
          <a:p>
            <a:r>
              <a:rPr lang="it-IT" dirty="0" err="1"/>
              <a:t>Focusing</a:t>
            </a:r>
            <a:r>
              <a:rPr lang="it-IT" dirty="0"/>
              <a:t> 𝝅-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half</a:t>
            </a:r>
            <a:r>
              <a:rPr lang="it-IT" dirty="0"/>
              <a:t>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sequence</a:t>
            </a:r>
            <a:r>
              <a:rPr lang="it-IT" dirty="0"/>
              <a:t> </a:t>
            </a:r>
            <a:r>
              <a:rPr lang="it-IT" dirty="0" err="1"/>
              <a:t>refocuses</a:t>
            </a:r>
            <a:r>
              <a:rPr lang="it-IT" dirty="0"/>
              <a:t> the state</a:t>
            </a:r>
          </a:p>
          <a:p>
            <a:r>
              <a:rPr lang="it-IT" dirty="0" err="1"/>
              <a:t>Removes</a:t>
            </a:r>
            <a:r>
              <a:rPr lang="it-IT" dirty="0"/>
              <a:t> the </a:t>
            </a:r>
            <a:r>
              <a:rPr lang="it-IT" dirty="0" err="1"/>
              <a:t>inhomogeneous</a:t>
            </a:r>
            <a:r>
              <a:rPr lang="it-IT" dirty="0"/>
              <a:t> </a:t>
            </a:r>
            <a:r>
              <a:rPr lang="it-IT" dirty="0" err="1"/>
              <a:t>dephasing</a:t>
            </a:r>
            <a:r>
              <a:rPr lang="it-IT" dirty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587F00-9B9F-BCC5-41DB-A9470A520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845" y="3285635"/>
            <a:ext cx="3786228" cy="2715957"/>
          </a:xfrm>
          <a:prstGeom prst="rect">
            <a:avLst/>
          </a:prstGeom>
        </p:spPr>
      </p:pic>
      <p:pic>
        <p:nvPicPr>
          <p:cNvPr id="6" name="Picture 5" descr="A black screen with green dots&#10;&#10;Description automatically generated">
            <a:extLst>
              <a:ext uri="{FF2B5EF4-FFF2-40B4-BE49-F238E27FC236}">
                <a16:creationId xmlns:a16="http://schemas.microsoft.com/office/drawing/2014/main" id="{ED3ACFCA-4B93-3DBF-0C73-CDEAA2719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78" b="2069"/>
          <a:stretch/>
        </p:blipFill>
        <p:spPr>
          <a:xfrm>
            <a:off x="695960" y="3408283"/>
            <a:ext cx="5418896" cy="2470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99B88A-2955-78D8-28EE-9AAECCD7F8DB}"/>
                  </a:ext>
                </a:extLst>
              </p:cNvPr>
              <p:cNvSpPr txBox="1"/>
              <p:nvPr/>
            </p:nvSpPr>
            <p:spPr>
              <a:xfrm>
                <a:off x="9354959" y="4589853"/>
                <a:ext cx="1546962" cy="383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99B88A-2955-78D8-28EE-9AAECCD7F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959" y="4589853"/>
                <a:ext cx="1546962" cy="383118"/>
              </a:xfrm>
              <a:prstGeom prst="rect">
                <a:avLst/>
              </a:prstGeom>
              <a:blipFill>
                <a:blip r:embed="rId4"/>
                <a:stretch>
                  <a:fillRect l="-4743" t="-6349" r="-395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599DCF9-B434-2903-1AE7-EF787138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7B2704D-A53C-8352-A51D-7E1D9472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Danilo Labranca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DEC3E71-6E22-48E9-8B09-76D825A4A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9482-229D-4196-BD56-20BB247091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99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E76F2-AF4A-C93B-1CD3-6DE12D688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6F514-1CE6-B915-975E-5E84EBAB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Relaxation</a:t>
            </a:r>
            <a:r>
              <a:rPr lang="it-IT" dirty="0"/>
              <a:t> and </a:t>
            </a:r>
            <a:r>
              <a:rPr lang="it-IT" dirty="0" err="1"/>
              <a:t>Coherence</a:t>
            </a:r>
            <a:r>
              <a:rPr lang="it-IT" dirty="0"/>
              <a:t> time </a:t>
            </a:r>
            <a:r>
              <a:rPr lang="it-IT" dirty="0" err="1"/>
              <a:t>measurement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7D605-E096-A38A-6174-A32370A8B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3572"/>
            <a:ext cx="10515600" cy="939075"/>
          </a:xfrm>
        </p:spPr>
        <p:txBody>
          <a:bodyPr/>
          <a:lstStyle/>
          <a:p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measurement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multiple times (</a:t>
            </a:r>
            <a:r>
              <a:rPr lang="it-IT" dirty="0" err="1"/>
              <a:t>about</a:t>
            </a:r>
            <a:r>
              <a:rPr lang="it-IT" dirty="0"/>
              <a:t> 24 hours) for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qubits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E2AEE-97FC-049A-5C1B-B5098F2E4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415EC-D137-697C-75E8-A737DB3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48FDE-1F92-8431-B121-E2136FC8F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18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0AAAC7-98FC-F66D-27F8-673BD4372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37" y="2933093"/>
            <a:ext cx="2201858" cy="16179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2011B1-E073-7307-776E-E5CAFC970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37" y="4713394"/>
            <a:ext cx="2211287" cy="1617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97FE3381-D8EA-EDD2-7892-8FD34B6711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92769" y="4277032"/>
                <a:ext cx="6394691" cy="19464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dirty="0"/>
                  <a:t>The Purcell </a:t>
                </a:r>
                <a:r>
                  <a:rPr lang="it-IT" dirty="0" err="1"/>
                  <a:t>limit</a:t>
                </a:r>
                <a:r>
                  <a:rPr lang="it-IT" dirty="0"/>
                  <a:t> on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is approximately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20 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limiting factor:</a:t>
                </a:r>
              </a:p>
              <a:p>
                <a:pPr lvl="1"/>
                <a:r>
                  <a:rPr lang="en-US" dirty="0" err="1"/>
                  <a:t>Unoptimal</a:t>
                </a:r>
                <a:r>
                  <a:rPr lang="en-US" dirty="0"/>
                  <a:t> setup</a:t>
                </a:r>
              </a:p>
              <a:p>
                <a:pPr lvl="1"/>
                <a:r>
                  <a:rPr lang="en-US" dirty="0"/>
                  <a:t>Ground loops</a:t>
                </a:r>
              </a:p>
              <a:p>
                <a:pPr lvl="1"/>
                <a:r>
                  <a:rPr lang="en-US" dirty="0"/>
                  <a:t>Substrate and interface losses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97FE3381-D8EA-EDD2-7892-8FD34B671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69" y="4277032"/>
                <a:ext cx="6394691" cy="1946485"/>
              </a:xfrm>
              <a:prstGeom prst="rect">
                <a:avLst/>
              </a:prstGeom>
              <a:blipFill>
                <a:blip r:embed="rId4"/>
                <a:stretch>
                  <a:fillRect l="-1239" t="-7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635A1DB-EFDD-8FE8-5ABE-709736BED7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3069529"/>
                  </p:ext>
                </p:extLst>
              </p:nvPr>
            </p:nvGraphicFramePr>
            <p:xfrm>
              <a:off x="4724400" y="2580968"/>
              <a:ext cx="6394692" cy="148336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572389">
                      <a:extLst>
                        <a:ext uri="{9D8B030D-6E8A-4147-A177-3AD203B41FA5}">
                          <a16:colId xmlns:a16="http://schemas.microsoft.com/office/drawing/2014/main" val="2062131342"/>
                        </a:ext>
                      </a:extLst>
                    </a:gridCol>
                    <a:gridCol w="2889564">
                      <a:extLst>
                        <a:ext uri="{9D8B030D-6E8A-4147-A177-3AD203B41FA5}">
                          <a16:colId xmlns:a16="http://schemas.microsoft.com/office/drawing/2014/main" val="2366187144"/>
                        </a:ext>
                      </a:extLst>
                    </a:gridCol>
                    <a:gridCol w="2932739">
                      <a:extLst>
                        <a:ext uri="{9D8B030D-6E8A-4147-A177-3AD203B41FA5}">
                          <a16:colId xmlns:a16="http://schemas.microsoft.com/office/drawing/2014/main" val="29564313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Fixed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 frequency </a:t>
                          </a:r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qubit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Tunable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qubit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8552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1522±51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1928±136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0305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408±73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585±53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28511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611±31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1033±105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84971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635A1DB-EFDD-8FE8-5ABE-709736BED7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3069529"/>
                  </p:ext>
                </p:extLst>
              </p:nvPr>
            </p:nvGraphicFramePr>
            <p:xfrm>
              <a:off x="4724400" y="2580968"/>
              <a:ext cx="6394692" cy="148336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572389">
                      <a:extLst>
                        <a:ext uri="{9D8B030D-6E8A-4147-A177-3AD203B41FA5}">
                          <a16:colId xmlns:a16="http://schemas.microsoft.com/office/drawing/2014/main" val="2062131342"/>
                        </a:ext>
                      </a:extLst>
                    </a:gridCol>
                    <a:gridCol w="2889564">
                      <a:extLst>
                        <a:ext uri="{9D8B030D-6E8A-4147-A177-3AD203B41FA5}">
                          <a16:colId xmlns:a16="http://schemas.microsoft.com/office/drawing/2014/main" val="2366187144"/>
                        </a:ext>
                      </a:extLst>
                    </a:gridCol>
                    <a:gridCol w="2932739">
                      <a:extLst>
                        <a:ext uri="{9D8B030D-6E8A-4147-A177-3AD203B41FA5}">
                          <a16:colId xmlns:a16="http://schemas.microsoft.com/office/drawing/2014/main" val="29564313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Fixed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 frequency </a:t>
                          </a:r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qubit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Tunable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qubit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8552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28" t="-108197" r="-1021277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253" t="-108197" r="-10253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8503" t="-108197" r="-1040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0305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28" t="-208197" r="-1021277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253" t="-208197" r="-10253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8503" t="-208197" r="-1040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28511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28" t="-308197" r="-1021277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253" t="-308197" r="-102532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8503" t="-308197" r="-1040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849710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7086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ED212-765E-9681-1C0E-3006A581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of </a:t>
            </a:r>
            <a:r>
              <a:rPr lang="it-IT" dirty="0" err="1"/>
              <a:t>qubit</a:t>
            </a:r>
            <a:r>
              <a:rPr lang="it-IT" dirty="0"/>
              <a:t> </a:t>
            </a:r>
            <a:r>
              <a:rPr lang="it-IT" dirty="0" err="1"/>
              <a:t>characterization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493F668D-15BD-EA79-4328-973A38A76A35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996611533"/>
                  </p:ext>
                </p:extLst>
              </p:nvPr>
            </p:nvGraphicFramePr>
            <p:xfrm>
              <a:off x="2209800" y="1933552"/>
              <a:ext cx="9382758" cy="2366582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69100">
                      <a:extLst>
                        <a:ext uri="{9D8B030D-6E8A-4147-A177-3AD203B41FA5}">
                          <a16:colId xmlns:a16="http://schemas.microsoft.com/office/drawing/2014/main" val="3817477061"/>
                        </a:ext>
                      </a:extLst>
                    </a:gridCol>
                    <a:gridCol w="2337886">
                      <a:extLst>
                        <a:ext uri="{9D8B030D-6E8A-4147-A177-3AD203B41FA5}">
                          <a16:colId xmlns:a16="http://schemas.microsoft.com/office/drawing/2014/main" val="2848890001"/>
                        </a:ext>
                      </a:extLst>
                    </a:gridCol>
                    <a:gridCol w="2337886">
                      <a:extLst>
                        <a:ext uri="{9D8B030D-6E8A-4147-A177-3AD203B41FA5}">
                          <a16:colId xmlns:a16="http://schemas.microsoft.com/office/drawing/2014/main" val="633830086"/>
                        </a:ext>
                      </a:extLst>
                    </a:gridCol>
                    <a:gridCol w="2337886">
                      <a:extLst>
                        <a:ext uri="{9D8B030D-6E8A-4147-A177-3AD203B41FA5}">
                          <a16:colId xmlns:a16="http://schemas.microsoft.com/office/drawing/2014/main" val="1763011156"/>
                        </a:ext>
                      </a:extLst>
                    </a:gridCol>
                  </a:tblGrid>
                  <a:tr h="2447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/>
                            <a:t>Parameter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LOM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EPR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Experiment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3192577"/>
                      </a:ext>
                    </a:extLst>
                  </a:tr>
                  <a:tr h="25955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it-IT" sz="16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6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7.64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nH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(Fixed)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6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7.64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nH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(Fixed)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6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7.64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nH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(Estimate)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2500764"/>
                      </a:ext>
                    </a:extLst>
                  </a:tr>
                  <a:tr h="2447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5.556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GHz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5.434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GHz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5.770±0.001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GHz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1311488"/>
                      </a:ext>
                    </a:extLst>
                  </a:tr>
                  <a:tr h="2447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=(</m:t>
                                </m:r>
                                <m:sSub>
                                  <m:sSubPr>
                                    <m:ctrlP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)/2</m:t>
                                </m:r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−210.8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MHz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−196.5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MHz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−195.7±1.7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MHz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4088080"/>
                      </a:ext>
                    </a:extLst>
                  </a:tr>
                  <a:tr h="2447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7.614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GHz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7.610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GHz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7.579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GHz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4707577"/>
                      </a:ext>
                    </a:extLst>
                  </a:tr>
                  <a:tr h="2447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−572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kHz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−508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kHz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−517.7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kHz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0435423"/>
                      </a:ext>
                    </a:extLst>
                  </a:tr>
                  <a:tr h="2447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110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MHz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114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MHz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97.2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MHz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77267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493F668D-15BD-EA79-4328-973A38A76A35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996611533"/>
                  </p:ext>
                </p:extLst>
              </p:nvPr>
            </p:nvGraphicFramePr>
            <p:xfrm>
              <a:off x="2209800" y="1933552"/>
              <a:ext cx="9382758" cy="2366582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69100">
                      <a:extLst>
                        <a:ext uri="{9D8B030D-6E8A-4147-A177-3AD203B41FA5}">
                          <a16:colId xmlns:a16="http://schemas.microsoft.com/office/drawing/2014/main" val="3817477061"/>
                        </a:ext>
                      </a:extLst>
                    </a:gridCol>
                    <a:gridCol w="2337886">
                      <a:extLst>
                        <a:ext uri="{9D8B030D-6E8A-4147-A177-3AD203B41FA5}">
                          <a16:colId xmlns:a16="http://schemas.microsoft.com/office/drawing/2014/main" val="2848890001"/>
                        </a:ext>
                      </a:extLst>
                    </a:gridCol>
                    <a:gridCol w="2337886">
                      <a:extLst>
                        <a:ext uri="{9D8B030D-6E8A-4147-A177-3AD203B41FA5}">
                          <a16:colId xmlns:a16="http://schemas.microsoft.com/office/drawing/2014/main" val="633830086"/>
                        </a:ext>
                      </a:extLst>
                    </a:gridCol>
                    <a:gridCol w="2337886">
                      <a:extLst>
                        <a:ext uri="{9D8B030D-6E8A-4147-A177-3AD203B41FA5}">
                          <a16:colId xmlns:a16="http://schemas.microsoft.com/office/drawing/2014/main" val="1763011156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/>
                            <a:t>Parameter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LOM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EPR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Experiment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3192577"/>
                      </a:ext>
                    </a:extLst>
                  </a:tr>
                  <a:tr h="35490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57" t="-100000" r="-296915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563" t="-100000" r="-200781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2089" t="-100000" r="-101305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1302" t="-100000" r="-1042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250076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57" t="-207143" r="-296915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563" t="-207143" r="-200781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2089" t="-207143" r="-101305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1302" t="-207143" r="-1042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131148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57" t="-312727" r="-296915" b="-3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563" t="-312727" r="-200781" b="-3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2089" t="-312727" r="-101305" b="-3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1302" t="-312727" r="-1042" b="-32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408808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57" t="-412727" r="-296915" b="-2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563" t="-412727" r="-200781" b="-2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2089" t="-412727" r="-101305" b="-2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1302" t="-412727" r="-1042" b="-22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470757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57" t="-512727" r="-296915" b="-1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563" t="-512727" r="-200781" b="-1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2089" t="-512727" r="-101305" b="-1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1302" t="-512727" r="-1042" b="-12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043542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57" t="-612727" r="-296915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563" t="-612727" r="-200781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2089" t="-612727" r="-101305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1302" t="-612727" r="-1042" b="-2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72674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159F3-9440-8CF3-32AD-2401F6C6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B9F4F-BDA1-A917-0E41-F3793200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199AB-284A-C9AA-6F33-A7957F30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19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200D2F-A865-9D56-6FB6-0A002281878F}"/>
              </a:ext>
            </a:extLst>
          </p:cNvPr>
          <p:cNvSpPr txBox="1"/>
          <p:nvPr/>
        </p:nvSpPr>
        <p:spPr>
          <a:xfrm>
            <a:off x="300862" y="2171791"/>
            <a:ext cx="1908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Fixed</a:t>
            </a:r>
            <a:r>
              <a:rPr lang="it-IT" sz="2800" dirty="0"/>
              <a:t> frequency</a:t>
            </a:r>
          </a:p>
          <a:p>
            <a:r>
              <a:rPr lang="it-IT" sz="2800" dirty="0" err="1"/>
              <a:t>qubit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375D5C-48B6-9889-D1D0-0CE44CA64C10}"/>
              </a:ext>
            </a:extLst>
          </p:cNvPr>
          <p:cNvSpPr txBox="1"/>
          <p:nvPr/>
        </p:nvSpPr>
        <p:spPr>
          <a:xfrm>
            <a:off x="10257829" y="4794545"/>
            <a:ext cx="1713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Tunable</a:t>
            </a:r>
            <a:r>
              <a:rPr lang="it-IT" sz="2400" dirty="0"/>
              <a:t> frequency</a:t>
            </a:r>
          </a:p>
          <a:p>
            <a:r>
              <a:rPr lang="it-IT" sz="2400" dirty="0" err="1"/>
              <a:t>qubit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D7A2E030-6394-6F96-8ED6-8FB87C5679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3989519"/>
                  </p:ext>
                </p:extLst>
              </p:nvPr>
            </p:nvGraphicFramePr>
            <p:xfrm>
              <a:off x="838200" y="5029166"/>
              <a:ext cx="9382758" cy="707644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600958">
                      <a:extLst>
                        <a:ext uri="{9D8B030D-6E8A-4147-A177-3AD203B41FA5}">
                          <a16:colId xmlns:a16="http://schemas.microsoft.com/office/drawing/2014/main" val="1312379093"/>
                        </a:ext>
                      </a:extLst>
                    </a:gridCol>
                    <a:gridCol w="4443914">
                      <a:extLst>
                        <a:ext uri="{9D8B030D-6E8A-4147-A177-3AD203B41FA5}">
                          <a16:colId xmlns:a16="http://schemas.microsoft.com/office/drawing/2014/main" val="2516214070"/>
                        </a:ext>
                      </a:extLst>
                    </a:gridCol>
                    <a:gridCol w="2337886">
                      <a:extLst>
                        <a:ext uri="{9D8B030D-6E8A-4147-A177-3AD203B41FA5}">
                          <a16:colId xmlns:a16="http://schemas.microsoft.com/office/drawing/2014/main" val="539801442"/>
                        </a:ext>
                      </a:extLst>
                    </a:gridCol>
                  </a:tblGrid>
                  <a:tr h="2447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/>
                            <a:t>Parameter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Estimate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/>
                            <a:t>Fit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76320232"/>
                      </a:ext>
                    </a:extLst>
                  </a:tr>
                  <a:tr h="25955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it-IT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it-IT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it-IT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it-IT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it-IT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it-IT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/(</m:t>
                                </m:r>
                                <m:sSub>
                                  <m:sSubPr>
                                    <m:ctrlP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it-IT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0.31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0.29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75229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D7A2E030-6394-6F96-8ED6-8FB87C5679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3989519"/>
                  </p:ext>
                </p:extLst>
              </p:nvPr>
            </p:nvGraphicFramePr>
            <p:xfrm>
              <a:off x="838200" y="5029166"/>
              <a:ext cx="9382758" cy="707644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600958">
                      <a:extLst>
                        <a:ext uri="{9D8B030D-6E8A-4147-A177-3AD203B41FA5}">
                          <a16:colId xmlns:a16="http://schemas.microsoft.com/office/drawing/2014/main" val="1312379093"/>
                        </a:ext>
                      </a:extLst>
                    </a:gridCol>
                    <a:gridCol w="4443914">
                      <a:extLst>
                        <a:ext uri="{9D8B030D-6E8A-4147-A177-3AD203B41FA5}">
                          <a16:colId xmlns:a16="http://schemas.microsoft.com/office/drawing/2014/main" val="2516214070"/>
                        </a:ext>
                      </a:extLst>
                    </a:gridCol>
                    <a:gridCol w="2337886">
                      <a:extLst>
                        <a:ext uri="{9D8B030D-6E8A-4147-A177-3AD203B41FA5}">
                          <a16:colId xmlns:a16="http://schemas.microsoft.com/office/drawing/2014/main" val="539801442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/>
                            <a:t>Parameter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Estimate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/>
                            <a:t>Fit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76320232"/>
                      </a:ext>
                    </a:extLst>
                  </a:tr>
                  <a:tr h="3723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4" t="-93548" r="-261593" b="-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711" t="-93548" r="-53224" b="-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1302" t="-93548" r="-1042" b="-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752297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56934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72524-7DD9-BA09-2612-9FFF5B120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Interest in light Dark 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30B09A-5C46-7962-8D3C-AB829FB2F4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87794"/>
                <a:ext cx="5795866" cy="428916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it-IT" noProof="0" dirty="0"/>
                  <a:t>DM </a:t>
                </a:r>
                <a:r>
                  <a:rPr lang="it-IT" noProof="0" dirty="0" err="1"/>
                  <a:t>particles</a:t>
                </a:r>
                <a:r>
                  <a:rPr lang="it-IT" noProof="0" dirty="0"/>
                  <a:t> with </a:t>
                </a:r>
                <a14:m>
                  <m:oMath xmlns:m="http://schemas.openxmlformats.org/officeDocument/2006/math">
                    <m:r>
                      <a:rPr lang="it-IT" b="0" i="1" noProof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b="0" i="1" noProof="0" smtClean="0">
                        <a:latin typeface="Cambria Math" panose="02040503050406030204" pitchFamily="18" charset="0"/>
                      </a:rPr>
                      <m:t>&lt;1 </m:t>
                    </m:r>
                    <m:r>
                      <a:rPr lang="it-IT" b="0" i="1" noProof="0" smtClean="0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it-IT" b="0" i="1" noProof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it-IT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noProof="0" dirty="0"/>
              </a:p>
              <a:p>
                <a:r>
                  <a:rPr lang="en-US" noProof="0" dirty="0"/>
                  <a:t>Candidates</a:t>
                </a:r>
              </a:p>
              <a:p>
                <a:pPr lvl="1"/>
                <a:r>
                  <a:rPr lang="en-US" b="1" dirty="0"/>
                  <a:t>Axion</a:t>
                </a:r>
                <a:r>
                  <a:rPr lang="en-US" dirty="0"/>
                  <a:t>: Peccei-Quinn symmetry breaking </a:t>
                </a:r>
                <a:r>
                  <a:rPr lang="en-US" dirty="0">
                    <a:sym typeface="Wingdings" panose="05000000000000000000" pitchFamily="2" charset="2"/>
                  </a:rPr>
                  <a:t> would</a:t>
                </a:r>
                <a:r>
                  <a:rPr lang="en-US" dirty="0"/>
                  <a:t> solve the strong CP symmetry problem</a:t>
                </a:r>
              </a:p>
              <a:p>
                <a:pPr lvl="1"/>
                <a:r>
                  <a:rPr lang="en-US" b="1" dirty="0"/>
                  <a:t>Dark photon</a:t>
                </a:r>
                <a:r>
                  <a:rPr lang="en-US" dirty="0"/>
                  <a:t>: from extensions of Standard Model </a:t>
                </a:r>
                <a:r>
                  <a:rPr lang="en-US" dirty="0">
                    <a:sym typeface="Wingdings" panose="05000000000000000000" pitchFamily="2" charset="2"/>
                  </a:rPr>
                  <a:t> a massive particle that mixes with the photon</a:t>
                </a:r>
              </a:p>
              <a:p>
                <a:r>
                  <a:rPr lang="en-US" dirty="0">
                    <a:sym typeface="Wingdings" panose="05000000000000000000" pitchFamily="2" charset="2"/>
                  </a:rPr>
                  <a:t>Both candidates can </a:t>
                </a:r>
                <a:r>
                  <a:rPr lang="en-US" b="1" dirty="0">
                    <a:sym typeface="Wingdings" panose="05000000000000000000" pitchFamily="2" charset="2"/>
                  </a:rPr>
                  <a:t>convert into photons</a:t>
                </a:r>
                <a:r>
                  <a:rPr lang="en-US" dirty="0">
                    <a:sym typeface="Wingdings" panose="05000000000000000000" pitchFamily="2" charset="2"/>
                  </a:rPr>
                  <a:t> at frequencies that depend on the DM particle mass</a:t>
                </a:r>
              </a:p>
              <a:p>
                <a:r>
                  <a:rPr lang="en-US" b="1" dirty="0" err="1">
                    <a:sym typeface="Wingdings" panose="05000000000000000000" pitchFamily="2" charset="2"/>
                  </a:rPr>
                  <a:t>Transmon</a:t>
                </a:r>
                <a:r>
                  <a:rPr lang="en-US" b="1" dirty="0">
                    <a:sym typeface="Wingdings" panose="05000000000000000000" pitchFamily="2" charset="2"/>
                  </a:rPr>
                  <a:t> qubits </a:t>
                </a:r>
                <a:r>
                  <a:rPr lang="en-US" dirty="0">
                    <a:sym typeface="Wingdings" panose="05000000000000000000" pitchFamily="2" charset="2"/>
                  </a:rPr>
                  <a:t>are sensitive to weak EM fields at GHz frequencies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30B09A-5C46-7962-8D3C-AB829FB2F4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87794"/>
                <a:ext cx="5795866" cy="4289169"/>
              </a:xfrm>
              <a:blipFill>
                <a:blip r:embed="rId2"/>
                <a:stretch>
                  <a:fillRect l="-1577" t="-3698" r="-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CFCBB-3D8B-CCB9-A5E8-B72945CB3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noProof="0"/>
              <a:t>06/02/2025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B418A-C63F-B18D-151D-5DA36E85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Danilo Labranca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B9B58-304F-EB1D-42A0-6F4037E4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US" noProof="0" smtClean="0"/>
              <a:t>2</a:t>
            </a:fld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D7D67F-9B77-DDA8-1D0A-BF5B2341E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944" y="3942141"/>
            <a:ext cx="3332677" cy="2361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44EEDF-38E5-FBBD-1F16-EC10E8AB5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361" y="1195608"/>
            <a:ext cx="3463845" cy="236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38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C57BB-6BAA-7484-2E6C-DD9C530A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of </a:t>
            </a:r>
            <a:r>
              <a:rPr lang="it-IT" dirty="0" err="1"/>
              <a:t>results</a:t>
            </a:r>
            <a:r>
              <a:rPr lang="it-IT" dirty="0"/>
              <a:t> and </a:t>
            </a:r>
            <a:r>
              <a:rPr lang="it-IT" dirty="0" err="1"/>
              <a:t>next</a:t>
            </a:r>
            <a:r>
              <a:rPr lang="it-IT" dirty="0"/>
              <a:t> steps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8AA634-D1CC-883F-8250-6AE4829D89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58298"/>
                <a:ext cx="6949273" cy="447904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it-IT" dirty="0"/>
                  <a:t>The </a:t>
                </a:r>
                <a:r>
                  <a:rPr lang="it-IT" b="1" dirty="0" err="1"/>
                  <a:t>simulation-experiment</a:t>
                </a:r>
                <a:r>
                  <a:rPr lang="it-IT" b="1" dirty="0"/>
                  <a:t> agreement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very</a:t>
                </a:r>
                <a:r>
                  <a:rPr lang="it-IT" dirty="0"/>
                  <a:t> good:</a:t>
                </a:r>
              </a:p>
              <a:p>
                <a:pPr lvl="1"/>
                <a:r>
                  <a:rPr lang="en-US" b="1" dirty="0"/>
                  <a:t>Within 6% for frequencies and 2% for dispersive shifts</a:t>
                </a:r>
              </a:p>
              <a:p>
                <a:r>
                  <a:rPr lang="en-US" dirty="0"/>
                  <a:t>The performance are not as high as expected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are limited to about 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500 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r>
                  <a:rPr lang="en-US" dirty="0"/>
                  <a:t> respectively</a:t>
                </a:r>
              </a:p>
              <a:p>
                <a:pPr lvl="1"/>
                <a:r>
                  <a:rPr lang="en-US" dirty="0"/>
                  <a:t>The </a:t>
                </a:r>
                <a:r>
                  <a:rPr lang="en-US" b="1" dirty="0"/>
                  <a:t>Purcell limited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b="1" dirty="0"/>
                  <a:t> is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does not justify the measured values</a:t>
                </a:r>
              </a:p>
              <a:p>
                <a:r>
                  <a:rPr lang="en-US" dirty="0"/>
                  <a:t>Possible causes for the lower performance:</a:t>
                </a:r>
              </a:p>
              <a:p>
                <a:pPr lvl="1"/>
                <a:r>
                  <a:rPr lang="en-US" b="1" dirty="0"/>
                  <a:t>Unoptimized setup </a:t>
                </a:r>
                <a:r>
                  <a:rPr lang="en-US" dirty="0"/>
                  <a:t>(no IR filters, low attenuation, ground loop)</a:t>
                </a:r>
              </a:p>
              <a:p>
                <a:pPr lvl="1"/>
                <a:r>
                  <a:rPr lang="en-US" b="1" dirty="0"/>
                  <a:t>Additional unaccounted losses </a:t>
                </a:r>
                <a:r>
                  <a:rPr lang="en-US" dirty="0"/>
                  <a:t>(interfaces and substrate)</a:t>
                </a:r>
              </a:p>
              <a:p>
                <a:r>
                  <a:rPr lang="en-US" dirty="0"/>
                  <a:t>Measure the exact same chip again adjusting the measurement setup</a:t>
                </a:r>
              </a:p>
              <a:p>
                <a:r>
                  <a:rPr lang="en-US" dirty="0"/>
                  <a:t>The measurement on the right were performed on the same design but in a different setup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8AA634-D1CC-883F-8250-6AE4829D89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58298"/>
                <a:ext cx="6949273" cy="4479046"/>
              </a:xfrm>
              <a:blipFill>
                <a:blip r:embed="rId2"/>
                <a:stretch>
                  <a:fillRect l="-1229" t="-3129" r="-790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947C3-F72B-C31F-395E-E513AA93F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0ABD8-7A31-1AC9-E2A2-A34B20478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77FC9-10BA-39D6-ACEF-9C472A9E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20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93226-64E7-06AB-7438-C3AF754EE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083" y="1180172"/>
            <a:ext cx="3043555" cy="2293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D67067-CC19-7EE6-72EC-FD47D5C58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392" y="3795783"/>
            <a:ext cx="3062408" cy="22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10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F8DFC2-371E-B57E-7B9C-E05845A62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1E5C06-2A5A-E65E-5963-5EACFAC6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9743-F094-215F-D9F1-40A6C6C57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21</a:t>
            </a:fld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B5B5B-9DA4-21F0-372B-EC3A4E5AB975}"/>
              </a:ext>
            </a:extLst>
          </p:cNvPr>
          <p:cNvSpPr txBox="1"/>
          <p:nvPr/>
        </p:nvSpPr>
        <p:spPr>
          <a:xfrm>
            <a:off x="4438397" y="2967335"/>
            <a:ext cx="3315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5400" dirty="0"/>
              <a:t>Thank </a:t>
            </a:r>
            <a:r>
              <a:rPr lang="it-IT" sz="5400" dirty="0" err="1"/>
              <a:t>you</a:t>
            </a:r>
            <a:r>
              <a:rPr lang="it-IT" sz="5400" dirty="0"/>
              <a:t>!</a:t>
            </a:r>
            <a:endParaRPr lang="en-US" sz="5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306C5C-C316-7B8D-9E6F-FAED401B4303}"/>
              </a:ext>
            </a:extLst>
          </p:cNvPr>
          <p:cNvSpPr txBox="1"/>
          <p:nvPr/>
        </p:nvSpPr>
        <p:spPr>
          <a:xfrm>
            <a:off x="2605548" y="4781352"/>
            <a:ext cx="69809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D. Labranca, R. Moretti, P. Campana, R. </a:t>
            </a:r>
            <a:r>
              <a:rPr lang="en-US" dirty="0" err="1"/>
              <a:t>Carobene</a:t>
            </a:r>
            <a:r>
              <a:rPr lang="en-US" dirty="0"/>
              <a:t>, M. Gobbo, M. A. Castellanos-Beltran, D. </a:t>
            </a:r>
            <a:r>
              <a:rPr lang="en-US" dirty="0" err="1"/>
              <a:t>Olaya</a:t>
            </a:r>
            <a:r>
              <a:rPr lang="en-US" dirty="0"/>
              <a:t>, P. Hopkins, L. </a:t>
            </a:r>
            <a:r>
              <a:rPr lang="en-US" dirty="0" err="1"/>
              <a:t>Banchi</a:t>
            </a:r>
            <a:r>
              <a:rPr lang="en-US" dirty="0"/>
              <a:t>, M. </a:t>
            </a:r>
            <a:r>
              <a:rPr lang="en-US" dirty="0" err="1"/>
              <a:t>Borghesi</a:t>
            </a:r>
            <a:r>
              <a:rPr lang="en-US" dirty="0"/>
              <a:t>, A. Candido, S. </a:t>
            </a:r>
            <a:r>
              <a:rPr lang="en-US" dirty="0" err="1"/>
              <a:t>Carrazza</a:t>
            </a:r>
            <a:r>
              <a:rPr lang="en-US" dirty="0"/>
              <a:t>, A. Cattaneo, H. A. Corti, A. D’Elia, M. </a:t>
            </a:r>
            <a:r>
              <a:rPr lang="en-US" dirty="0" err="1"/>
              <a:t>Faverzani</a:t>
            </a:r>
            <a:r>
              <a:rPr lang="en-US" dirty="0"/>
              <a:t>, E. Ferri, S. </a:t>
            </a:r>
            <a:r>
              <a:rPr lang="en-US" dirty="0" err="1"/>
              <a:t>Gamba</a:t>
            </a:r>
            <a:r>
              <a:rPr lang="en-US" dirty="0"/>
              <a:t>, A. </a:t>
            </a:r>
            <a:r>
              <a:rPr lang="en-US" dirty="0" err="1"/>
              <a:t>Nucciotti</a:t>
            </a:r>
            <a:r>
              <a:rPr lang="en-US" dirty="0"/>
              <a:t>, L. Origo, A. Pasquale, A. S. </a:t>
            </a:r>
            <a:r>
              <a:rPr lang="en-US" dirty="0" err="1"/>
              <a:t>Piedjou</a:t>
            </a:r>
            <a:r>
              <a:rPr lang="en-US" dirty="0"/>
              <a:t> </a:t>
            </a:r>
            <a:r>
              <a:rPr lang="en-US" dirty="0" err="1"/>
              <a:t>Komnang</a:t>
            </a:r>
            <a:r>
              <a:rPr lang="en-US" dirty="0"/>
              <a:t>, A. </a:t>
            </a:r>
            <a:r>
              <a:rPr lang="en-US" dirty="0" err="1"/>
              <a:t>Rettaroli</a:t>
            </a:r>
            <a:r>
              <a:rPr lang="en-US" dirty="0"/>
              <a:t>, S. </a:t>
            </a:r>
            <a:r>
              <a:rPr lang="en-US" dirty="0" err="1"/>
              <a:t>Tocci</a:t>
            </a:r>
            <a:r>
              <a:rPr lang="en-US" dirty="0"/>
              <a:t>, C. Gatti, A. </a:t>
            </a:r>
            <a:r>
              <a:rPr lang="en-US" dirty="0" err="1"/>
              <a:t>Giachero</a:t>
            </a:r>
            <a:endParaRPr lang="it-IT" sz="16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6C4F113-D87B-0F38-2B5E-81E6C593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51" y="1638148"/>
            <a:ext cx="1228246" cy="62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icocca Research – PANGAIA">
            <a:extLst>
              <a:ext uri="{FF2B5EF4-FFF2-40B4-BE49-F238E27FC236}">
                <a16:creationId xmlns:a16="http://schemas.microsoft.com/office/drawing/2014/main" id="{63B1F319-8F73-31F7-0F08-19E326E48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r="27268"/>
          <a:stretch/>
        </p:blipFill>
        <p:spPr bwMode="auto">
          <a:xfrm>
            <a:off x="1278194" y="1358404"/>
            <a:ext cx="1181663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Bicocca Low Temperature Detectors Lab - BiQuTe - Bicocca Quantum  Technologies">
            <a:extLst>
              <a:ext uri="{FF2B5EF4-FFF2-40B4-BE49-F238E27FC236}">
                <a16:creationId xmlns:a16="http://schemas.microsoft.com/office/drawing/2014/main" id="{41834B44-E0F7-F3D1-D418-7ADB73183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442" y="1452596"/>
            <a:ext cx="749317" cy="97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lack background with a circle and a cross&#10;&#10;Description automatically generated">
            <a:extLst>
              <a:ext uri="{FF2B5EF4-FFF2-40B4-BE49-F238E27FC236}">
                <a16:creationId xmlns:a16="http://schemas.microsoft.com/office/drawing/2014/main" id="{D2C548D2-E009-0395-7BF0-457BBB185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55" y="1459643"/>
            <a:ext cx="1589698" cy="9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13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2910-7A75-2CBB-EA47-DD6450F1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8943"/>
            <a:ext cx="10515600" cy="780114"/>
          </a:xfrm>
        </p:spPr>
        <p:txBody>
          <a:bodyPr anchor="ctr"/>
          <a:lstStyle/>
          <a:p>
            <a:pPr algn="ctr"/>
            <a:r>
              <a:rPr lang="it-IT" dirty="0"/>
              <a:t>Backup slides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5B275-A37D-33E3-1189-4D0F1C14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918FD-4AC4-C7DE-DB1A-EBA4902C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Danilo Labranca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705FA4-F598-5CD5-191C-7177748F7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626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79D8D-C827-33CD-6E69-4C7DCEEA6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Light DM conversion into photons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8E16C9-6240-DBFF-E0D5-F157DE0CBD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27123"/>
                <a:ext cx="5257798" cy="208504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it-IT" noProof="0" dirty="0"/>
                  <a:t>Axions:</a:t>
                </a:r>
              </a:p>
              <a:p>
                <a:r>
                  <a:rPr lang="it-IT" dirty="0"/>
                  <a:t>Inverse </a:t>
                </a:r>
                <a:r>
                  <a:rPr lang="it-IT" dirty="0" err="1"/>
                  <a:t>Primakoff</a:t>
                </a:r>
                <a:r>
                  <a:rPr lang="it-IT" dirty="0"/>
                  <a:t> </a:t>
                </a:r>
                <a:r>
                  <a:rPr lang="it-IT" dirty="0" err="1"/>
                  <a:t>effect</a:t>
                </a:r>
                <a:endParaRPr lang="it-IT" dirty="0"/>
              </a:p>
              <a:p>
                <a:pPr lvl="1"/>
                <a:r>
                  <a:rPr lang="it-IT" dirty="0"/>
                  <a:t>In </a:t>
                </a:r>
                <a:r>
                  <a:rPr lang="it-IT" dirty="0" err="1"/>
                  <a:t>resonant</a:t>
                </a:r>
                <a:r>
                  <a:rPr lang="it-IT" dirty="0"/>
                  <a:t> </a:t>
                </a:r>
                <a:r>
                  <a:rPr lang="it-IT" dirty="0" err="1"/>
                  <a:t>cavities</a:t>
                </a:r>
                <a:r>
                  <a:rPr lang="it-IT" dirty="0"/>
                  <a:t> with</a:t>
                </a:r>
              </a:p>
              <a:p>
                <a:pPr marL="914400" lvl="2" indent="0">
                  <a:buNone/>
                </a:pPr>
                <a:r>
                  <a:rPr lang="it-IT" dirty="0"/>
                  <a:t>	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it-IT" dirty="0"/>
              </a:p>
              <a:p>
                <a:pPr lvl="1"/>
                <a:r>
                  <a:rPr lang="it-IT" dirty="0"/>
                  <a:t>Large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dirty="0"/>
                  <a:t> fields</a:t>
                </a:r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conversion probability scales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8E16C9-6240-DBFF-E0D5-F157DE0CBD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27123"/>
                <a:ext cx="5257798" cy="2085040"/>
              </a:xfrm>
              <a:blipFill>
                <a:blip r:embed="rId2"/>
                <a:stretch>
                  <a:fillRect l="-2088" t="-7310" b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DE686-729F-1819-77CA-E1C1D5BBA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noProof="0"/>
              <a:t>06/02/2025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DD35-0C0A-0267-76A0-75FB1786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Danilo Labranca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4E19E-0EBB-FD82-7C3C-DC5540D60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US" noProof="0" smtClean="0"/>
              <a:t>23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6CECB3-C1CD-1CEB-3178-C24730185A31}"/>
              </a:ext>
            </a:extLst>
          </p:cNvPr>
          <p:cNvCxnSpPr>
            <a:cxnSpLocks/>
          </p:cNvCxnSpPr>
          <p:nvPr/>
        </p:nvCxnSpPr>
        <p:spPr>
          <a:xfrm>
            <a:off x="6096000" y="2025445"/>
            <a:ext cx="0" cy="40618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785DB8-9D49-29B8-2A8D-A65FA226B074}"/>
                  </a:ext>
                </a:extLst>
              </p:cNvPr>
              <p:cNvSpPr txBox="1"/>
              <p:nvPr/>
            </p:nvSpPr>
            <p:spPr>
              <a:xfrm>
                <a:off x="2855591" y="4694025"/>
                <a:ext cx="2411879" cy="567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𝑉𝐶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785DB8-9D49-29B8-2A8D-A65FA226B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591" y="4694025"/>
                <a:ext cx="2411879" cy="5672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2" name="Picture 6" descr="Axions from Betelgeuse (in progess) - Astronomy">
            <a:extLst>
              <a:ext uri="{FF2B5EF4-FFF2-40B4-BE49-F238E27FC236}">
                <a16:creationId xmlns:a16="http://schemas.microsoft.com/office/drawing/2014/main" id="{846776B8-6BCD-85BF-2CAC-8C54C6833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/>
          <a:stretch/>
        </p:blipFill>
        <p:spPr bwMode="auto">
          <a:xfrm>
            <a:off x="717040" y="3959198"/>
            <a:ext cx="2000148" cy="157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CE638C0-C354-85E1-34B6-1801F93FEA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4404" y="1927123"/>
                <a:ext cx="5257798" cy="424983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it-IT" dirty="0"/>
                  <a:t>Dark </a:t>
                </a:r>
                <a:r>
                  <a:rPr lang="it-IT" dirty="0" err="1"/>
                  <a:t>photons</a:t>
                </a:r>
                <a:r>
                  <a:rPr lang="it-IT" dirty="0"/>
                  <a:t>:</a:t>
                </a:r>
              </a:p>
              <a:p>
                <a:r>
                  <a:rPr lang="it-IT" dirty="0" err="1"/>
                  <a:t>Kinetic</a:t>
                </a:r>
                <a:r>
                  <a:rPr lang="it-IT" dirty="0"/>
                  <a:t> mixing</a:t>
                </a:r>
              </a:p>
              <a:p>
                <a:pPr lvl="1"/>
                <a:r>
                  <a:rPr lang="it-IT" dirty="0"/>
                  <a:t>In </a:t>
                </a:r>
                <a:r>
                  <a:rPr lang="it-IT" dirty="0" err="1"/>
                  <a:t>resonant</a:t>
                </a:r>
                <a:r>
                  <a:rPr lang="it-IT" dirty="0"/>
                  <a:t> </a:t>
                </a:r>
                <a:r>
                  <a:rPr lang="it-IT" dirty="0" err="1"/>
                  <a:t>cavities</a:t>
                </a:r>
                <a:r>
                  <a:rPr lang="it-IT" dirty="0"/>
                  <a:t> with</a:t>
                </a:r>
              </a:p>
              <a:p>
                <a:pPr marL="914400" lvl="2" indent="0">
                  <a:buFont typeface="Arial" panose="020B0604020202020204" pitchFamily="34" charset="0"/>
                  <a:buNone/>
                </a:pPr>
                <a:r>
                  <a:rPr lang="it-IT" dirty="0"/>
                  <a:t>	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sSup>
                          <m:sSup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it-IT" dirty="0"/>
              </a:p>
              <a:p>
                <a:pPr lvl="1"/>
                <a:r>
                  <a:rPr lang="it-IT" dirty="0"/>
                  <a:t>No </a:t>
                </a:r>
                <a:r>
                  <a:rPr lang="it-IT" dirty="0" err="1"/>
                  <a:t>need</a:t>
                </a:r>
                <a:r>
                  <a:rPr lang="it-IT" dirty="0"/>
                  <a:t> for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dirty="0"/>
                  <a:t> fields</a:t>
                </a:r>
                <a:r>
                  <a:rPr lang="en-US" dirty="0"/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CE638C0-C354-85E1-34B6-1801F93FE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404" y="1927123"/>
                <a:ext cx="5257798" cy="4249839"/>
              </a:xfrm>
              <a:prstGeom prst="rect">
                <a:avLst/>
              </a:prstGeom>
              <a:blipFill>
                <a:blip r:embed="rId5"/>
                <a:stretch>
                  <a:fillRect l="-2436" t="-2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31FD3A3-8EE5-EFEF-3353-B29506B44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2564" y="4912355"/>
            <a:ext cx="1981477" cy="819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72C254-23FB-CA4B-21C9-01F794C4E00B}"/>
                  </a:ext>
                </a:extLst>
              </p:cNvPr>
              <p:cNvSpPr txBox="1"/>
              <p:nvPr/>
            </p:nvSpPr>
            <p:spPr>
              <a:xfrm>
                <a:off x="7193473" y="4212560"/>
                <a:ext cx="3750386" cy="8155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1+4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72C254-23FB-CA4B-21C9-01F794C4E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473" y="4212560"/>
                <a:ext cx="3750386" cy="8155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2FFA7EF-3C75-92EB-4739-FDD71E65C910}"/>
              </a:ext>
            </a:extLst>
          </p:cNvPr>
          <p:cNvSpPr txBox="1"/>
          <p:nvPr/>
        </p:nvSpPr>
        <p:spPr>
          <a:xfrm>
            <a:off x="6788021" y="5731619"/>
            <a:ext cx="48253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effectLst/>
                <a:hlinkClick r:id="rId8"/>
              </a:rPr>
              <a:t>https</a:t>
            </a:r>
            <a:r>
              <a:rPr lang="en-US" sz="1600" b="0" i="0" dirty="0">
                <a:effectLst/>
                <a:latin typeface="Noto Sans" panose="020B0502040204020203" pitchFamily="34" charset="0"/>
                <a:hlinkClick r:id="rId8"/>
              </a:rPr>
              <a:t>://doi.org/10.1103/PhysRevD.110.043022</a:t>
            </a:r>
            <a:endParaRPr lang="en-US" sz="1600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BCC61E9-D0EC-B741-AB07-0375A5D43E59}"/>
              </a:ext>
            </a:extLst>
          </p:cNvPr>
          <p:cNvGraphicFramePr>
            <a:graphicFrameLocks noGrp="1"/>
          </p:cNvGraphicFramePr>
          <p:nvPr/>
        </p:nvGraphicFramePr>
        <p:xfrm>
          <a:off x="1108788" y="5718016"/>
          <a:ext cx="4433596" cy="365760"/>
        </p:xfrm>
        <a:graphic>
          <a:graphicData uri="http://schemas.openxmlformats.org/drawingml/2006/table">
            <a:tbl>
              <a:tblPr/>
              <a:tblGrid>
                <a:gridCol w="4433596">
                  <a:extLst>
                    <a:ext uri="{9D8B030D-6E8A-4147-A177-3AD203B41FA5}">
                      <a16:colId xmlns:a16="http://schemas.microsoft.com/office/drawing/2014/main" val="3905216324"/>
                    </a:ext>
                  </a:extLst>
                </a:gridCol>
              </a:tblGrid>
              <a:tr h="283983">
                <a:tc>
                  <a:txBody>
                    <a:bodyPr/>
                    <a:lstStyle/>
                    <a:p>
                      <a:pPr fontAlgn="t"/>
                      <a:r>
                        <a:rPr lang="en-US" b="0" u="none" strike="noStrike" dirty="0">
                          <a:effectLst/>
                          <a:hlinkClick r:id="rId9"/>
                        </a:rPr>
                        <a:t>https://doi.org/10.48550/arXiv.2403.02321</a:t>
                      </a:r>
                      <a:endParaRPr lang="en-US" dirty="0">
                        <a:effectLst/>
                      </a:endParaRPr>
                    </a:p>
                  </a:txBody>
                  <a:tcPr marR="495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963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111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BC2E-9D26-C051-0DF6-C2AACF4A8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B160-4FDA-9023-CEA7-224B65BDD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Dark Matter evidences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D0033-B324-FDF3-DD82-5E58A6C82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5648"/>
            <a:ext cx="6275409" cy="4421315"/>
          </a:xfrm>
        </p:spPr>
        <p:txBody>
          <a:bodyPr>
            <a:normAutofit lnSpcReduction="10000"/>
          </a:bodyPr>
          <a:lstStyle/>
          <a:p>
            <a:r>
              <a:rPr lang="en-US" noProof="0" dirty="0">
                <a:sym typeface="Wingdings" panose="05000000000000000000" pitchFamily="2" charset="2"/>
              </a:rPr>
              <a:t>Galaxy rotation curves</a:t>
            </a:r>
          </a:p>
          <a:p>
            <a:pPr lvl="1"/>
            <a:r>
              <a:rPr lang="en-US" noProof="0" dirty="0">
                <a:sym typeface="Wingdings" panose="05000000000000000000" pitchFamily="2" charset="2"/>
              </a:rPr>
              <a:t>Visible matter does not explain the rotational speed of galaxies at large distances from the center</a:t>
            </a:r>
          </a:p>
          <a:p>
            <a:r>
              <a:rPr lang="en-US" noProof="0" dirty="0">
                <a:sym typeface="Wingdings" panose="05000000000000000000" pitchFamily="2" charset="2"/>
              </a:rPr>
              <a:t>Cosmic Microwave Background (CMB)</a:t>
            </a:r>
          </a:p>
          <a:p>
            <a:pPr lvl="1"/>
            <a:r>
              <a:rPr lang="en-US" noProof="0" dirty="0">
                <a:sym typeface="Wingdings" panose="05000000000000000000" pitchFamily="2" charset="2"/>
              </a:rPr>
              <a:t>Measurements of the CMB anisotropies support the ΛCDM model with dark matter </a:t>
            </a:r>
          </a:p>
          <a:p>
            <a:r>
              <a:rPr lang="en-US" noProof="0" dirty="0">
                <a:sym typeface="Wingdings" panose="05000000000000000000" pitchFamily="2" charset="2"/>
              </a:rPr>
              <a:t>Galaxy clusters </a:t>
            </a:r>
          </a:p>
          <a:p>
            <a:pPr lvl="1"/>
            <a:r>
              <a:rPr lang="en-US" noProof="0" dirty="0">
                <a:sym typeface="Wingdings" panose="05000000000000000000" pitchFamily="2" charset="2"/>
              </a:rPr>
              <a:t>Velocity of galaxies within cluster is too high to be explained by visible matter (as well as velocity dispersion)</a:t>
            </a:r>
          </a:p>
          <a:p>
            <a:r>
              <a:rPr lang="en-US" noProof="0" dirty="0">
                <a:sym typeface="Wingdings" panose="05000000000000000000" pitchFamily="2" charset="2"/>
              </a:rPr>
              <a:t>Gravitational Lensing</a:t>
            </a:r>
          </a:p>
          <a:p>
            <a:pPr lvl="1"/>
            <a:endParaRPr lang="en-US" noProof="0" dirty="0">
              <a:sym typeface="Wingdings" panose="05000000000000000000" pitchFamily="2" charset="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B2EB5-F07C-A275-6991-84F0D2067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03/02/2025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70FB6-F1AC-32C2-BE1D-AE3AE6DC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Danilo Labranca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0E3BB-9FA6-182B-68A9-3020615F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US" noProof="0" smtClean="0"/>
              <a:t>24</a:t>
            </a:fld>
            <a:endParaRPr lang="en-US" noProof="0" dirty="0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7EC2D555-DCAB-6F4D-0256-D538E9326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609" y="1208111"/>
            <a:ext cx="4240191" cy="238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C2AA832-56EB-758F-6D08-12F7CE58D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" t="5150" r="2442" b="3779"/>
          <a:stretch/>
        </p:blipFill>
        <p:spPr bwMode="auto">
          <a:xfrm>
            <a:off x="7113609" y="3593218"/>
            <a:ext cx="4588396" cy="247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49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D8748-77BE-AFC2-F7B9-92014B12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Qubit</a:t>
            </a:r>
            <a:r>
              <a:rPr lang="it-IT" dirty="0"/>
              <a:t> </a:t>
            </a:r>
            <a:r>
              <a:rPr lang="it-IT" dirty="0" err="1"/>
              <a:t>Spectroscopy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940C-5B98-EFA6-B17B-FF25B84C1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B429E-F9E1-F946-F5AF-820044D1C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93168-63AD-12B2-F77E-E54C993C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25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FB4FF9-A91E-C16F-936B-4A6810EE2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55888"/>
            <a:ext cx="5378699" cy="3768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1967BC-D55B-ECB9-DD6C-D4427E581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545" y="2115750"/>
            <a:ext cx="5378699" cy="38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72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3A8D5-CD8C-B6EB-1439-833899A7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dc-</a:t>
            </a:r>
            <a:r>
              <a:rPr lang="it-IT" dirty="0" err="1"/>
              <a:t>Squid</a:t>
            </a:r>
            <a:r>
              <a:rPr lang="it-IT" dirty="0"/>
              <a:t> </a:t>
            </a:r>
            <a:r>
              <a:rPr lang="it-IT" dirty="0" err="1"/>
              <a:t>inductance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9E01B-5A4B-9857-1125-E8EC22F55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731B8-F404-FEC6-1A94-5BDBD0D54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5A66D-2271-27AA-DFC7-4E17464F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540BD-ACD8-2B12-4A80-AEA62F47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26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10522B-9E0A-EC74-72EE-37DA27530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147" y="1831837"/>
            <a:ext cx="5449706" cy="434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59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C16C6-36C9-DC2C-354B-C21DA8E3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Rabi</a:t>
            </a:r>
            <a:r>
              <a:rPr lang="it-IT" dirty="0"/>
              <a:t> </a:t>
            </a:r>
            <a:r>
              <a:rPr lang="it-IT" dirty="0" err="1"/>
              <a:t>oscillations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72482-44CC-48B0-A2BB-3FC964A2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B6BAE-5EE3-5314-560E-3E1429276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A87B5-C6AB-877A-6291-7AD6762D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27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338A83-AFFB-2188-66ED-A2C31B40E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11788"/>
            <a:ext cx="4839453" cy="344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85CB3-23CB-5C0B-8E46-4C7066F60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349" y="2456457"/>
            <a:ext cx="4609884" cy="34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1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B530A-5F08-7BB0-2702-49ACCC69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Dispersive shift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22B22-2BFA-7CBD-9330-1115EBDFA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01BC2-8A5B-A6D8-6D3C-9730014DB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55CE9-E37F-9A47-0E01-26B0CE18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28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01A425-10B6-3D06-2A07-E5E057777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262" y="1240220"/>
            <a:ext cx="6517475" cy="485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70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943A6-A5F3-F0C4-2286-0B7858FF1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55F29-25E6-49AA-EEC5-C39B72BE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Relaxation</a:t>
            </a:r>
            <a:r>
              <a:rPr lang="it-IT" dirty="0"/>
              <a:t> and </a:t>
            </a:r>
            <a:r>
              <a:rPr lang="it-IT" dirty="0" err="1"/>
              <a:t>Coherence</a:t>
            </a:r>
            <a:r>
              <a:rPr lang="it-IT" dirty="0"/>
              <a:t> time </a:t>
            </a:r>
            <a:r>
              <a:rPr lang="it-IT" dirty="0" err="1"/>
              <a:t>measurement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A67FF-B016-20F6-488B-AD38937E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0B2DD-1208-E72A-9857-E26875112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0CE67-24F7-3C3E-2A2E-51376170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29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D7322A-568D-B8AA-6E07-C33E9E36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17" y="818880"/>
            <a:ext cx="3539283" cy="2600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65627C-EF65-DEDF-AA38-68461CC46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879676"/>
            <a:ext cx="3472347" cy="2600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0252FC-2413-8468-9E48-01F9B1D4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74" y="818880"/>
            <a:ext cx="3472347" cy="2540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6E2815-E508-9FBF-CFC4-C58D53ADC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90" y="3589978"/>
            <a:ext cx="3487219" cy="2540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6F5B88-5C1F-586B-A4B8-D0B002609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873" y="3589978"/>
            <a:ext cx="3472348" cy="2583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9D2A9D-18D3-5831-D841-F2EC3DC30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0908" y="3611344"/>
            <a:ext cx="3444839" cy="25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53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61D09-845C-0F0D-8CBD-3B022C16E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C0A170-C0A6-5AC1-E16E-555F17340FB3}"/>
              </a:ext>
            </a:extLst>
          </p:cNvPr>
          <p:cNvGrpSpPr/>
          <p:nvPr/>
        </p:nvGrpSpPr>
        <p:grpSpPr>
          <a:xfrm>
            <a:off x="6009893" y="1440848"/>
            <a:ext cx="3099061" cy="1870768"/>
            <a:chOff x="4786606" y="2608498"/>
            <a:chExt cx="2905785" cy="19255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D879F8-0CB0-E884-878E-2520976A7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335" t="12875" r="421"/>
            <a:stretch/>
          </p:blipFill>
          <p:spPr>
            <a:xfrm>
              <a:off x="4786606" y="2608498"/>
              <a:ext cx="2905785" cy="19255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92CB53-4DB8-056A-4BC7-3A0BD311A84C}"/>
                </a:ext>
              </a:extLst>
            </p:cNvPr>
            <p:cNvSpPr/>
            <p:nvPr/>
          </p:nvSpPr>
          <p:spPr>
            <a:xfrm>
              <a:off x="4805265" y="2608498"/>
              <a:ext cx="373225" cy="303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9DEFDA-0189-8350-A268-BA16874C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Transmon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single </a:t>
            </a:r>
            <a:r>
              <a:rPr lang="it-IT" dirty="0" err="1"/>
              <a:t>photon</a:t>
            </a:r>
            <a:r>
              <a:rPr lang="it-IT" dirty="0"/>
              <a:t> detector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68C84-ADA7-B91A-3941-AFB56847D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42681"/>
            <a:ext cx="5257801" cy="1276377"/>
          </a:xfrm>
        </p:spPr>
        <p:txBody>
          <a:bodyPr>
            <a:normAutofit fontScale="85000" lnSpcReduction="10000"/>
          </a:bodyPr>
          <a:lstStyle/>
          <a:p>
            <a:r>
              <a:rPr lang="it-IT" dirty="0" err="1"/>
              <a:t>Detection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Ramsey </a:t>
            </a:r>
            <a:r>
              <a:rPr lang="it-IT" dirty="0" err="1"/>
              <a:t>sequence</a:t>
            </a:r>
            <a:endParaRPr lang="it-IT" dirty="0"/>
          </a:p>
          <a:p>
            <a:r>
              <a:rPr lang="en-US" b="1" dirty="0"/>
              <a:t>QND detection </a:t>
            </a:r>
            <a:r>
              <a:rPr lang="en-US" b="1" dirty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reduction in dark counts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0A0C1-C811-7614-D1B9-3F336000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06/02/2025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93E8D-D2BB-A3FA-299F-7B132B9C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7BFD-28B8-F409-653D-05C22330B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86B541-9DE8-7DEE-7718-D4971AD490B8}"/>
                  </a:ext>
                </a:extLst>
              </p:cNvPr>
              <p:cNvSpPr txBox="1"/>
              <p:nvPr/>
            </p:nvSpPr>
            <p:spPr>
              <a:xfrm>
                <a:off x="1318452" y="5546717"/>
                <a:ext cx="1521186" cy="5879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⟩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86B541-9DE8-7DEE-7718-D4971AD49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452" y="5546717"/>
                <a:ext cx="1521186" cy="587918"/>
              </a:xfrm>
              <a:prstGeom prst="rect">
                <a:avLst/>
              </a:prstGeom>
              <a:blipFill>
                <a:blip r:embed="rId3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3ED83B-494F-A595-6902-003F0B6639D4}"/>
                  </a:ext>
                </a:extLst>
              </p:cNvPr>
              <p:cNvSpPr txBox="1"/>
              <p:nvPr/>
            </p:nvSpPr>
            <p:spPr>
              <a:xfrm>
                <a:off x="5316171" y="3247163"/>
                <a:ext cx="1559658" cy="5879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⟩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3ED83B-494F-A595-6902-003F0B663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171" y="3247163"/>
                <a:ext cx="1559658" cy="587918"/>
              </a:xfrm>
              <a:prstGeom prst="rect">
                <a:avLst/>
              </a:prstGeom>
              <a:blipFill>
                <a:blip r:embed="rId4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red arrow pointing towards a black background&#10;&#10;Description automatically generated">
            <a:extLst>
              <a:ext uri="{FF2B5EF4-FFF2-40B4-BE49-F238E27FC236}">
                <a16:creationId xmlns:a16="http://schemas.microsoft.com/office/drawing/2014/main" id="{26A9813D-690D-A83E-BAB8-E49E56409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57" y="3770608"/>
            <a:ext cx="1965575" cy="1965575"/>
          </a:xfrm>
          <a:prstGeom prst="rect">
            <a:avLst/>
          </a:prstGeom>
        </p:spPr>
      </p:pic>
      <p:pic>
        <p:nvPicPr>
          <p:cNvPr id="19" name="Picture 18" descr="A red arrow in a circle&#10;&#10;Description automatically generated">
            <a:extLst>
              <a:ext uri="{FF2B5EF4-FFF2-40B4-BE49-F238E27FC236}">
                <a16:creationId xmlns:a16="http://schemas.microsoft.com/office/drawing/2014/main" id="{E3B479A2-C678-048E-5266-1D3B575E70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471" y="2745785"/>
            <a:ext cx="1965575" cy="196557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939EA3-E7F2-4820-8746-5E2E6231929F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2839638" y="3728573"/>
            <a:ext cx="697833" cy="40907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red dot in the dark with Marfa lights in the background&#10;&#10;Description automatically generated">
            <a:extLst>
              <a:ext uri="{FF2B5EF4-FFF2-40B4-BE49-F238E27FC236}">
                <a16:creationId xmlns:a16="http://schemas.microsoft.com/office/drawing/2014/main" id="{DEFD8A31-EB2E-3D12-FCA0-B01778E7E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13" y="4739465"/>
            <a:ext cx="1965575" cy="1965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5D2412B-1798-7AB7-B458-D88B4E43E99B}"/>
                  </a:ext>
                </a:extLst>
              </p:cNvPr>
              <p:cNvSpPr txBox="1"/>
              <p:nvPr/>
            </p:nvSpPr>
            <p:spPr>
              <a:xfrm>
                <a:off x="5354643" y="5400188"/>
                <a:ext cx="1521186" cy="5879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⟩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5D2412B-1798-7AB7-B458-D88B4E43E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643" y="5400188"/>
                <a:ext cx="1521186" cy="587918"/>
              </a:xfrm>
              <a:prstGeom prst="rect">
                <a:avLst/>
              </a:prstGeom>
              <a:blipFill>
                <a:blip r:embed="rId8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6CFE337-9D57-0420-B35E-C1AE74E76731}"/>
              </a:ext>
            </a:extLst>
          </p:cNvPr>
          <p:cNvCxnSpPr>
            <a:cxnSpLocks/>
          </p:cNvCxnSpPr>
          <p:nvPr/>
        </p:nvCxnSpPr>
        <p:spPr>
          <a:xfrm>
            <a:off x="2839638" y="5070091"/>
            <a:ext cx="697833" cy="40907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70119B4-2007-9DFE-4497-5F0E0C080945}"/>
              </a:ext>
            </a:extLst>
          </p:cNvPr>
          <p:cNvCxnSpPr>
            <a:cxnSpLocks/>
          </p:cNvCxnSpPr>
          <p:nvPr/>
        </p:nvCxnSpPr>
        <p:spPr>
          <a:xfrm flipV="1">
            <a:off x="6969967" y="3561711"/>
            <a:ext cx="618894" cy="221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A3C5800-DC79-C914-2C83-AA78DC800D5B}"/>
              </a:ext>
            </a:extLst>
          </p:cNvPr>
          <p:cNvCxnSpPr>
            <a:cxnSpLocks/>
          </p:cNvCxnSpPr>
          <p:nvPr/>
        </p:nvCxnSpPr>
        <p:spPr>
          <a:xfrm flipV="1">
            <a:off x="6969967" y="5720083"/>
            <a:ext cx="618894" cy="221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red arrow pointing up&#10;&#10;Description automatically generated">
            <a:extLst>
              <a:ext uri="{FF2B5EF4-FFF2-40B4-BE49-F238E27FC236}">
                <a16:creationId xmlns:a16="http://schemas.microsoft.com/office/drawing/2014/main" id="{62ADE66A-4BDA-F617-520D-4E85C422F9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24" y="4709467"/>
            <a:ext cx="1965576" cy="1965576"/>
          </a:xfrm>
          <a:prstGeom prst="rect">
            <a:avLst/>
          </a:prstGeom>
        </p:spPr>
      </p:pic>
      <p:pic>
        <p:nvPicPr>
          <p:cNvPr id="37" name="Picture 36" descr="A red arrow pointing towards a black background&#10;&#10;Description automatically generated">
            <a:extLst>
              <a:ext uri="{FF2B5EF4-FFF2-40B4-BE49-F238E27FC236}">
                <a16:creationId xmlns:a16="http://schemas.microsoft.com/office/drawing/2014/main" id="{F04D625C-20EB-3FA6-A6AF-03187FA8F8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24" y="2743892"/>
            <a:ext cx="1965575" cy="196557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1151662-9265-4604-D82E-076C44754BA0}"/>
              </a:ext>
            </a:extLst>
          </p:cNvPr>
          <p:cNvSpPr txBox="1"/>
          <p:nvPr/>
        </p:nvSpPr>
        <p:spPr>
          <a:xfrm rot="19811186">
            <a:off x="2274860" y="3582883"/>
            <a:ext cx="154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Single </a:t>
            </a:r>
            <a:r>
              <a:rPr lang="it-IT" dirty="0" err="1"/>
              <a:t>Photon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0EED23-A827-8FB3-5AAD-FB6BAE1EC148}"/>
              </a:ext>
            </a:extLst>
          </p:cNvPr>
          <p:cNvSpPr txBox="1"/>
          <p:nvPr/>
        </p:nvSpPr>
        <p:spPr>
          <a:xfrm rot="1839675">
            <a:off x="2700178" y="4921893"/>
            <a:ext cx="123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No </a:t>
            </a:r>
            <a:r>
              <a:rPr lang="it-IT" dirty="0" err="1"/>
              <a:t>Photon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26D71BC-4ECE-37A7-EA8F-49F1686AB765}"/>
                  </a:ext>
                </a:extLst>
              </p:cNvPr>
              <p:cNvSpPr txBox="1"/>
              <p:nvPr/>
            </p:nvSpPr>
            <p:spPr>
              <a:xfrm>
                <a:off x="10208594" y="3342638"/>
                <a:ext cx="58830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26D71BC-4ECE-37A7-EA8F-49F1686AB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8594" y="3342638"/>
                <a:ext cx="588303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F1C888-FF18-2539-75BF-B149EC0E030D}"/>
                  </a:ext>
                </a:extLst>
              </p:cNvPr>
              <p:cNvSpPr txBox="1"/>
              <p:nvPr/>
            </p:nvSpPr>
            <p:spPr>
              <a:xfrm>
                <a:off x="10208594" y="5446033"/>
                <a:ext cx="58830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F1C888-FF18-2539-75BF-B149EC0E0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8594" y="5446033"/>
                <a:ext cx="588303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F5A8049F-62F2-30D3-04B2-883A2B8A07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8425" y="1544822"/>
            <a:ext cx="2716943" cy="1375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FF824C-BF59-ED85-49C9-235CA6AEDC86}"/>
                  </a:ext>
                </a:extLst>
              </p:cNvPr>
              <p:cNvSpPr txBox="1"/>
              <p:nvPr/>
            </p:nvSpPr>
            <p:spPr>
              <a:xfrm>
                <a:off x="77218" y="3276879"/>
                <a:ext cx="2776658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acc>
                            <m:accPr>
                              <m:chr m:val="̂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FF824C-BF59-ED85-49C9-235CA6AED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8" y="3276879"/>
                <a:ext cx="2776658" cy="52411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BD0034A-6CF2-F1A1-7F40-6B1E4333D390}"/>
              </a:ext>
            </a:extLst>
          </p:cNvPr>
          <p:cNvSpPr txBox="1"/>
          <p:nvPr/>
        </p:nvSpPr>
        <p:spPr>
          <a:xfrm>
            <a:off x="9177721" y="1192216"/>
            <a:ext cx="33356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0" i="1" dirty="0">
                <a:solidFill>
                  <a:srgbClr val="222222"/>
                </a:solidFill>
                <a:effectLst/>
                <a:latin typeface="-apple-system"/>
                <a:hlinkClick r:id="rId15"/>
              </a:rPr>
              <a:t>Nature Phys</a:t>
            </a:r>
            <a:r>
              <a:rPr lang="fr-FR" sz="1600" b="0" i="0" dirty="0">
                <a:solidFill>
                  <a:srgbClr val="222222"/>
                </a:solidFill>
                <a:effectLst/>
                <a:latin typeface="-apple-system"/>
                <a:hlinkClick r:id="rId15"/>
              </a:rPr>
              <a:t> </a:t>
            </a:r>
            <a:r>
              <a:rPr lang="fr-FR" sz="1600" b="1" i="0" dirty="0">
                <a:solidFill>
                  <a:srgbClr val="222222"/>
                </a:solidFill>
                <a:effectLst/>
                <a:latin typeface="-apple-system"/>
                <a:hlinkClick r:id="rId15"/>
              </a:rPr>
              <a:t>14</a:t>
            </a:r>
            <a:r>
              <a:rPr lang="fr-FR" sz="1600" b="0" i="0" dirty="0">
                <a:solidFill>
                  <a:srgbClr val="222222"/>
                </a:solidFill>
                <a:effectLst/>
                <a:latin typeface="-apple-system"/>
                <a:hlinkClick r:id="rId15"/>
              </a:rPr>
              <a:t>, 546–549 (2018)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E9188B-7C99-6D0D-6C0C-1E05CC684766}"/>
              </a:ext>
            </a:extLst>
          </p:cNvPr>
          <p:cNvSpPr txBox="1"/>
          <p:nvPr/>
        </p:nvSpPr>
        <p:spPr>
          <a:xfrm>
            <a:off x="6160749" y="1207605"/>
            <a:ext cx="3170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16"/>
              </a:rPr>
              <a:t>Phys. Rev. Lett.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16"/>
              </a:rPr>
              <a:t>126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16"/>
              </a:rPr>
              <a:t>, 141302 (2021)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664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D49E1-D18C-BB1D-6822-C2A0DFE9E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6745-8B61-773B-D4DE-48958DC4B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Relaxation</a:t>
            </a:r>
            <a:r>
              <a:rPr lang="it-IT" dirty="0"/>
              <a:t> and </a:t>
            </a:r>
            <a:r>
              <a:rPr lang="it-IT" dirty="0" err="1"/>
              <a:t>Coherence</a:t>
            </a:r>
            <a:r>
              <a:rPr lang="it-IT" dirty="0"/>
              <a:t> time </a:t>
            </a:r>
            <a:r>
              <a:rPr lang="it-IT" dirty="0" err="1"/>
              <a:t>measurement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28E19-71ED-5DF3-2D18-215B4FDEC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62AA3-589F-03F3-E7D9-694ADCD63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Danilo Labranca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05087-A24C-0F5C-1151-DAD3941D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GB" smtClean="0"/>
              <a:t>30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EB0E30-E6C4-5160-6D94-2A1732812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17" y="818880"/>
            <a:ext cx="3539283" cy="2600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1EA476-C2AD-524B-E55D-3821695A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879676"/>
            <a:ext cx="3472347" cy="2600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9DED52-8B52-511C-E245-E1050C813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74" y="818880"/>
            <a:ext cx="3472347" cy="2540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CABEE7-E1BE-BB24-0D67-5860E798F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90" y="3589978"/>
            <a:ext cx="3487219" cy="2540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74066E-850B-07D0-0D96-5FD8683D8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873" y="3589978"/>
            <a:ext cx="3472348" cy="2583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219759-BAB6-772F-504D-160B79897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0908" y="3611344"/>
            <a:ext cx="3444839" cy="2540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A5D234CD-627F-0C73-1359-6AB3C456D50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61701" y="2526342"/>
              <a:ext cx="6394692" cy="148336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572389">
                      <a:extLst>
                        <a:ext uri="{9D8B030D-6E8A-4147-A177-3AD203B41FA5}">
                          <a16:colId xmlns:a16="http://schemas.microsoft.com/office/drawing/2014/main" val="2062131342"/>
                        </a:ext>
                      </a:extLst>
                    </a:gridCol>
                    <a:gridCol w="2889564">
                      <a:extLst>
                        <a:ext uri="{9D8B030D-6E8A-4147-A177-3AD203B41FA5}">
                          <a16:colId xmlns:a16="http://schemas.microsoft.com/office/drawing/2014/main" val="2366187144"/>
                        </a:ext>
                      </a:extLst>
                    </a:gridCol>
                    <a:gridCol w="2932739">
                      <a:extLst>
                        <a:ext uri="{9D8B030D-6E8A-4147-A177-3AD203B41FA5}">
                          <a16:colId xmlns:a16="http://schemas.microsoft.com/office/drawing/2014/main" val="29564313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Fixed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 frequency </a:t>
                          </a:r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qubit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Tunable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qubit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8552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1522±51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1928±136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0305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408±73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585±53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28511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611±31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1033±105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84971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A5D234CD-627F-0C73-1359-6AB3C456D50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61701" y="2526342"/>
              <a:ext cx="6394692" cy="148336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572389">
                      <a:extLst>
                        <a:ext uri="{9D8B030D-6E8A-4147-A177-3AD203B41FA5}">
                          <a16:colId xmlns:a16="http://schemas.microsoft.com/office/drawing/2014/main" val="2062131342"/>
                        </a:ext>
                      </a:extLst>
                    </a:gridCol>
                    <a:gridCol w="2889564">
                      <a:extLst>
                        <a:ext uri="{9D8B030D-6E8A-4147-A177-3AD203B41FA5}">
                          <a16:colId xmlns:a16="http://schemas.microsoft.com/office/drawing/2014/main" val="2366187144"/>
                        </a:ext>
                      </a:extLst>
                    </a:gridCol>
                    <a:gridCol w="2932739">
                      <a:extLst>
                        <a:ext uri="{9D8B030D-6E8A-4147-A177-3AD203B41FA5}">
                          <a16:colId xmlns:a16="http://schemas.microsoft.com/office/drawing/2014/main" val="29564313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Fixed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 frequency </a:t>
                          </a:r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qubit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Tunable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it-IT" dirty="0" err="1">
                              <a:solidFill>
                                <a:schemeClr val="tx1"/>
                              </a:solidFill>
                            </a:rPr>
                            <a:t>qubit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8552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64" t="-106557" r="-1022340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042" t="-106557" r="-102743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18050" t="-106557" r="-1037" b="-2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0305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64" t="-206557" r="-1022340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042" t="-206557" r="-102743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18050" t="-206557" r="-1037" b="-1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28511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64" t="-306557" r="-1022340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042" t="-306557" r="-102743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18050" t="-306557" r="-1037" b="-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849710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23612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B2FF5-A69F-D307-FC2F-AD13A1683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37ED-1A74-C62E-6FBA-6B11CFC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Light DM conversion into photons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99D77-995B-2DFA-4EFA-484DA8A5A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7" y="1967853"/>
            <a:ext cx="6021353" cy="5360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noProof="0" dirty="0" err="1"/>
              <a:t>Axions</a:t>
            </a:r>
            <a:r>
              <a:rPr lang="it-IT" noProof="0" dirty="0"/>
              <a:t>:</a:t>
            </a:r>
            <a:r>
              <a:rPr lang="it-IT" dirty="0"/>
              <a:t> </a:t>
            </a:r>
            <a:r>
              <a:rPr lang="it-IT" b="1" dirty="0" err="1"/>
              <a:t>itinerant</a:t>
            </a:r>
            <a:r>
              <a:rPr lang="it-IT" b="1" dirty="0"/>
              <a:t> </a:t>
            </a:r>
            <a:r>
              <a:rPr lang="it-IT" b="1" dirty="0" err="1"/>
              <a:t>photon</a:t>
            </a:r>
            <a:r>
              <a:rPr lang="it-IT" b="1" dirty="0"/>
              <a:t> </a:t>
            </a:r>
            <a:r>
              <a:rPr lang="it-IT" b="1" dirty="0" err="1"/>
              <a:t>detection</a:t>
            </a:r>
            <a:r>
              <a:rPr lang="it-IT" dirty="0"/>
              <a:t> </a:t>
            </a:r>
            <a:r>
              <a:rPr lang="it-IT" dirty="0" err="1"/>
              <a:t>scheme</a:t>
            </a:r>
            <a:endParaRPr lang="it-IT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D87F9-E0E6-8C66-A7C6-147C98F87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03/02/2025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F9B54-E905-6E8F-CB19-D2F92B51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75012"/>
            <a:ext cx="4114800" cy="365125"/>
          </a:xfrm>
        </p:spPr>
        <p:txBody>
          <a:bodyPr/>
          <a:lstStyle/>
          <a:p>
            <a:r>
              <a:rPr lang="en-US" noProof="0"/>
              <a:t>Danilo Labranca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7D4A2-A248-23FF-8D45-8E87C4EF9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US" noProof="0" smtClean="0"/>
              <a:t>31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3F065A-231F-B42B-42E9-C320C6C9FBD4}"/>
              </a:ext>
            </a:extLst>
          </p:cNvPr>
          <p:cNvCxnSpPr/>
          <p:nvPr/>
        </p:nvCxnSpPr>
        <p:spPr>
          <a:xfrm>
            <a:off x="6096000" y="969369"/>
            <a:ext cx="0" cy="5117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C12625-7DD1-DD9A-007B-7B58EA7ADD19}"/>
              </a:ext>
            </a:extLst>
          </p:cNvPr>
          <p:cNvSpPr txBox="1">
            <a:spLocks/>
          </p:cNvSpPr>
          <p:nvPr/>
        </p:nvSpPr>
        <p:spPr>
          <a:xfrm>
            <a:off x="6451338" y="1946847"/>
            <a:ext cx="5666011" cy="5178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Dark </a:t>
            </a:r>
            <a:r>
              <a:rPr lang="it-IT" dirty="0" err="1"/>
              <a:t>photons</a:t>
            </a:r>
            <a:r>
              <a:rPr lang="it-IT" dirty="0"/>
              <a:t>: </a:t>
            </a:r>
            <a:r>
              <a:rPr lang="it-IT" b="1" dirty="0" err="1"/>
              <a:t>localized</a:t>
            </a:r>
            <a:r>
              <a:rPr lang="it-IT" b="1" dirty="0"/>
              <a:t> </a:t>
            </a:r>
            <a:r>
              <a:rPr lang="it-IT" b="1" dirty="0" err="1"/>
              <a:t>dection</a:t>
            </a:r>
            <a:r>
              <a:rPr lang="it-IT" b="1" dirty="0"/>
              <a:t> </a:t>
            </a:r>
            <a:r>
              <a:rPr lang="it-IT" dirty="0" err="1"/>
              <a:t>scheme</a:t>
            </a:r>
            <a:endParaRPr lang="it-IT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43B2D5-8A23-6584-50CC-3679A5869A68}"/>
              </a:ext>
            </a:extLst>
          </p:cNvPr>
          <p:cNvGrpSpPr/>
          <p:nvPr/>
        </p:nvGrpSpPr>
        <p:grpSpPr>
          <a:xfrm>
            <a:off x="6964137" y="2769701"/>
            <a:ext cx="3909522" cy="2547087"/>
            <a:chOff x="4786606" y="2608498"/>
            <a:chExt cx="2905785" cy="19255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7CD4C2-779E-9C4F-4395-F06CB7795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335" t="12875" r="421"/>
            <a:stretch/>
          </p:blipFill>
          <p:spPr>
            <a:xfrm>
              <a:off x="4786606" y="2608498"/>
              <a:ext cx="2905785" cy="192555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B7BEFE-D296-CE1F-8D38-799268DA4452}"/>
                </a:ext>
              </a:extLst>
            </p:cNvPr>
            <p:cNvSpPr/>
            <p:nvPr/>
          </p:nvSpPr>
          <p:spPr>
            <a:xfrm>
              <a:off x="4805265" y="2608498"/>
              <a:ext cx="373225" cy="303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E116780-7028-994A-4294-90122D01E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51" y="2431956"/>
            <a:ext cx="2548914" cy="1422853"/>
          </a:xfrm>
          <a:prstGeom prst="rect">
            <a:avLst/>
          </a:prstGeom>
        </p:spPr>
      </p:pic>
      <p:pic>
        <p:nvPicPr>
          <p:cNvPr id="21" name="Picture 20" descr="A red dot in the dark with Marfa lights in the background&#10;&#10;Description automatically generated">
            <a:extLst>
              <a:ext uri="{FF2B5EF4-FFF2-40B4-BE49-F238E27FC236}">
                <a16:creationId xmlns:a16="http://schemas.microsoft.com/office/drawing/2014/main" id="{B7A7637F-08B8-BC02-42F6-DF953296A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58" y="4426044"/>
            <a:ext cx="1630522" cy="163052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48BDC7C-F188-B03C-0D5B-789621E4C6C1}"/>
              </a:ext>
            </a:extLst>
          </p:cNvPr>
          <p:cNvGrpSpPr/>
          <p:nvPr/>
        </p:nvGrpSpPr>
        <p:grpSpPr>
          <a:xfrm>
            <a:off x="3089208" y="3099816"/>
            <a:ext cx="2032520" cy="2141488"/>
            <a:chOff x="2936810" y="2608567"/>
            <a:chExt cx="2184918" cy="2632737"/>
          </a:xfrm>
        </p:grpSpPr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7E827941-877B-07F3-6A3A-B1E0A373868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12900" y="2832477"/>
              <a:ext cx="2632737" cy="2184918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B937652-B688-7710-8902-F58FFC96BA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6810" y="2608567"/>
              <a:ext cx="21849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16A7395-D519-71AE-7BD5-AD5C05C66E80}"/>
              </a:ext>
            </a:extLst>
          </p:cNvPr>
          <p:cNvSpPr/>
          <p:nvPr/>
        </p:nvSpPr>
        <p:spPr>
          <a:xfrm>
            <a:off x="438540" y="4426044"/>
            <a:ext cx="2341981" cy="1630522"/>
          </a:xfrm>
          <a:custGeom>
            <a:avLst/>
            <a:gdLst>
              <a:gd name="connsiteX0" fmla="*/ 1575861 w 2341981"/>
              <a:gd name="connsiteY0" fmla="*/ 0 h 1630522"/>
              <a:gd name="connsiteX1" fmla="*/ 2341981 w 2341981"/>
              <a:gd name="connsiteY1" fmla="*/ 0 h 1630522"/>
              <a:gd name="connsiteX2" fmla="*/ 2341981 w 2341981"/>
              <a:gd name="connsiteY2" fmla="*/ 1630522 h 1630522"/>
              <a:gd name="connsiteX3" fmla="*/ 1556597 w 2341981"/>
              <a:gd name="connsiteY3" fmla="*/ 1630522 h 1630522"/>
              <a:gd name="connsiteX4" fmla="*/ 1602999 w 2341981"/>
              <a:gd name="connsiteY4" fmla="*/ 1597614 h 1630522"/>
              <a:gd name="connsiteX5" fmla="*/ 1962440 w 2341981"/>
              <a:gd name="connsiteY5" fmla="*/ 808430 h 1630522"/>
              <a:gd name="connsiteX6" fmla="*/ 1602999 w 2341981"/>
              <a:gd name="connsiteY6" fmla="*/ 19247 h 1630522"/>
              <a:gd name="connsiteX7" fmla="*/ 0 w 2341981"/>
              <a:gd name="connsiteY7" fmla="*/ 0 h 1630522"/>
              <a:gd name="connsiteX8" fmla="*/ 718497 w 2341981"/>
              <a:gd name="connsiteY8" fmla="*/ 0 h 1630522"/>
              <a:gd name="connsiteX9" fmla="*/ 691359 w 2341981"/>
              <a:gd name="connsiteY9" fmla="*/ 19247 h 1630522"/>
              <a:gd name="connsiteX10" fmla="*/ 331918 w 2341981"/>
              <a:gd name="connsiteY10" fmla="*/ 808430 h 1630522"/>
              <a:gd name="connsiteX11" fmla="*/ 691359 w 2341981"/>
              <a:gd name="connsiteY11" fmla="*/ 1597614 h 1630522"/>
              <a:gd name="connsiteX12" fmla="*/ 737761 w 2341981"/>
              <a:gd name="connsiteY12" fmla="*/ 1630522 h 1630522"/>
              <a:gd name="connsiteX13" fmla="*/ 0 w 2341981"/>
              <a:gd name="connsiteY13" fmla="*/ 1630522 h 163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1981" h="1630522">
                <a:moveTo>
                  <a:pt x="1575861" y="0"/>
                </a:moveTo>
                <a:lnTo>
                  <a:pt x="2341981" y="0"/>
                </a:lnTo>
                <a:lnTo>
                  <a:pt x="2341981" y="1630522"/>
                </a:lnTo>
                <a:lnTo>
                  <a:pt x="1556597" y="1630522"/>
                </a:lnTo>
                <a:lnTo>
                  <a:pt x="1602999" y="1597614"/>
                </a:lnTo>
                <a:cubicBezTo>
                  <a:pt x="1819860" y="1426582"/>
                  <a:pt x="1962440" y="1136944"/>
                  <a:pt x="1962440" y="808430"/>
                </a:cubicBezTo>
                <a:cubicBezTo>
                  <a:pt x="1962440" y="479917"/>
                  <a:pt x="1819860" y="190278"/>
                  <a:pt x="1602999" y="19247"/>
                </a:cubicBezTo>
                <a:close/>
                <a:moveTo>
                  <a:pt x="0" y="0"/>
                </a:moveTo>
                <a:lnTo>
                  <a:pt x="718497" y="0"/>
                </a:lnTo>
                <a:lnTo>
                  <a:pt x="691359" y="19247"/>
                </a:lnTo>
                <a:cubicBezTo>
                  <a:pt x="474498" y="190278"/>
                  <a:pt x="331918" y="479917"/>
                  <a:pt x="331918" y="808430"/>
                </a:cubicBezTo>
                <a:cubicBezTo>
                  <a:pt x="331918" y="1136944"/>
                  <a:pt x="474498" y="1426582"/>
                  <a:pt x="691359" y="1597614"/>
                </a:cubicBezTo>
                <a:lnTo>
                  <a:pt x="737761" y="1630522"/>
                </a:lnTo>
                <a:lnTo>
                  <a:pt x="0" y="16305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232B46-35AE-AB97-55B1-6CB31B3E1330}"/>
              </a:ext>
            </a:extLst>
          </p:cNvPr>
          <p:cNvSpPr txBox="1"/>
          <p:nvPr/>
        </p:nvSpPr>
        <p:spPr>
          <a:xfrm>
            <a:off x="497764" y="4056421"/>
            <a:ext cx="2236106" cy="369332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algn="ctr"/>
            <a:r>
              <a:rPr lang="it-IT" dirty="0" err="1"/>
              <a:t>Resonator</a:t>
            </a:r>
            <a:r>
              <a:rPr lang="it-IT" dirty="0"/>
              <a:t> + </a:t>
            </a:r>
            <a:r>
              <a:rPr lang="it-IT" dirty="0" err="1"/>
              <a:t>Qubit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2921F5-A18E-ADA1-F12F-7A4C6424AD6B}"/>
              </a:ext>
            </a:extLst>
          </p:cNvPr>
          <p:cNvSpPr txBox="1"/>
          <p:nvPr/>
        </p:nvSpPr>
        <p:spPr>
          <a:xfrm>
            <a:off x="3316648" y="2377682"/>
            <a:ext cx="2575505" cy="369332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algn="ctr"/>
            <a:r>
              <a:rPr lang="it-IT" dirty="0" err="1"/>
              <a:t>Axion</a:t>
            </a:r>
            <a:r>
              <a:rPr lang="it-IT" dirty="0"/>
              <a:t> </a:t>
            </a:r>
            <a:r>
              <a:rPr lang="it-IT" dirty="0" err="1"/>
              <a:t>conversion</a:t>
            </a:r>
            <a:r>
              <a:rPr lang="it-IT" dirty="0"/>
              <a:t> </a:t>
            </a:r>
            <a:r>
              <a:rPr lang="it-IT" dirty="0" err="1"/>
              <a:t>cavity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8583DC-65A7-8FB1-E99B-190CEB23566D}"/>
              </a:ext>
            </a:extLst>
          </p:cNvPr>
          <p:cNvSpPr txBox="1"/>
          <p:nvPr/>
        </p:nvSpPr>
        <p:spPr>
          <a:xfrm rot="16200000">
            <a:off x="3605851" y="3784258"/>
            <a:ext cx="2544757" cy="369332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algn="ctr"/>
            <a:r>
              <a:rPr lang="it-IT" dirty="0"/>
              <a:t>Transmission line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9A63DC-6185-F7EF-7838-A3ECAA93CB76}"/>
              </a:ext>
            </a:extLst>
          </p:cNvPr>
          <p:cNvSpPr txBox="1"/>
          <p:nvPr/>
        </p:nvSpPr>
        <p:spPr>
          <a:xfrm>
            <a:off x="6841021" y="5519981"/>
            <a:ext cx="4155753" cy="461665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algn="ctr"/>
            <a:r>
              <a:rPr lang="it-IT" sz="2400" dirty="0"/>
              <a:t>Dark </a:t>
            </a:r>
            <a:r>
              <a:rPr lang="it-IT" sz="2400" dirty="0" err="1"/>
              <a:t>photon</a:t>
            </a:r>
            <a:r>
              <a:rPr lang="it-IT" sz="2400" dirty="0"/>
              <a:t> </a:t>
            </a:r>
            <a:r>
              <a:rPr lang="it-IT" sz="2400" dirty="0" err="1"/>
              <a:t>conversion</a:t>
            </a:r>
            <a:r>
              <a:rPr lang="it-IT" sz="2400" dirty="0"/>
              <a:t> </a:t>
            </a:r>
            <a:r>
              <a:rPr lang="it-IT" sz="2400" dirty="0" err="1"/>
              <a:t>cavity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3D603ED-2A98-8164-3E6C-B6B5B6D889D5}"/>
              </a:ext>
            </a:extLst>
          </p:cNvPr>
          <p:cNvSpPr txBox="1"/>
          <p:nvPr/>
        </p:nvSpPr>
        <p:spPr>
          <a:xfrm>
            <a:off x="6928496" y="2344608"/>
            <a:ext cx="4155753" cy="461665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algn="ctr"/>
            <a:r>
              <a:rPr lang="it-IT" sz="2400" dirty="0" err="1"/>
              <a:t>Readout</a:t>
            </a:r>
            <a:r>
              <a:rPr lang="it-IT" sz="2400" dirty="0"/>
              <a:t> </a:t>
            </a:r>
            <a:r>
              <a:rPr lang="it-IT" sz="2400" dirty="0" err="1"/>
              <a:t>cavity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9391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4DD1A-9CB0-0CDA-81F8-E17CCCAA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Transmon</a:t>
            </a:r>
            <a:r>
              <a:rPr lang="en-US" noProof="0" dirty="0"/>
              <a:t> qubit chip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994E5-0865-5CD8-8E60-34DB8FC16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15750"/>
            <a:ext cx="5674567" cy="4061213"/>
          </a:xfrm>
        </p:spPr>
        <p:txBody>
          <a:bodyPr>
            <a:normAutofit lnSpcReduction="10000"/>
          </a:bodyPr>
          <a:lstStyle/>
          <a:p>
            <a:r>
              <a:rPr lang="it-IT" noProof="0" dirty="0" err="1"/>
              <a:t>Need</a:t>
            </a:r>
            <a:r>
              <a:rPr lang="it-IT" dirty="0"/>
              <a:t> </a:t>
            </a:r>
            <a:r>
              <a:rPr lang="it-IT" b="1" noProof="0" dirty="0"/>
              <a:t>good </a:t>
            </a:r>
            <a:r>
              <a:rPr lang="it-IT" b="1" noProof="0" dirty="0" err="1"/>
              <a:t>prediction</a:t>
            </a:r>
            <a:r>
              <a:rPr lang="it-IT" b="1" noProof="0" dirty="0"/>
              <a:t> </a:t>
            </a:r>
            <a:r>
              <a:rPr lang="it-IT" noProof="0" dirty="0"/>
              <a:t>of the detector </a:t>
            </a:r>
            <a:r>
              <a:rPr lang="it-IT" noProof="0" dirty="0" err="1"/>
              <a:t>parameters</a:t>
            </a:r>
            <a:r>
              <a:rPr lang="it-IT" noProof="0" dirty="0"/>
              <a:t> </a:t>
            </a:r>
          </a:p>
          <a:p>
            <a:r>
              <a:rPr lang="it-IT" dirty="0"/>
              <a:t>First design </a:t>
            </a:r>
            <a:r>
              <a:rPr lang="it-IT" dirty="0" err="1"/>
              <a:t>focuses</a:t>
            </a:r>
            <a:r>
              <a:rPr lang="it-IT" dirty="0"/>
              <a:t> on </a:t>
            </a:r>
            <a:r>
              <a:rPr lang="it-IT" b="1" dirty="0" err="1"/>
              <a:t>simulation-experiment</a:t>
            </a:r>
            <a:r>
              <a:rPr lang="it-IT" b="1" dirty="0"/>
              <a:t> agreement</a:t>
            </a:r>
          </a:p>
          <a:p>
            <a:r>
              <a:rPr lang="it-IT" noProof="0" dirty="0"/>
              <a:t>Two non-</a:t>
            </a:r>
            <a:r>
              <a:rPr lang="it-IT" noProof="0" dirty="0" err="1"/>
              <a:t>interacting</a:t>
            </a:r>
            <a:r>
              <a:rPr lang="it-IT" noProof="0" dirty="0"/>
              <a:t> </a:t>
            </a:r>
            <a:r>
              <a:rPr lang="it-IT" noProof="0" dirty="0" err="1"/>
              <a:t>qubits</a:t>
            </a:r>
            <a:endParaRPr lang="it-IT" noProof="0" dirty="0"/>
          </a:p>
          <a:p>
            <a:r>
              <a:rPr lang="it-IT" dirty="0"/>
              <a:t>One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tunable</a:t>
            </a:r>
            <a:r>
              <a:rPr lang="it-IT" dirty="0"/>
              <a:t> with </a:t>
            </a:r>
            <a:r>
              <a:rPr lang="it-IT" dirty="0" err="1"/>
              <a:t>external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and can be </a:t>
            </a:r>
            <a:r>
              <a:rPr lang="it-IT" dirty="0" err="1"/>
              <a:t>driven</a:t>
            </a:r>
            <a:r>
              <a:rPr lang="it-IT" dirty="0"/>
              <a:t> </a:t>
            </a:r>
            <a:r>
              <a:rPr lang="it-IT" dirty="0" err="1"/>
              <a:t>directly</a:t>
            </a:r>
            <a:r>
              <a:rPr lang="it-IT" dirty="0"/>
              <a:t> with a </a:t>
            </a:r>
            <a:r>
              <a:rPr lang="it-IT" dirty="0" err="1"/>
              <a:t>dedicated</a:t>
            </a:r>
            <a:r>
              <a:rPr lang="it-IT" dirty="0"/>
              <a:t> drive-line</a:t>
            </a:r>
          </a:p>
          <a:p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qubit</a:t>
            </a:r>
            <a:r>
              <a:rPr lang="it-IT" dirty="0"/>
              <a:t> features a </a:t>
            </a:r>
            <a:r>
              <a:rPr lang="it-IT" dirty="0" err="1"/>
              <a:t>simple</a:t>
            </a:r>
            <a:r>
              <a:rPr lang="it-IT" dirty="0"/>
              <a:t> </a:t>
            </a:r>
            <a:r>
              <a:rPr lang="it-IT" dirty="0" err="1"/>
              <a:t>coplanar</a:t>
            </a:r>
            <a:r>
              <a:rPr lang="it-IT" dirty="0"/>
              <a:t> </a:t>
            </a:r>
            <a:r>
              <a:rPr lang="it-IT" dirty="0" err="1"/>
              <a:t>resonator</a:t>
            </a:r>
            <a:r>
              <a:rPr lang="it-IT" dirty="0"/>
              <a:t> for </a:t>
            </a:r>
            <a:r>
              <a:rPr lang="it-IT" dirty="0" err="1"/>
              <a:t>readout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F9404-E3E6-CFCF-243A-842BF5CD7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noProof="0"/>
              <a:t>06/02/2025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A9457-4E50-E869-F07B-1A6E8263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Danilo Labranca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FC842-D645-5CFF-99F6-01D7AA79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7" name="Picture 6" descr="A circuit board with lines and symbols&#10;&#10;Description automatically generated">
            <a:extLst>
              <a:ext uri="{FF2B5EF4-FFF2-40B4-BE49-F238E27FC236}">
                <a16:creationId xmlns:a16="http://schemas.microsoft.com/office/drawing/2014/main" id="{9BA262A6-5F13-0C4B-29DE-699427A32F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2338" r="1843" b="1747"/>
          <a:stretch/>
        </p:blipFill>
        <p:spPr>
          <a:xfrm>
            <a:off x="6763139" y="1402797"/>
            <a:ext cx="4590661" cy="45440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A19A3D-6CBF-580D-E3DC-9084AB67F725}"/>
              </a:ext>
            </a:extLst>
          </p:cNvPr>
          <p:cNvSpPr/>
          <p:nvPr/>
        </p:nvSpPr>
        <p:spPr>
          <a:xfrm>
            <a:off x="9386596" y="2392349"/>
            <a:ext cx="1278294" cy="13622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A5C14D-654F-B0DC-0EBD-9924B4F54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596" y="4892769"/>
            <a:ext cx="1751280" cy="4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923772-4310-A58B-58F0-FF9D82D6FD1B}"/>
              </a:ext>
            </a:extLst>
          </p:cNvPr>
          <p:cNvSpPr txBox="1"/>
          <p:nvPr/>
        </p:nvSpPr>
        <p:spPr>
          <a:xfrm>
            <a:off x="9447698" y="5376884"/>
            <a:ext cx="27432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A. Sirois, M. Castellanos, D. </a:t>
            </a:r>
            <a:r>
              <a:rPr lang="en-US" dirty="0" err="1"/>
              <a:t>Olaya</a:t>
            </a:r>
            <a:r>
              <a:rPr lang="en-US" dirty="0"/>
              <a:t>, J. </a:t>
            </a:r>
            <a:r>
              <a:rPr lang="en-US" dirty="0" err="1"/>
              <a:t>Bieseker</a:t>
            </a:r>
            <a:r>
              <a:rPr lang="en-US" dirty="0"/>
              <a:t>, P. Hopkins, S. Benz.</a:t>
            </a:r>
          </a:p>
        </p:txBody>
      </p:sp>
    </p:spTree>
    <p:extLst>
      <p:ext uri="{BB962C8B-B14F-4D97-AF65-F5344CB8AC3E}">
        <p14:creationId xmlns:p14="http://schemas.microsoft.com/office/powerpoint/2010/main" val="248592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D4A83-8E33-7899-F569-5C55F1B6C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5C84-24DB-A111-0B0A-E1D1CCC5F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Transmon</a:t>
            </a:r>
            <a:r>
              <a:rPr lang="en-US" noProof="0" dirty="0"/>
              <a:t> qubit chip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2D3AA-B7B8-C441-21E5-CF4E0A821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15749"/>
            <a:ext cx="5674567" cy="4061213"/>
          </a:xfrm>
        </p:spPr>
        <p:txBody>
          <a:bodyPr>
            <a:normAutofit lnSpcReduction="10000"/>
          </a:bodyPr>
          <a:lstStyle/>
          <a:p>
            <a:r>
              <a:rPr lang="it-IT" noProof="0" dirty="0" err="1"/>
              <a:t>Need</a:t>
            </a:r>
            <a:r>
              <a:rPr lang="it-IT" noProof="0" dirty="0"/>
              <a:t> </a:t>
            </a:r>
            <a:r>
              <a:rPr lang="it-IT" b="1" noProof="0" dirty="0"/>
              <a:t>good </a:t>
            </a:r>
            <a:r>
              <a:rPr lang="it-IT" b="1" noProof="0" dirty="0" err="1"/>
              <a:t>prediction</a:t>
            </a:r>
            <a:r>
              <a:rPr lang="it-IT" b="1" noProof="0" dirty="0"/>
              <a:t> </a:t>
            </a:r>
            <a:r>
              <a:rPr lang="it-IT" noProof="0" dirty="0"/>
              <a:t>of the detector </a:t>
            </a:r>
            <a:r>
              <a:rPr lang="it-IT" noProof="0" dirty="0" err="1"/>
              <a:t>parameters</a:t>
            </a:r>
            <a:r>
              <a:rPr lang="it-IT" noProof="0" dirty="0"/>
              <a:t> </a:t>
            </a:r>
          </a:p>
          <a:p>
            <a:r>
              <a:rPr lang="it-IT" dirty="0"/>
              <a:t>First design </a:t>
            </a:r>
            <a:r>
              <a:rPr lang="it-IT" dirty="0" err="1"/>
              <a:t>focuses</a:t>
            </a:r>
            <a:r>
              <a:rPr lang="it-IT" dirty="0"/>
              <a:t> on </a:t>
            </a:r>
            <a:r>
              <a:rPr lang="it-IT" b="1" dirty="0" err="1"/>
              <a:t>simulation-experiment</a:t>
            </a:r>
            <a:r>
              <a:rPr lang="it-IT" b="1" dirty="0"/>
              <a:t> agreement</a:t>
            </a:r>
          </a:p>
          <a:p>
            <a:r>
              <a:rPr lang="it-IT" noProof="0" dirty="0"/>
              <a:t>Two non-</a:t>
            </a:r>
            <a:r>
              <a:rPr lang="it-IT" noProof="0" dirty="0" err="1"/>
              <a:t>interacting</a:t>
            </a:r>
            <a:r>
              <a:rPr lang="it-IT" noProof="0" dirty="0"/>
              <a:t> </a:t>
            </a:r>
            <a:r>
              <a:rPr lang="it-IT" noProof="0" dirty="0" err="1"/>
              <a:t>qubits</a:t>
            </a:r>
            <a:endParaRPr lang="it-IT" noProof="0" dirty="0"/>
          </a:p>
          <a:p>
            <a:r>
              <a:rPr lang="it-IT" dirty="0"/>
              <a:t>One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tunable</a:t>
            </a:r>
            <a:r>
              <a:rPr lang="it-IT" dirty="0"/>
              <a:t> with </a:t>
            </a:r>
            <a:r>
              <a:rPr lang="it-IT" dirty="0" err="1"/>
              <a:t>external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and can be </a:t>
            </a:r>
            <a:r>
              <a:rPr lang="it-IT" dirty="0" err="1"/>
              <a:t>driven</a:t>
            </a:r>
            <a:r>
              <a:rPr lang="it-IT" dirty="0"/>
              <a:t> </a:t>
            </a:r>
            <a:r>
              <a:rPr lang="it-IT" dirty="0" err="1"/>
              <a:t>directly</a:t>
            </a:r>
            <a:r>
              <a:rPr lang="it-IT" dirty="0"/>
              <a:t> with a </a:t>
            </a:r>
            <a:r>
              <a:rPr lang="it-IT" dirty="0" err="1"/>
              <a:t>dedicated</a:t>
            </a:r>
            <a:r>
              <a:rPr lang="it-IT" dirty="0"/>
              <a:t> drive-line</a:t>
            </a:r>
          </a:p>
          <a:p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qubit</a:t>
            </a:r>
            <a:r>
              <a:rPr lang="it-IT" dirty="0"/>
              <a:t> features a </a:t>
            </a:r>
            <a:r>
              <a:rPr lang="it-IT" dirty="0" err="1"/>
              <a:t>simple</a:t>
            </a:r>
            <a:r>
              <a:rPr lang="it-IT" dirty="0"/>
              <a:t> </a:t>
            </a:r>
            <a:r>
              <a:rPr lang="it-IT" dirty="0" err="1"/>
              <a:t>coplanar</a:t>
            </a:r>
            <a:r>
              <a:rPr lang="it-IT" dirty="0"/>
              <a:t> </a:t>
            </a:r>
            <a:r>
              <a:rPr lang="it-IT" dirty="0" err="1"/>
              <a:t>resonator</a:t>
            </a:r>
            <a:r>
              <a:rPr lang="it-IT" dirty="0"/>
              <a:t> for </a:t>
            </a:r>
            <a:r>
              <a:rPr lang="it-IT" dirty="0" err="1"/>
              <a:t>readout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8EC33-DE11-82E1-680C-74A096DDF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noProof="0"/>
              <a:t>06/02/2025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298C1-3A9C-2F29-D836-7216FD96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Danilo Labranca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6A8AF-5DE6-E649-3BFD-45A16563B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US" noProof="0" smtClean="0"/>
              <a:t>5</a:t>
            </a:fld>
            <a:endParaRPr lang="en-US" noProof="0" dirty="0"/>
          </a:p>
        </p:txBody>
      </p:sp>
      <p:pic>
        <p:nvPicPr>
          <p:cNvPr id="7" name="Picture 6" descr="A circuit board with lines and symbols&#10;&#10;Description automatically generated">
            <a:extLst>
              <a:ext uri="{FF2B5EF4-FFF2-40B4-BE49-F238E27FC236}">
                <a16:creationId xmlns:a16="http://schemas.microsoft.com/office/drawing/2014/main" id="{F54F640C-8661-BC65-4328-C8A6CB80B8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2338" r="1843" b="1747"/>
          <a:stretch/>
        </p:blipFill>
        <p:spPr>
          <a:xfrm>
            <a:off x="6763139" y="1156996"/>
            <a:ext cx="4590661" cy="45440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2B53CD-865D-FD96-1DD7-C2C4CEB56C78}"/>
              </a:ext>
            </a:extLst>
          </p:cNvPr>
          <p:cNvSpPr/>
          <p:nvPr/>
        </p:nvSpPr>
        <p:spPr>
          <a:xfrm>
            <a:off x="9386596" y="2136710"/>
            <a:ext cx="1278294" cy="13622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ircuit board with lines and symbols&#10;&#10;Description automatically generated">
            <a:extLst>
              <a:ext uri="{FF2B5EF4-FFF2-40B4-BE49-F238E27FC236}">
                <a16:creationId xmlns:a16="http://schemas.microsoft.com/office/drawing/2014/main" id="{EEBC640F-E93D-EE53-D494-682E7D8A3B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1" t="21993" r="17018" b="49253"/>
          <a:stretch/>
        </p:blipFill>
        <p:spPr>
          <a:xfrm>
            <a:off x="4038600" y="1381495"/>
            <a:ext cx="4484317" cy="4778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7FE2BD-4CC2-8904-004B-547D7CBEF52C}"/>
              </a:ext>
            </a:extLst>
          </p:cNvPr>
          <p:cNvSpPr txBox="1"/>
          <p:nvPr/>
        </p:nvSpPr>
        <p:spPr>
          <a:xfrm>
            <a:off x="4086731" y="5107173"/>
            <a:ext cx="203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Readout</a:t>
            </a:r>
            <a:r>
              <a:rPr lang="it-IT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resonator</a:t>
            </a:r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33D9C2-D3A1-59B7-DE66-686158DA23AF}"/>
              </a:ext>
            </a:extLst>
          </p:cNvPr>
          <p:cNvSpPr txBox="1"/>
          <p:nvPr/>
        </p:nvSpPr>
        <p:spPr>
          <a:xfrm>
            <a:off x="7005991" y="244851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Qubit</a:t>
            </a:r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755C9D-E554-3BB2-92F4-370B970030F8}"/>
              </a:ext>
            </a:extLst>
          </p:cNvPr>
          <p:cNvSpPr/>
          <p:nvPr/>
        </p:nvSpPr>
        <p:spPr>
          <a:xfrm>
            <a:off x="7081935" y="2136711"/>
            <a:ext cx="1343607" cy="150222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292B9D-810B-2DEC-3139-BF6AA7351987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8522917" y="1381495"/>
            <a:ext cx="1502826" cy="755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82A0AA-97FF-C2D1-2A93-69D75CB0EC27}"/>
              </a:ext>
            </a:extLst>
          </p:cNvPr>
          <p:cNvCxnSpPr>
            <a:cxnSpLocks/>
          </p:cNvCxnSpPr>
          <p:nvPr/>
        </p:nvCxnSpPr>
        <p:spPr>
          <a:xfrm flipH="1">
            <a:off x="8522917" y="3498980"/>
            <a:ext cx="1502826" cy="2661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3B49248-0722-8C48-75A4-E2FDB56B9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596" y="4892769"/>
            <a:ext cx="1751280" cy="4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F7E812-633D-A3B9-F461-3BD6620E9A25}"/>
              </a:ext>
            </a:extLst>
          </p:cNvPr>
          <p:cNvSpPr txBox="1"/>
          <p:nvPr/>
        </p:nvSpPr>
        <p:spPr>
          <a:xfrm>
            <a:off x="9447698" y="5376884"/>
            <a:ext cx="27432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A. Sirois, M. Castellanos, D. </a:t>
            </a:r>
            <a:r>
              <a:rPr lang="en-US" dirty="0" err="1"/>
              <a:t>Olaya</a:t>
            </a:r>
            <a:r>
              <a:rPr lang="en-US" dirty="0"/>
              <a:t>, J. </a:t>
            </a:r>
            <a:r>
              <a:rPr lang="en-US" dirty="0" err="1"/>
              <a:t>Bieseker</a:t>
            </a:r>
            <a:r>
              <a:rPr lang="en-US" dirty="0"/>
              <a:t>, P. Hopkins, S. Benz.</a:t>
            </a:r>
          </a:p>
        </p:txBody>
      </p:sp>
    </p:spTree>
    <p:extLst>
      <p:ext uri="{BB962C8B-B14F-4D97-AF65-F5344CB8AC3E}">
        <p14:creationId xmlns:p14="http://schemas.microsoft.com/office/powerpoint/2010/main" val="1282389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1312D-FB8B-7BF4-8B6B-043880F7D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6A870-84B3-CFB0-921A-97C549CA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Transmon</a:t>
            </a:r>
            <a:r>
              <a:rPr lang="en-US" noProof="0" dirty="0"/>
              <a:t> qubit chip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4FC5E-6057-F480-5812-BE557B5FA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79676"/>
            <a:ext cx="5674567" cy="5297287"/>
          </a:xfrm>
        </p:spPr>
        <p:txBody>
          <a:bodyPr/>
          <a:lstStyle/>
          <a:p>
            <a:r>
              <a:rPr lang="it-IT" noProof="0" dirty="0" err="1"/>
              <a:t>We</a:t>
            </a:r>
            <a:r>
              <a:rPr lang="it-IT" noProof="0" dirty="0"/>
              <a:t> </a:t>
            </a:r>
            <a:r>
              <a:rPr lang="it-IT" noProof="0" dirty="0" err="1"/>
              <a:t>need</a:t>
            </a:r>
            <a:r>
              <a:rPr lang="it-IT" noProof="0" dirty="0"/>
              <a:t> </a:t>
            </a:r>
            <a:r>
              <a:rPr lang="it-IT" b="1" noProof="0" dirty="0"/>
              <a:t>good </a:t>
            </a:r>
            <a:r>
              <a:rPr lang="it-IT" b="1" noProof="0" dirty="0" err="1"/>
              <a:t>prediction</a:t>
            </a:r>
            <a:r>
              <a:rPr lang="it-IT" b="1" noProof="0" dirty="0"/>
              <a:t> </a:t>
            </a:r>
            <a:r>
              <a:rPr lang="it-IT" noProof="0" dirty="0"/>
              <a:t>of the detector </a:t>
            </a:r>
            <a:r>
              <a:rPr lang="it-IT" noProof="0" dirty="0" err="1"/>
              <a:t>parameters</a:t>
            </a:r>
            <a:r>
              <a:rPr lang="it-IT" noProof="0" dirty="0"/>
              <a:t> </a:t>
            </a:r>
          </a:p>
          <a:p>
            <a:r>
              <a:rPr lang="it-IT" dirty="0"/>
              <a:t>First design </a:t>
            </a:r>
            <a:r>
              <a:rPr lang="it-IT" dirty="0" err="1"/>
              <a:t>focuses</a:t>
            </a:r>
            <a:r>
              <a:rPr lang="it-IT" dirty="0"/>
              <a:t> on </a:t>
            </a:r>
            <a:r>
              <a:rPr lang="it-IT" b="1" dirty="0" err="1"/>
              <a:t>simulation-experiment</a:t>
            </a:r>
            <a:r>
              <a:rPr lang="it-IT" b="1" dirty="0"/>
              <a:t> agreement</a:t>
            </a:r>
          </a:p>
          <a:p>
            <a:r>
              <a:rPr lang="it-IT" noProof="0" dirty="0"/>
              <a:t>Two non-</a:t>
            </a:r>
            <a:r>
              <a:rPr lang="it-IT" noProof="0" dirty="0" err="1"/>
              <a:t>interacting</a:t>
            </a:r>
            <a:r>
              <a:rPr lang="it-IT" noProof="0" dirty="0"/>
              <a:t> </a:t>
            </a:r>
            <a:r>
              <a:rPr lang="it-IT" noProof="0" dirty="0" err="1"/>
              <a:t>qubits</a:t>
            </a:r>
            <a:endParaRPr lang="it-IT" noProof="0" dirty="0"/>
          </a:p>
          <a:p>
            <a:r>
              <a:rPr lang="it-IT" dirty="0"/>
              <a:t>One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tunable</a:t>
            </a:r>
            <a:r>
              <a:rPr lang="it-IT" dirty="0"/>
              <a:t> with </a:t>
            </a:r>
            <a:r>
              <a:rPr lang="it-IT" dirty="0" err="1"/>
              <a:t>external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and can be </a:t>
            </a:r>
            <a:r>
              <a:rPr lang="it-IT" dirty="0" err="1"/>
              <a:t>driven</a:t>
            </a:r>
            <a:r>
              <a:rPr lang="it-IT" dirty="0"/>
              <a:t> </a:t>
            </a:r>
            <a:r>
              <a:rPr lang="it-IT" dirty="0" err="1"/>
              <a:t>directly</a:t>
            </a:r>
            <a:r>
              <a:rPr lang="it-IT" dirty="0"/>
              <a:t> with a </a:t>
            </a:r>
            <a:r>
              <a:rPr lang="it-IT" dirty="0" err="1"/>
              <a:t>dedicated</a:t>
            </a:r>
            <a:r>
              <a:rPr lang="it-IT" dirty="0"/>
              <a:t> drive-line</a:t>
            </a:r>
          </a:p>
          <a:p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qubit</a:t>
            </a:r>
            <a:r>
              <a:rPr lang="it-IT" dirty="0"/>
              <a:t> features a </a:t>
            </a:r>
            <a:r>
              <a:rPr lang="it-IT" dirty="0" err="1"/>
              <a:t>simple</a:t>
            </a:r>
            <a:r>
              <a:rPr lang="it-IT" dirty="0"/>
              <a:t> </a:t>
            </a:r>
            <a:r>
              <a:rPr lang="it-IT" dirty="0" err="1"/>
              <a:t>coplanar</a:t>
            </a:r>
            <a:r>
              <a:rPr lang="it-IT" dirty="0"/>
              <a:t> </a:t>
            </a:r>
            <a:r>
              <a:rPr lang="it-IT" dirty="0" err="1"/>
              <a:t>resonator</a:t>
            </a:r>
            <a:r>
              <a:rPr lang="it-IT" dirty="0"/>
              <a:t> for </a:t>
            </a:r>
            <a:r>
              <a:rPr lang="it-IT" dirty="0" err="1"/>
              <a:t>readout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A0CD3-AE0F-E810-AED1-701D27971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noProof="0"/>
              <a:t>06/02/2025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4EBA3-B0B7-C6F2-797A-7E25B2DE7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Danilo Labranca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08154-94D8-FB93-84E7-B2078835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7" name="Picture 6" descr="A circuit board with lines and symbols&#10;&#10;Description automatically generated">
            <a:extLst>
              <a:ext uri="{FF2B5EF4-FFF2-40B4-BE49-F238E27FC236}">
                <a16:creationId xmlns:a16="http://schemas.microsoft.com/office/drawing/2014/main" id="{F07BB4A3-18BC-F0C6-114F-B107D88881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2338" r="1843" b="1747"/>
          <a:stretch/>
        </p:blipFill>
        <p:spPr>
          <a:xfrm>
            <a:off x="6763139" y="1156996"/>
            <a:ext cx="4590661" cy="45440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C928D7-0D3F-A1CF-4E1C-5A68E4A7AF17}"/>
              </a:ext>
            </a:extLst>
          </p:cNvPr>
          <p:cNvSpPr/>
          <p:nvPr/>
        </p:nvSpPr>
        <p:spPr>
          <a:xfrm>
            <a:off x="9386596" y="2136710"/>
            <a:ext cx="1278294" cy="13622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ircuit board with lines and symbols&#10;&#10;Description automatically generated">
            <a:extLst>
              <a:ext uri="{FF2B5EF4-FFF2-40B4-BE49-F238E27FC236}">
                <a16:creationId xmlns:a16="http://schemas.microsoft.com/office/drawing/2014/main" id="{F50E7B70-0226-6312-8840-A18A27CE40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1" t="21993" r="17018" b="49253"/>
          <a:stretch/>
        </p:blipFill>
        <p:spPr>
          <a:xfrm>
            <a:off x="4038600" y="1381495"/>
            <a:ext cx="4484317" cy="4778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0112E-93FD-5725-3CD7-4FDEA9604096}"/>
              </a:ext>
            </a:extLst>
          </p:cNvPr>
          <p:cNvSpPr txBox="1"/>
          <p:nvPr/>
        </p:nvSpPr>
        <p:spPr>
          <a:xfrm>
            <a:off x="4086731" y="5107173"/>
            <a:ext cx="203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Readout</a:t>
            </a:r>
            <a:r>
              <a:rPr lang="it-IT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resonator</a:t>
            </a:r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34E7C2-6653-59DE-0468-C6B5D268E25E}"/>
              </a:ext>
            </a:extLst>
          </p:cNvPr>
          <p:cNvSpPr txBox="1"/>
          <p:nvPr/>
        </p:nvSpPr>
        <p:spPr>
          <a:xfrm>
            <a:off x="7005991" y="244851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Qubit</a:t>
            </a:r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Picture 16" descr="A cross on a white surface&#10;&#10;Description automatically generated">
            <a:extLst>
              <a:ext uri="{FF2B5EF4-FFF2-40B4-BE49-F238E27FC236}">
                <a16:creationId xmlns:a16="http://schemas.microsoft.com/office/drawing/2014/main" id="{2D3107DA-2BFA-B943-A868-0076B9F46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14255" r="26884" b="20144"/>
          <a:stretch/>
        </p:blipFill>
        <p:spPr>
          <a:xfrm>
            <a:off x="1027264" y="639606"/>
            <a:ext cx="4484317" cy="533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0F3410-10F1-BB1A-F0DE-063D3BF2317A}"/>
              </a:ext>
            </a:extLst>
          </p:cNvPr>
          <p:cNvSpPr/>
          <p:nvPr/>
        </p:nvSpPr>
        <p:spPr>
          <a:xfrm>
            <a:off x="7081935" y="2136711"/>
            <a:ext cx="1343607" cy="150222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35E9F7-A5FB-1386-D2CF-0D6AB25C6647}"/>
              </a:ext>
            </a:extLst>
          </p:cNvPr>
          <p:cNvCxnSpPr>
            <a:cxnSpLocks/>
          </p:cNvCxnSpPr>
          <p:nvPr/>
        </p:nvCxnSpPr>
        <p:spPr>
          <a:xfrm flipH="1" flipV="1">
            <a:off x="8522917" y="1381495"/>
            <a:ext cx="1502826" cy="755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FB9B4D-C383-76DD-3DA1-E92FB8685082}"/>
              </a:ext>
            </a:extLst>
          </p:cNvPr>
          <p:cNvCxnSpPr>
            <a:cxnSpLocks/>
          </p:cNvCxnSpPr>
          <p:nvPr/>
        </p:nvCxnSpPr>
        <p:spPr>
          <a:xfrm flipH="1">
            <a:off x="8522917" y="3498980"/>
            <a:ext cx="1502826" cy="2661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2E14C0-A625-9555-34B9-00271EB67099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5496210" y="3638939"/>
            <a:ext cx="2257529" cy="23393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D1D582-5462-E364-5F59-04AE6468F211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511581" y="639606"/>
            <a:ext cx="2242158" cy="14971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BFADCCC-92F2-8C3E-6538-4CE2C6B83AA0}"/>
              </a:ext>
            </a:extLst>
          </p:cNvPr>
          <p:cNvSpPr txBox="1"/>
          <p:nvPr/>
        </p:nvSpPr>
        <p:spPr>
          <a:xfrm>
            <a:off x="3581400" y="704247"/>
            <a:ext cx="1759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Josephson Junction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2727F1-EF20-46C8-1CED-9C90AFC78732}"/>
              </a:ext>
            </a:extLst>
          </p:cNvPr>
          <p:cNvSpPr txBox="1"/>
          <p:nvPr/>
        </p:nvSpPr>
        <p:spPr>
          <a:xfrm>
            <a:off x="1248442" y="4876340"/>
            <a:ext cx="175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Coupler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113C17-4EAF-9E56-E333-0C0F7CE7880F}"/>
              </a:ext>
            </a:extLst>
          </p:cNvPr>
          <p:cNvSpPr txBox="1"/>
          <p:nvPr/>
        </p:nvSpPr>
        <p:spPr>
          <a:xfrm>
            <a:off x="2251323" y="3003478"/>
            <a:ext cx="203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Capacitance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FF57019-3ADA-7E08-70DB-C2E4D41B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596" y="4892769"/>
            <a:ext cx="1751280" cy="4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99B860-E262-A459-7C2E-4D49CAA4DAF6}"/>
              </a:ext>
            </a:extLst>
          </p:cNvPr>
          <p:cNvSpPr txBox="1"/>
          <p:nvPr/>
        </p:nvSpPr>
        <p:spPr>
          <a:xfrm>
            <a:off x="9447698" y="5376884"/>
            <a:ext cx="27432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A. Sirois, M. Castellanos, D. </a:t>
            </a:r>
            <a:r>
              <a:rPr lang="en-US" dirty="0" err="1"/>
              <a:t>Olaya</a:t>
            </a:r>
            <a:r>
              <a:rPr lang="en-US" dirty="0"/>
              <a:t>, J. </a:t>
            </a:r>
            <a:r>
              <a:rPr lang="en-US" dirty="0" err="1"/>
              <a:t>Bieseker</a:t>
            </a:r>
            <a:r>
              <a:rPr lang="en-US" dirty="0"/>
              <a:t>, P. Hopkins, S. Benz.</a:t>
            </a:r>
          </a:p>
        </p:txBody>
      </p:sp>
    </p:spTree>
    <p:extLst>
      <p:ext uri="{BB962C8B-B14F-4D97-AF65-F5344CB8AC3E}">
        <p14:creationId xmlns:p14="http://schemas.microsoft.com/office/powerpoint/2010/main" val="2557775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8940B-BC7E-B771-C471-C4947B5B0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86322-E306-DF0D-1623-54A0860C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5517"/>
            <a:ext cx="5285036" cy="743151"/>
          </a:xfrm>
        </p:spPr>
        <p:txBody>
          <a:bodyPr/>
          <a:lstStyle/>
          <a:p>
            <a:r>
              <a:rPr lang="en-US" noProof="0" dirty="0"/>
              <a:t>Chip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D3994-A859-6B47-247B-540F39BEE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5277"/>
            <a:ext cx="4114801" cy="4141686"/>
          </a:xfrm>
        </p:spPr>
        <p:txBody>
          <a:bodyPr>
            <a:normAutofit fontScale="92500" lnSpcReduction="20000"/>
          </a:bodyPr>
          <a:lstStyle/>
          <a:p>
            <a:r>
              <a:rPr lang="en-US" noProof="0" dirty="0"/>
              <a:t>Lumped Oscillator Model (LOM)</a:t>
            </a:r>
          </a:p>
          <a:p>
            <a:pPr lvl="1"/>
            <a:r>
              <a:rPr lang="en-US" dirty="0"/>
              <a:t>Ansys Q3D extract the capacitance matrix of the qubit and the coupler</a:t>
            </a:r>
            <a:endParaRPr lang="en-US" noProof="0" dirty="0"/>
          </a:p>
          <a:p>
            <a:r>
              <a:rPr lang="en-US" noProof="0" dirty="0"/>
              <a:t>Energy Participation Ratio (EPR)</a:t>
            </a:r>
          </a:p>
          <a:p>
            <a:pPr lvl="1"/>
            <a:r>
              <a:rPr lang="en-US" dirty="0"/>
              <a:t>Ansys HFSS to extract the resonant frequencies of the circuit</a:t>
            </a:r>
          </a:p>
          <a:p>
            <a:pPr marL="0" indent="0">
              <a:buNone/>
            </a:pPr>
            <a:r>
              <a:rPr lang="en-US" dirty="0"/>
              <a:t>Both methods lead to the main Hamiltonian parameters of the circuit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3C011-83EE-6D39-01D8-569F482B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noProof="0"/>
              <a:t>06/02/2025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2FF7-F2C3-9534-9C4A-A3E3085E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Danilo Labranca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70533-C814-8ACC-E2C2-9FBD9933C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US" noProof="0" smtClean="0"/>
              <a:t>7</a:t>
            </a:fld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5FE5E0-9262-C359-10FE-6DCE04004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543" y="1489261"/>
            <a:ext cx="2669315" cy="1358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89B95D-1873-0ECD-7FFF-8943427C5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453" y="3420306"/>
            <a:ext cx="3466318" cy="24710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6A6DCF5-21DF-1335-5A1D-8BA980BB3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186" y="1489261"/>
            <a:ext cx="3176499" cy="2138920"/>
          </a:xfrm>
          <a:prstGeom prst="rect">
            <a:avLst/>
          </a:prstGeom>
        </p:spPr>
      </p:pic>
      <p:pic>
        <p:nvPicPr>
          <p:cNvPr id="37" name="Picture 36" descr="A blue cross on a white background&#10;&#10;Description automatically generated">
            <a:extLst>
              <a:ext uri="{FF2B5EF4-FFF2-40B4-BE49-F238E27FC236}">
                <a16:creationId xmlns:a16="http://schemas.microsoft.com/office/drawing/2014/main" id="{F9292829-C876-3722-C621-CBF6AB09A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816277"/>
            <a:ext cx="3884073" cy="203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4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A101F-2D40-2A08-B833-FC5889299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D6856-FD38-C46C-76E6-4290BCA5F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5517"/>
            <a:ext cx="5285036" cy="743151"/>
          </a:xfrm>
        </p:spPr>
        <p:txBody>
          <a:bodyPr/>
          <a:lstStyle/>
          <a:p>
            <a:r>
              <a:rPr lang="en-US" noProof="0" dirty="0"/>
              <a:t>Chip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18B9A-1479-0F5F-76AA-ABE77EEE1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5277"/>
            <a:ext cx="4114801" cy="4141686"/>
          </a:xfrm>
        </p:spPr>
        <p:txBody>
          <a:bodyPr>
            <a:normAutofit fontScale="92500" lnSpcReduction="20000"/>
          </a:bodyPr>
          <a:lstStyle/>
          <a:p>
            <a:r>
              <a:rPr lang="en-US" noProof="0" dirty="0"/>
              <a:t>Lumped Oscillator Model (LOM)</a:t>
            </a:r>
          </a:p>
          <a:p>
            <a:pPr lvl="1"/>
            <a:r>
              <a:rPr lang="en-US" dirty="0"/>
              <a:t>Ansys Q3D extract the capacitance matrix of the qubit and the coupler</a:t>
            </a:r>
            <a:endParaRPr lang="en-US" noProof="0" dirty="0"/>
          </a:p>
          <a:p>
            <a:r>
              <a:rPr lang="en-US" noProof="0" dirty="0"/>
              <a:t>Energy Participation Ratio (EPR)</a:t>
            </a:r>
          </a:p>
          <a:p>
            <a:pPr lvl="1"/>
            <a:r>
              <a:rPr lang="en-US" dirty="0"/>
              <a:t>Ansys HFSS to extract the resonant frequencies of the circuit</a:t>
            </a:r>
          </a:p>
          <a:p>
            <a:pPr marL="0" indent="0">
              <a:buNone/>
            </a:pPr>
            <a:r>
              <a:rPr lang="en-US" dirty="0"/>
              <a:t>Both methods lead to the main Hamiltonian parameters of the circuit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37947-27B5-3661-73D1-C9116222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noProof="0"/>
              <a:t>06/02/2025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194C2-51A9-4B5B-D21D-14D55B5F2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Danilo Labranca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55AAA-BEDA-98E5-6F2C-0C170D4B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199C8E-BC85-D0ED-EC75-B13A1D8E6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543" y="1489261"/>
            <a:ext cx="2669315" cy="1358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FB6882-5605-B2EE-EDCB-05FECEBD5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453" y="3420306"/>
            <a:ext cx="3466318" cy="24710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3B25CBB-5BAA-A6E4-D7FA-252D4B105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186" y="1489261"/>
            <a:ext cx="3176499" cy="2138920"/>
          </a:xfrm>
          <a:prstGeom prst="rect">
            <a:avLst/>
          </a:prstGeom>
        </p:spPr>
      </p:pic>
      <p:pic>
        <p:nvPicPr>
          <p:cNvPr id="37" name="Picture 36" descr="A blue cross on a white background&#10;&#10;Description automatically generated">
            <a:extLst>
              <a:ext uri="{FF2B5EF4-FFF2-40B4-BE49-F238E27FC236}">
                <a16:creationId xmlns:a16="http://schemas.microsoft.com/office/drawing/2014/main" id="{CA43626A-E1A9-7395-6777-3DFA7CC02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816277"/>
            <a:ext cx="3884073" cy="20327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3F969D-1AF2-93B9-1DC5-F00F096B3800}"/>
              </a:ext>
            </a:extLst>
          </p:cNvPr>
          <p:cNvSpPr/>
          <p:nvPr/>
        </p:nvSpPr>
        <p:spPr>
          <a:xfrm>
            <a:off x="-619432" y="0"/>
            <a:ext cx="13322709" cy="68580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BBE501-F0A7-D0D9-4EBC-32D243A114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6" t="2809" r="1"/>
          <a:stretch/>
        </p:blipFill>
        <p:spPr>
          <a:xfrm>
            <a:off x="2346790" y="1881825"/>
            <a:ext cx="3548463" cy="2777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074C49-2FFB-67CB-D4B6-EEFF10A5BF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922" y="1571524"/>
            <a:ext cx="4439981" cy="31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69913-FD61-8F0E-2491-57709E35E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FECE-3625-B510-B8B2-1EA90C94A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5517"/>
            <a:ext cx="5285036" cy="743151"/>
          </a:xfrm>
        </p:spPr>
        <p:txBody>
          <a:bodyPr/>
          <a:lstStyle/>
          <a:p>
            <a:r>
              <a:rPr lang="en-US" noProof="0" dirty="0"/>
              <a:t>Chip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F271-8A71-2BE2-25FE-70C8AE393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5277"/>
            <a:ext cx="4114801" cy="4141686"/>
          </a:xfrm>
        </p:spPr>
        <p:txBody>
          <a:bodyPr>
            <a:normAutofit fontScale="92500" lnSpcReduction="20000"/>
          </a:bodyPr>
          <a:lstStyle/>
          <a:p>
            <a:r>
              <a:rPr lang="en-US" noProof="0" dirty="0"/>
              <a:t>Lumped Oscillator Model (LOM)</a:t>
            </a:r>
          </a:p>
          <a:p>
            <a:pPr lvl="1"/>
            <a:r>
              <a:rPr lang="en-US" dirty="0"/>
              <a:t>Ansys Q3D extract the capacitance matrix of the qubit and the coupler</a:t>
            </a:r>
            <a:endParaRPr lang="en-US" noProof="0" dirty="0"/>
          </a:p>
          <a:p>
            <a:r>
              <a:rPr lang="en-US" noProof="0" dirty="0"/>
              <a:t>Energy Participation Ratio (EPR)</a:t>
            </a:r>
          </a:p>
          <a:p>
            <a:pPr lvl="1"/>
            <a:r>
              <a:rPr lang="en-US" dirty="0"/>
              <a:t>Ansys HFSS to extract the resonant frequencies of the circuit</a:t>
            </a:r>
          </a:p>
          <a:p>
            <a:pPr marL="0" indent="0">
              <a:buNone/>
            </a:pPr>
            <a:r>
              <a:rPr lang="en-US" dirty="0"/>
              <a:t>Both methods lead to the main Hamiltonian parameters of the circuit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0E94-5621-1337-B912-538412241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noProof="0"/>
              <a:t>06/02/2025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3C4F6-59F1-184B-3FD5-A923FFE0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Danilo Labranca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CB9A7-479F-AB1E-B971-2447F5318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49E4-C0BC-4D4E-B702-054B30406207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9B228A-F92D-F4CE-E82C-9EA895EC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543" y="1489261"/>
            <a:ext cx="2669315" cy="1358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7CFB62-1CA0-702B-8CA1-BC9CD6D2D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453" y="3420306"/>
            <a:ext cx="3466318" cy="24710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1FF7071-B239-720D-E4B1-8FCB00294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186" y="1489261"/>
            <a:ext cx="3176499" cy="2138920"/>
          </a:xfrm>
          <a:prstGeom prst="rect">
            <a:avLst/>
          </a:prstGeom>
        </p:spPr>
      </p:pic>
      <p:pic>
        <p:nvPicPr>
          <p:cNvPr id="37" name="Picture 36" descr="A blue cross on a white background&#10;&#10;Description automatically generated">
            <a:extLst>
              <a:ext uri="{FF2B5EF4-FFF2-40B4-BE49-F238E27FC236}">
                <a16:creationId xmlns:a16="http://schemas.microsoft.com/office/drawing/2014/main" id="{3CA51382-9B1E-2F95-DA82-893011FEE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816277"/>
            <a:ext cx="3884073" cy="20327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3D9586-C1B4-61F8-5E73-C08D05F12FE7}"/>
              </a:ext>
            </a:extLst>
          </p:cNvPr>
          <p:cNvSpPr/>
          <p:nvPr/>
        </p:nvSpPr>
        <p:spPr>
          <a:xfrm>
            <a:off x="-619432" y="0"/>
            <a:ext cx="13322709" cy="68580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ED8A48-DB63-82F9-3EAE-230C252A8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647" y="4695953"/>
            <a:ext cx="4258269" cy="1790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2FF8E1-5385-A8CD-E4FA-90736C318E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96" t="2809" r="1"/>
          <a:stretch/>
        </p:blipFill>
        <p:spPr>
          <a:xfrm>
            <a:off x="2346790" y="1881825"/>
            <a:ext cx="3548463" cy="2777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DD3962-9B84-B86A-6A28-9E278FC4B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1922" y="1571524"/>
            <a:ext cx="4439981" cy="31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928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467FBC-AEAE-4EC2-BF36-9EF027E22BDD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a398c2fc-ef96-41f5-a6be-4e19eee013d8"/>
    <ds:schemaRef ds:uri="33de9cbb-7065-497c-aaf6-21859a933a93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239</TotalTime>
  <Words>1554</Words>
  <Application>Microsoft Office PowerPoint</Application>
  <PresentationFormat>Widescreen</PresentationFormat>
  <Paragraphs>335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-apple-system</vt:lpstr>
      <vt:lpstr>Arial</vt:lpstr>
      <vt:lpstr>Calibri</vt:lpstr>
      <vt:lpstr>Cambria Math</vt:lpstr>
      <vt:lpstr>Noto Sans</vt:lpstr>
      <vt:lpstr>Titillium</vt:lpstr>
      <vt:lpstr>Titillium Bd</vt:lpstr>
      <vt:lpstr>Wingdings</vt:lpstr>
      <vt:lpstr>Tema di Office</vt:lpstr>
      <vt:lpstr>Missione 4  Istruzione e Ricerca</vt:lpstr>
      <vt:lpstr>Interest in light Dark Matter</vt:lpstr>
      <vt:lpstr>Transmon as single photon detector</vt:lpstr>
      <vt:lpstr>Transmon qubit chip design</vt:lpstr>
      <vt:lpstr>Transmon qubit chip design</vt:lpstr>
      <vt:lpstr>Transmon qubit chip design</vt:lpstr>
      <vt:lpstr>Chip simulation</vt:lpstr>
      <vt:lpstr>Chip simulation</vt:lpstr>
      <vt:lpstr>Chip simulation</vt:lpstr>
      <vt:lpstr>Measurement setup</vt:lpstr>
      <vt:lpstr>Resonator spectroscopy</vt:lpstr>
      <vt:lpstr>Qubit spectroscopy</vt:lpstr>
      <vt:lpstr>Control pulse calibration</vt:lpstr>
      <vt:lpstr>Frequency tunable transmon</vt:lpstr>
      <vt:lpstr>Relaxation time measurement</vt:lpstr>
      <vt:lpstr>Coherence time measurement</vt:lpstr>
      <vt:lpstr>Spin-Echo measurement</vt:lpstr>
      <vt:lpstr>Relaxation and Coherence time measurement</vt:lpstr>
      <vt:lpstr>Summary of qubit characterization</vt:lpstr>
      <vt:lpstr>Summary of results and next steps</vt:lpstr>
      <vt:lpstr>PowerPoint Presentation</vt:lpstr>
      <vt:lpstr>Backup slides</vt:lpstr>
      <vt:lpstr>Light DM conversion into photons</vt:lpstr>
      <vt:lpstr>Dark Matter evidences</vt:lpstr>
      <vt:lpstr>Qubit Spectroscopy</vt:lpstr>
      <vt:lpstr>dc-Squid inductance</vt:lpstr>
      <vt:lpstr>Rabi oscillations</vt:lpstr>
      <vt:lpstr>Dispersive shift</vt:lpstr>
      <vt:lpstr>Relaxation and Coherence time measurement</vt:lpstr>
      <vt:lpstr>Relaxation and Coherence time measurement</vt:lpstr>
      <vt:lpstr>Light DM conversion into photons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d.labranca@campus.unimib.it</cp:lastModifiedBy>
  <cp:revision>17</cp:revision>
  <dcterms:created xsi:type="dcterms:W3CDTF">2022-10-26T09:11:02Z</dcterms:created>
  <dcterms:modified xsi:type="dcterms:W3CDTF">2025-02-04T14:18:51Z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