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0" r:id="rId17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Liberation Sans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Liberation Sans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Liberation Sans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Liberation Sans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Liberation Sans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Liberation Sans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Liberation Sans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Liberation Sans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Liberation San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51"/>
  </p:normalViewPr>
  <p:slideViewPr>
    <p:cSldViewPr snapToGrid="0">
      <p:cViewPr varScale="1">
        <p:scale>
          <a:sx n="88" d="100"/>
          <a:sy n="88" d="100"/>
        </p:scale>
        <p:origin x="184" y="6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4" name="Shape 25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215999" indent="-215999" latinLnBrk="0">
      <a:defRPr sz="2000">
        <a:latin typeface="+mn-lt"/>
        <a:ea typeface="+mn-ea"/>
        <a:cs typeface="+mn-cs"/>
        <a:sym typeface="Liberation Sans"/>
      </a:defRPr>
    </a:lvl1pPr>
    <a:lvl2pPr marL="215999" indent="12600" latinLnBrk="0">
      <a:defRPr sz="2000">
        <a:latin typeface="+mn-lt"/>
        <a:ea typeface="+mn-ea"/>
        <a:cs typeface="+mn-cs"/>
        <a:sym typeface="Liberation Sans"/>
      </a:defRPr>
    </a:lvl2pPr>
    <a:lvl3pPr marL="215999" indent="241200" latinLnBrk="0">
      <a:defRPr sz="2000">
        <a:latin typeface="+mn-lt"/>
        <a:ea typeface="+mn-ea"/>
        <a:cs typeface="+mn-cs"/>
        <a:sym typeface="Liberation Sans"/>
      </a:defRPr>
    </a:lvl3pPr>
    <a:lvl4pPr marL="215999" indent="469800" latinLnBrk="0">
      <a:defRPr sz="2000">
        <a:latin typeface="+mn-lt"/>
        <a:ea typeface="+mn-ea"/>
        <a:cs typeface="+mn-cs"/>
        <a:sym typeface="Liberation Sans"/>
      </a:defRPr>
    </a:lvl4pPr>
    <a:lvl5pPr marL="215999" indent="698400" latinLnBrk="0">
      <a:defRPr sz="2000">
        <a:latin typeface="+mn-lt"/>
        <a:ea typeface="+mn-ea"/>
        <a:cs typeface="+mn-cs"/>
        <a:sym typeface="Liberation Sans"/>
      </a:defRPr>
    </a:lvl5pPr>
    <a:lvl6pPr marL="215999" indent="927000" latinLnBrk="0">
      <a:defRPr sz="2000">
        <a:latin typeface="+mn-lt"/>
        <a:ea typeface="+mn-ea"/>
        <a:cs typeface="+mn-cs"/>
        <a:sym typeface="Liberation Sans"/>
      </a:defRPr>
    </a:lvl6pPr>
    <a:lvl7pPr marL="215999" indent="1155600" latinLnBrk="0">
      <a:defRPr sz="2000">
        <a:latin typeface="+mn-lt"/>
        <a:ea typeface="+mn-ea"/>
        <a:cs typeface="+mn-cs"/>
        <a:sym typeface="Liberation Sans"/>
      </a:defRPr>
    </a:lvl7pPr>
    <a:lvl8pPr marL="215999" indent="1384200" latinLnBrk="0">
      <a:defRPr sz="2000">
        <a:latin typeface="+mn-lt"/>
        <a:ea typeface="+mn-ea"/>
        <a:cs typeface="+mn-cs"/>
        <a:sym typeface="Liberation Sans"/>
      </a:defRPr>
    </a:lvl8pPr>
    <a:lvl9pPr marL="215999" indent="1612800" latinLnBrk="0">
      <a:defRPr sz="2000">
        <a:latin typeface="+mn-lt"/>
        <a:ea typeface="+mn-ea"/>
        <a:cs typeface="+mn-cs"/>
        <a:sym typeface="Liberation San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1530728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1730835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1925803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4082089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20566040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3911275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3880" y="1122480"/>
            <a:ext cx="9143642" cy="238716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 lIns="0" tIns="0" rIns="0" bIns="0"/>
          <a:lstStyle>
            <a:lvl1pPr algn="ctr">
              <a:spcBef>
                <a:spcPts val="1400"/>
              </a:spcBef>
              <a:buSzTx/>
              <a:buFontTx/>
              <a:buNone/>
              <a:defRPr sz="2400"/>
            </a:lvl1pPr>
            <a:lvl2pPr algn="ctr">
              <a:spcBef>
                <a:spcPts val="1400"/>
              </a:spcBef>
              <a:buSzTx/>
              <a:buFontTx/>
              <a:buNone/>
              <a:defRPr sz="2400"/>
            </a:lvl2pPr>
            <a:lvl3pPr algn="ctr">
              <a:spcBef>
                <a:spcPts val="1400"/>
              </a:spcBef>
              <a:buSzTx/>
              <a:buFontTx/>
              <a:buNone/>
              <a:defRPr sz="2400"/>
            </a:lvl3pPr>
            <a:lvl4pPr algn="ctr">
              <a:spcBef>
                <a:spcPts val="1400"/>
              </a:spcBef>
              <a:buSzTx/>
              <a:buFontTx/>
              <a:buNone/>
              <a:defRPr sz="2400"/>
            </a:lvl4pPr>
            <a:lvl5pPr algn="ctr">
              <a:spcBef>
                <a:spcPts val="1400"/>
              </a:spcBef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>
            <a:spLocks noGrp="1"/>
          </p:cNvSpPr>
          <p:nvPr>
            <p:ph type="title"/>
          </p:nvPr>
        </p:nvSpPr>
        <p:spPr>
          <a:xfrm>
            <a:off x="1523880" y="1122480"/>
            <a:ext cx="9143642" cy="238716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/>
          <a:lstStyle>
            <a:lvl1pPr algn="ctr">
              <a:buSzTx/>
              <a:buFontTx/>
              <a:buNone/>
              <a:defRPr sz="2400"/>
            </a:lvl1pPr>
            <a:lvl2pPr algn="ctr">
              <a:buSzTx/>
              <a:buFontTx/>
              <a:buNone/>
              <a:defRPr sz="2400"/>
            </a:lvl2pPr>
            <a:lvl3pPr algn="ctr">
              <a:buSzTx/>
              <a:buFontTx/>
              <a:buNone/>
              <a:defRPr sz="2400"/>
            </a:lvl3pPr>
            <a:lvl4pPr algn="ctr">
              <a:buSzTx/>
              <a:buFontTx/>
              <a:buNone/>
              <a:defRPr sz="2400"/>
            </a:lvl4pPr>
            <a:lvl5pPr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>
            <a:spLocks noGrp="1"/>
          </p:cNvSpPr>
          <p:nvPr>
            <p:ph type="title"/>
          </p:nvPr>
        </p:nvSpPr>
        <p:spPr>
          <a:xfrm>
            <a:off x="1523880" y="1122480"/>
            <a:ext cx="9143642" cy="238716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02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>
              <a:buSzPct val="100000"/>
              <a:buFont typeface="Arial"/>
              <a:buChar char="•"/>
            </a:lvl1pPr>
            <a:lvl2pPr marL="723900" indent="-266700">
              <a:buSzPct val="100000"/>
              <a:buFont typeface="Arial"/>
              <a:buChar char="•"/>
            </a:lvl2pPr>
            <a:lvl3pPr marL="1234438" indent="-320038">
              <a:buSzPct val="100000"/>
              <a:buFont typeface="Arial"/>
              <a:buChar char="•"/>
            </a:lvl3pPr>
            <a:lvl4pPr marL="1727200" indent="-355600">
              <a:buSzPct val="100000"/>
              <a:buFont typeface="Arial"/>
              <a:buChar char="•"/>
            </a:lvl4pPr>
            <a:lvl5pPr marL="2184400" indent="-355600">
              <a:buSzPct val="100000"/>
              <a:buFont typeface="Arial"/>
              <a:buChar char="•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1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9"/>
          </a:xfrm>
          <a:prstGeom prst="rect">
            <a:avLst/>
          </a:prstGeom>
        </p:spPr>
        <p:txBody>
          <a:bodyPr/>
          <a:lstStyle>
            <a:lvl1pPr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 Text"/>
          <p:cNvSpPr txBox="1">
            <a:spLocks noGrp="1"/>
          </p:cNvSpPr>
          <p:nvPr>
            <p:ph type="title"/>
          </p:nvPr>
        </p:nvSpPr>
        <p:spPr>
          <a:xfrm>
            <a:off x="1523880" y="1122480"/>
            <a:ext cx="9143642" cy="238716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 marL="228600" indent="-228600">
              <a:buSzPct val="100000"/>
              <a:buFont typeface="Arial"/>
              <a:buChar char="•"/>
            </a:lvl1pPr>
            <a:lvl2pPr marL="723900" indent="-266700">
              <a:buSzPct val="100000"/>
              <a:buFont typeface="Arial"/>
              <a:buChar char="•"/>
            </a:lvl2pPr>
            <a:lvl3pPr marL="1234438" indent="-320038">
              <a:buSzPct val="100000"/>
              <a:buFont typeface="Arial"/>
              <a:buChar char="•"/>
            </a:lvl3pPr>
            <a:lvl4pPr marL="1727200" indent="-355600">
              <a:buSzPct val="100000"/>
              <a:buFont typeface="Arial"/>
              <a:buChar char="•"/>
            </a:lvl4pPr>
            <a:lvl5pPr marL="2184400" indent="-355600">
              <a:buSzPct val="100000"/>
              <a:buFont typeface="Arial"/>
              <a:buChar char="•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90" cy="823914"/>
          </a:xfrm>
          <a:prstGeom prst="rect">
            <a:avLst/>
          </a:prstGeom>
        </p:spPr>
        <p:txBody>
          <a:bodyPr anchor="b"/>
          <a:lstStyle>
            <a:lvl1pPr>
              <a:buSzTx/>
              <a:buFontTx/>
              <a:buNone/>
              <a:defRPr sz="2400" b="1"/>
            </a:lvl1pPr>
            <a:lvl2pPr>
              <a:buSzTx/>
              <a:buFontTx/>
              <a:buNone/>
              <a:defRPr sz="2400" b="1"/>
            </a:lvl2pPr>
            <a:lvl3pPr>
              <a:buSzTx/>
              <a:buFontTx/>
              <a:buNone/>
              <a:defRPr sz="2400" b="1"/>
            </a:lvl3pPr>
            <a:lvl4pPr>
              <a:buSzTx/>
              <a:buFontTx/>
              <a:buNone/>
              <a:defRPr sz="2400" b="1"/>
            </a:lvl4pPr>
            <a:lvl5pPr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0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pPr>
              <a:spcBef>
                <a:spcPts val="1400"/>
              </a:spcBef>
              <a:buSzTx/>
              <a:buFontTx/>
              <a:buNone/>
            </a:pPr>
            <a:endParaRPr/>
          </a:p>
        </p:txBody>
      </p:sp>
      <p:sp>
        <p:nvSpPr>
          <p:cNvPr id="1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itle Text"/>
          <p:cNvSpPr txBox="1">
            <a:spLocks noGrp="1"/>
          </p:cNvSpPr>
          <p:nvPr>
            <p:ph type="title"/>
          </p:nvPr>
        </p:nvSpPr>
        <p:spPr>
          <a:xfrm>
            <a:off x="1523880" y="1122480"/>
            <a:ext cx="9143642" cy="238716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 algn="ctr"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15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/>
          <a:lstStyle>
            <a:lvl1pPr marL="228600" indent="-228600">
              <a:buSzPct val="100000"/>
              <a:buFont typeface="Arial"/>
              <a:buChar char="•"/>
              <a:defRPr sz="3200"/>
            </a:lvl1pPr>
            <a:lvl2pPr marL="718457" indent="-261257">
              <a:buSzPct val="100000"/>
              <a:buFont typeface="Arial"/>
              <a:buChar char="•"/>
              <a:defRPr sz="3200"/>
            </a:lvl2pPr>
            <a:lvl3pPr marL="1219200" indent="-304800">
              <a:buSzPct val="100000"/>
              <a:buFont typeface="Arial"/>
              <a:buChar char="•"/>
              <a:defRPr sz="3200"/>
            </a:lvl3pPr>
            <a:lvl4pPr marL="1737360" indent="-365760">
              <a:buSzPct val="100000"/>
              <a:buFont typeface="Arial"/>
              <a:buChar char="•"/>
              <a:defRPr sz="3200"/>
            </a:lvl4pPr>
            <a:lvl5pPr marL="2194560" indent="-365760">
              <a:buSzPct val="100000"/>
              <a:buFont typeface="Arial"/>
              <a:buChar char="•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5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400"/>
              </a:spcBef>
              <a:buSzTx/>
              <a:buFontTx/>
              <a:buNone/>
            </a:pPr>
            <a:endParaRPr/>
          </a:p>
        </p:txBody>
      </p:sp>
      <p:sp>
        <p:nvSpPr>
          <p:cNvPr id="15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 algn="ctr"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164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>
              <a:buSzTx/>
              <a:buFontTx/>
              <a:buNone/>
              <a:defRPr sz="1600"/>
            </a:lvl1pPr>
            <a:lvl2pPr>
              <a:buSzTx/>
              <a:buFontTx/>
              <a:buNone/>
              <a:defRPr sz="1600"/>
            </a:lvl2pPr>
            <a:lvl3pPr>
              <a:buSzTx/>
              <a:buFontTx/>
              <a:buNone/>
              <a:defRPr sz="1600"/>
            </a:lvl3pPr>
            <a:lvl4pPr>
              <a:buSzTx/>
              <a:buFontTx/>
              <a:buNone/>
              <a:defRPr sz="1600"/>
            </a:lvl4pPr>
            <a:lvl5pPr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7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/>
          <a:lstStyle>
            <a:lvl1pPr algn="ctr">
              <a:buSzTx/>
              <a:buFontTx/>
              <a:buNone/>
              <a:defRPr sz="2400"/>
            </a:lvl1pPr>
            <a:lvl2pPr algn="ctr">
              <a:buSzTx/>
              <a:buFontTx/>
              <a:buNone/>
              <a:defRPr sz="2400"/>
            </a:lvl2pPr>
            <a:lvl3pPr algn="ctr">
              <a:buSzTx/>
              <a:buFontTx/>
              <a:buNone/>
              <a:defRPr sz="2400"/>
            </a:lvl3pPr>
            <a:lvl4pPr algn="ctr">
              <a:buSzTx/>
              <a:buFontTx/>
              <a:buNone/>
              <a:defRPr sz="2400"/>
            </a:lvl4pPr>
            <a:lvl5pPr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1523880" y="1122480"/>
            <a:ext cx="9143642" cy="238716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xfrm>
            <a:off x="609478" y="1604519"/>
            <a:ext cx="10972443" cy="3977281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1400"/>
              </a:spcBef>
              <a:buSzTx/>
              <a:buFontTx/>
              <a:buNone/>
            </a:lvl1pPr>
            <a:lvl2pPr marL="723900" indent="-266700">
              <a:spcBef>
                <a:spcPts val="1400"/>
              </a:spcBef>
              <a:buSzPct val="100000"/>
              <a:buFontTx/>
              <a:buChar char="•"/>
            </a:lvl2pPr>
            <a:lvl3pPr marL="1234438" indent="-320038">
              <a:spcBef>
                <a:spcPts val="1400"/>
              </a:spcBef>
              <a:buSzPct val="100000"/>
              <a:buFontTx/>
              <a:buChar char="•"/>
            </a:lvl3pPr>
            <a:lvl4pPr marL="1727200" indent="-355600">
              <a:spcBef>
                <a:spcPts val="1400"/>
              </a:spcBef>
              <a:buSzPct val="100000"/>
              <a:buFontTx/>
              <a:buChar char="•"/>
            </a:lvl4pPr>
            <a:lvl5pPr marL="2184400" indent="-355600">
              <a:spcBef>
                <a:spcPts val="1400"/>
              </a:spcBef>
              <a:buSzPct val="100000"/>
              <a:buFontTx/>
              <a:buChar char="•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8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9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9"/>
          </a:xfrm>
          <a:prstGeom prst="rect">
            <a:avLst/>
          </a:prstGeom>
        </p:spPr>
        <p:txBody>
          <a:bodyPr/>
          <a:lstStyle>
            <a:lvl1pPr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0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90" cy="823914"/>
          </a:xfrm>
          <a:prstGeom prst="rect">
            <a:avLst/>
          </a:prstGeom>
        </p:spPr>
        <p:txBody>
          <a:bodyPr anchor="b"/>
          <a:lstStyle>
            <a:lvl1pPr>
              <a:buSzTx/>
              <a:buFontTx/>
              <a:buNone/>
              <a:defRPr sz="2400" b="1"/>
            </a:lvl1pPr>
            <a:lvl2pPr>
              <a:buSzTx/>
              <a:buFontTx/>
              <a:buNone/>
              <a:defRPr sz="2400" b="1"/>
            </a:lvl2pPr>
            <a:lvl3pPr>
              <a:buSzTx/>
              <a:buFontTx/>
              <a:buNone/>
              <a:defRPr sz="2400" b="1"/>
            </a:lvl3pPr>
            <a:lvl4pPr>
              <a:buSzTx/>
              <a:buFontTx/>
              <a:buNone/>
              <a:defRPr sz="2400" b="1"/>
            </a:lvl4pPr>
            <a:lvl5pPr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1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pPr>
              <a:spcBef>
                <a:spcPts val="1400"/>
              </a:spcBef>
              <a:buSzTx/>
              <a:buFontTx/>
              <a:buNone/>
            </a:pPr>
            <a:endParaRPr/>
          </a:p>
        </p:txBody>
      </p:sp>
      <p:sp>
        <p:nvSpPr>
          <p:cNvPr id="2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23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6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400"/>
              </a:spcBef>
              <a:buSzTx/>
              <a:buFontTx/>
              <a:buNone/>
            </a:pPr>
            <a:endParaRPr/>
          </a:p>
        </p:txBody>
      </p:sp>
      <p:sp>
        <p:nvSpPr>
          <p:cNvPr id="2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245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4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>
              <a:buSzTx/>
              <a:buFontTx/>
              <a:buNone/>
              <a:defRPr sz="1600"/>
            </a:lvl1pPr>
            <a:lvl2pPr>
              <a:buSzTx/>
              <a:buFontTx/>
              <a:buNone/>
              <a:defRPr sz="1600"/>
            </a:lvl2pPr>
            <a:lvl3pPr>
              <a:buSzTx/>
              <a:buFontTx/>
              <a:buNone/>
              <a:defRPr sz="1600"/>
            </a:lvl3pPr>
            <a:lvl4pPr>
              <a:buSzTx/>
              <a:buFontTx/>
              <a:buNone/>
              <a:defRPr sz="1600"/>
            </a:lvl4pPr>
            <a:lvl5pPr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9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1400"/>
              </a:spcBef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>
              <a:spcBef>
                <a:spcPts val="1400"/>
              </a:spcBef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>
              <a:spcBef>
                <a:spcPts val="1400"/>
              </a:spcBef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>
              <a:spcBef>
                <a:spcPts val="1400"/>
              </a:spcBef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>
              <a:spcBef>
                <a:spcPts val="1400"/>
              </a:spcBef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xfrm>
            <a:off x="1523880" y="1122480"/>
            <a:ext cx="9143642" cy="238716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09600" y="1604962"/>
            <a:ext cx="5410200" cy="3976690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1400"/>
              </a:spcBef>
              <a:buSzTx/>
              <a:buFontTx/>
              <a:buNone/>
            </a:lvl1pPr>
            <a:lvl2pPr marL="723900" indent="-266700">
              <a:spcBef>
                <a:spcPts val="1400"/>
              </a:spcBef>
              <a:buSzPct val="100000"/>
              <a:buFontTx/>
              <a:buChar char="•"/>
            </a:lvl2pPr>
            <a:lvl3pPr marL="1234438" indent="-320038">
              <a:spcBef>
                <a:spcPts val="1400"/>
              </a:spcBef>
              <a:buSzPct val="100000"/>
              <a:buFontTx/>
              <a:buChar char="•"/>
            </a:lvl3pPr>
            <a:lvl4pPr marL="1727200" indent="-355600">
              <a:spcBef>
                <a:spcPts val="1400"/>
              </a:spcBef>
              <a:buSzPct val="100000"/>
              <a:buFontTx/>
              <a:buChar char="•"/>
            </a:lvl4pPr>
            <a:lvl5pPr marL="2184400" indent="-355600">
              <a:spcBef>
                <a:spcPts val="1400"/>
              </a:spcBef>
              <a:buSzPct val="100000"/>
              <a:buFontTx/>
              <a:buChar char="•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90" cy="823914"/>
          </a:xfrm>
          <a:prstGeom prst="rect">
            <a:avLst/>
          </a:prstGeom>
        </p:spPr>
        <p:txBody>
          <a:bodyPr lIns="0" tIns="0" rIns="0" bIns="0" anchor="b"/>
          <a:lstStyle>
            <a:lvl1pPr>
              <a:spcBef>
                <a:spcPts val="1400"/>
              </a:spcBef>
              <a:buSzTx/>
              <a:buFontTx/>
              <a:buNone/>
              <a:defRPr sz="2400" b="1"/>
            </a:lvl1pPr>
            <a:lvl2pPr>
              <a:spcBef>
                <a:spcPts val="1400"/>
              </a:spcBef>
              <a:buSzTx/>
              <a:buFontTx/>
              <a:buNone/>
              <a:defRPr sz="2400" b="1"/>
            </a:lvl2pPr>
            <a:lvl3pPr>
              <a:spcBef>
                <a:spcPts val="1400"/>
              </a:spcBef>
              <a:buSzTx/>
              <a:buFontTx/>
              <a:buNone/>
              <a:defRPr sz="2400" b="1"/>
            </a:lvl3pPr>
            <a:lvl4pPr>
              <a:spcBef>
                <a:spcPts val="1400"/>
              </a:spcBef>
              <a:buSzTx/>
              <a:buFontTx/>
              <a:buNone/>
              <a:defRPr sz="2400" b="1"/>
            </a:lvl4pPr>
            <a:lvl5pPr>
              <a:spcBef>
                <a:spcPts val="1400"/>
              </a:spcBef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lIns="0" tIns="0" rIns="0" bIns="0" anchor="b"/>
          <a:lstStyle/>
          <a:p>
            <a:pPr>
              <a:spcBef>
                <a:spcPts val="1400"/>
              </a:spcBef>
              <a:buSzTx/>
              <a:buFontTx/>
              <a:buNone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xfrm>
            <a:off x="1523880" y="1122480"/>
            <a:ext cx="9143642" cy="238716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 algn="ctr"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1400"/>
              </a:spcBef>
              <a:buSzTx/>
              <a:buFontTx/>
              <a:buNone/>
              <a:defRPr sz="3200"/>
            </a:lvl1pPr>
            <a:lvl2pPr marL="718457" indent="-261257">
              <a:spcBef>
                <a:spcPts val="1400"/>
              </a:spcBef>
              <a:buSzPct val="100000"/>
              <a:buFontTx/>
              <a:buChar char="•"/>
              <a:defRPr sz="3200"/>
            </a:lvl2pPr>
            <a:lvl3pPr marL="1219200" indent="-304800">
              <a:spcBef>
                <a:spcPts val="1400"/>
              </a:spcBef>
              <a:buSzPct val="100000"/>
              <a:buFontTx/>
              <a:buChar char="•"/>
              <a:defRPr sz="3200"/>
            </a:lvl3pPr>
            <a:lvl4pPr marL="1737360" indent="-365760">
              <a:spcBef>
                <a:spcPts val="1400"/>
              </a:spcBef>
              <a:buSzPct val="100000"/>
              <a:buFontTx/>
              <a:buChar char="•"/>
              <a:defRPr sz="3200"/>
            </a:lvl4pPr>
            <a:lvl5pPr marL="2194560" indent="-365760">
              <a:spcBef>
                <a:spcPts val="1400"/>
              </a:spcBef>
              <a:buSzPct val="100000"/>
              <a:buFontTx/>
              <a:buChar char="•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 lIns="0" tIns="0" rIns="0" bIns="0"/>
          <a:lstStyle/>
          <a:p>
            <a:pPr>
              <a:spcBef>
                <a:spcPts val="1400"/>
              </a:spcBef>
              <a:buSzTx/>
              <a:buFontTx/>
              <a:buNone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 algn="ctr"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1400"/>
              </a:spcBef>
              <a:buSzTx/>
              <a:buFontTx/>
              <a:buNone/>
              <a:defRPr sz="1600"/>
            </a:lvl1pPr>
            <a:lvl2pPr>
              <a:spcBef>
                <a:spcPts val="1400"/>
              </a:spcBef>
              <a:buSzTx/>
              <a:buFontTx/>
              <a:buNone/>
              <a:defRPr sz="1600"/>
            </a:lvl2pPr>
            <a:lvl3pPr>
              <a:spcBef>
                <a:spcPts val="1400"/>
              </a:spcBef>
              <a:buSzTx/>
              <a:buFontTx/>
              <a:buNone/>
              <a:defRPr sz="1600"/>
            </a:lvl3pPr>
            <a:lvl4pPr>
              <a:spcBef>
                <a:spcPts val="1400"/>
              </a:spcBef>
              <a:buSzTx/>
              <a:buFontTx/>
              <a:buNone/>
              <a:defRPr sz="1600"/>
            </a:lvl4pPr>
            <a:lvl5pPr>
              <a:spcBef>
                <a:spcPts val="1400"/>
              </a:spcBef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080" y="365040"/>
            <a:ext cx="10515242" cy="1325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080" y="1825560"/>
            <a:ext cx="10515242" cy="4350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4697" y="6414708"/>
            <a:ext cx="258623" cy="248304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B8B8B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0" marR="0" indent="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45000"/>
        <a:buFont typeface="Helvetica"/>
        <a:buChar char="●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75000"/>
        <a:buFont typeface="Helvetica"/>
        <a:buChar char="–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45000"/>
        <a:buFont typeface="Helvetica"/>
        <a:buChar char="●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75000"/>
        <a:buFont typeface="Helvetica"/>
        <a:buChar char="–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45000"/>
        <a:buFont typeface="Helvetica"/>
        <a:buChar char="●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Helvetica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Helvetica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Helvetica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Helvetica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tif"/><Relationship Id="rId13" Type="http://schemas.openxmlformats.org/officeDocument/2006/relationships/image" Target="../media/image47.png"/><Relationship Id="rId3" Type="http://schemas.openxmlformats.org/officeDocument/2006/relationships/image" Target="../media/image2.png"/><Relationship Id="rId7" Type="http://schemas.openxmlformats.org/officeDocument/2006/relationships/image" Target="../media/image41.tif"/><Relationship Id="rId12" Type="http://schemas.openxmlformats.org/officeDocument/2006/relationships/image" Target="../media/image46.png"/><Relationship Id="rId2" Type="http://schemas.openxmlformats.org/officeDocument/2006/relationships/image" Target="../media/image1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tif"/><Relationship Id="rId5" Type="http://schemas.openxmlformats.org/officeDocument/2006/relationships/image" Target="../media/image4.png"/><Relationship Id="rId15" Type="http://schemas.openxmlformats.org/officeDocument/2006/relationships/image" Target="../media/image49.png"/><Relationship Id="rId10" Type="http://schemas.openxmlformats.org/officeDocument/2006/relationships/image" Target="../media/image44.tif"/><Relationship Id="rId4" Type="http://schemas.openxmlformats.org/officeDocument/2006/relationships/image" Target="../media/image3.png"/><Relationship Id="rId9" Type="http://schemas.openxmlformats.org/officeDocument/2006/relationships/image" Target="../media/image43.tif"/><Relationship Id="rId1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54.tif"/><Relationship Id="rId4" Type="http://schemas.openxmlformats.org/officeDocument/2006/relationships/image" Target="../media/image2.png"/><Relationship Id="rId9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8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4.png"/><Relationship Id="rId5" Type="http://schemas.openxmlformats.org/officeDocument/2006/relationships/image" Target="../media/image3.png"/><Relationship Id="rId10" Type="http://schemas.openxmlformats.org/officeDocument/2006/relationships/image" Target="../media/image13.png"/><Relationship Id="rId4" Type="http://schemas.openxmlformats.org/officeDocument/2006/relationships/image" Target="../media/image2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tif"/><Relationship Id="rId3" Type="http://schemas.openxmlformats.org/officeDocument/2006/relationships/image" Target="../media/image2.png"/><Relationship Id="rId7" Type="http://schemas.openxmlformats.org/officeDocument/2006/relationships/image" Target="../media/image16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tif"/><Relationship Id="rId5" Type="http://schemas.openxmlformats.org/officeDocument/2006/relationships/image" Target="../media/image4.png"/><Relationship Id="rId10" Type="http://schemas.openxmlformats.org/officeDocument/2006/relationships/image" Target="../media/image19.tif"/><Relationship Id="rId4" Type="http://schemas.openxmlformats.org/officeDocument/2006/relationships/image" Target="../media/image3.png"/><Relationship Id="rId9" Type="http://schemas.openxmlformats.org/officeDocument/2006/relationships/image" Target="../media/image18.t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.png"/><Relationship Id="rId7" Type="http://schemas.openxmlformats.org/officeDocument/2006/relationships/image" Target="../media/image27.png"/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tif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4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image" Target="../media/image33.t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tif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.png"/><Relationship Id="rId7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image1.png" descr="imag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0000" y="735118"/>
            <a:ext cx="2292121" cy="529092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9" name="Group"/>
          <p:cNvGrpSpPr/>
          <p:nvPr/>
        </p:nvGrpSpPr>
        <p:grpSpPr>
          <a:xfrm>
            <a:off x="286058" y="5574367"/>
            <a:ext cx="1470825" cy="841554"/>
            <a:chOff x="0" y="0"/>
            <a:chExt cx="1470823" cy="841553"/>
          </a:xfrm>
        </p:grpSpPr>
        <p:pic>
          <p:nvPicPr>
            <p:cNvPr id="257" name="image2.png" descr="image2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6983" y="0"/>
              <a:ext cx="563841" cy="8415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8" name="image3.png" descr="image3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2596"/>
              <a:ext cx="862591" cy="7363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60" name="TextBox 5"/>
          <p:cNvSpPr txBox="1"/>
          <p:nvPr/>
        </p:nvSpPr>
        <p:spPr>
          <a:xfrm>
            <a:off x="985433" y="2219273"/>
            <a:ext cx="9270001" cy="2737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/>
          <a:p>
            <a:pPr algn="ctr" defTabSz="457200">
              <a:defRPr sz="2800" b="1">
                <a:latin typeface="+mj-lt"/>
                <a:ea typeface="+mj-ea"/>
                <a:cs typeface="+mj-cs"/>
                <a:sym typeface="Helvetica"/>
              </a:defRPr>
            </a:pPr>
            <a:r>
              <a:rPr lang="it-IT" sz="3600" dirty="0" err="1"/>
              <a:t>Novel</a:t>
            </a:r>
            <a:r>
              <a:rPr lang="it-IT" sz="3600" dirty="0"/>
              <a:t> </a:t>
            </a:r>
            <a:r>
              <a:rPr lang="it-IT" sz="3600" dirty="0" err="1"/>
              <a:t>phenomena</a:t>
            </a:r>
            <a:r>
              <a:rPr lang="it-IT" sz="3600" dirty="0"/>
              <a:t> in </a:t>
            </a:r>
            <a:r>
              <a:rPr lang="it-IT" sz="3600" dirty="0" err="1"/>
              <a:t>oxide</a:t>
            </a:r>
            <a:r>
              <a:rPr lang="it-IT" sz="3600" dirty="0"/>
              <a:t> </a:t>
            </a:r>
          </a:p>
          <a:p>
            <a:pPr algn="ctr" defTabSz="457200">
              <a:defRPr sz="2800" b="1">
                <a:latin typeface="+mj-lt"/>
                <a:ea typeface="+mj-ea"/>
                <a:cs typeface="+mj-cs"/>
                <a:sym typeface="Helvetica"/>
              </a:defRPr>
            </a:pPr>
            <a:r>
              <a:rPr lang="it-IT" sz="3600" dirty="0" err="1"/>
              <a:t>two-dimensional</a:t>
            </a:r>
            <a:r>
              <a:rPr lang="it-IT" sz="3600" dirty="0"/>
              <a:t> electron systems</a:t>
            </a:r>
          </a:p>
          <a:p>
            <a:pPr algn="ctr" defTabSz="457200">
              <a:defRPr sz="2800" b="1">
                <a:latin typeface="+mj-lt"/>
                <a:ea typeface="+mj-ea"/>
                <a:cs typeface="+mj-cs"/>
                <a:sym typeface="Helvetica"/>
              </a:defRPr>
            </a:pPr>
            <a:endParaRPr lang="it-IT" dirty="0"/>
          </a:p>
          <a:p>
            <a:pPr algn="ctr" defTabSz="457200">
              <a:defRPr sz="2800" b="1">
                <a:latin typeface="+mj-lt"/>
                <a:ea typeface="+mj-ea"/>
                <a:cs typeface="+mj-cs"/>
                <a:sym typeface="Helvetica"/>
              </a:defRPr>
            </a:pPr>
            <a:r>
              <a:rPr lang="it-IT" sz="2400" dirty="0"/>
              <a:t>Marco Salluzzo</a:t>
            </a:r>
          </a:p>
          <a:p>
            <a:pPr algn="ctr" defTabSz="457200">
              <a:defRPr sz="2800" b="1">
                <a:latin typeface="+mj-lt"/>
                <a:ea typeface="+mj-ea"/>
                <a:cs typeface="+mj-cs"/>
                <a:sym typeface="Helvetica"/>
              </a:defRPr>
            </a:pPr>
            <a:r>
              <a:rPr lang="it-IT" sz="2400" dirty="0" err="1"/>
              <a:t>Research</a:t>
            </a:r>
            <a:r>
              <a:rPr lang="it-IT" sz="2400" dirty="0"/>
              <a:t> Director CNR-SPIN</a:t>
            </a:r>
          </a:p>
          <a:p>
            <a:pPr algn="ctr" defTabSz="457200">
              <a:defRPr sz="2800" b="1">
                <a:latin typeface="+mj-lt"/>
                <a:ea typeface="+mj-ea"/>
                <a:cs typeface="+mj-cs"/>
                <a:sym typeface="Helvetica"/>
              </a:defRPr>
            </a:pPr>
            <a:r>
              <a:rPr lang="it-IT" sz="2400" dirty="0"/>
              <a:t>Napoli, Italy</a:t>
            </a:r>
            <a:endParaRPr sz="2400" dirty="0"/>
          </a:p>
        </p:txBody>
      </p:sp>
      <p:sp>
        <p:nvSpPr>
          <p:cNvPr id="261" name="Straight Connector 6"/>
          <p:cNvSpPr/>
          <p:nvPr/>
        </p:nvSpPr>
        <p:spPr>
          <a:xfrm>
            <a:off x="179998" y="6469919"/>
            <a:ext cx="11880003" cy="1"/>
          </a:xfrm>
          <a:prstGeom prst="line">
            <a:avLst/>
          </a:prstGeom>
          <a:ln w="38160" cap="rnd">
            <a:solidFill>
              <a:srgbClr val="3465A4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62" name="TextBox 7"/>
          <p:cNvSpPr txBox="1"/>
          <p:nvPr/>
        </p:nvSpPr>
        <p:spPr>
          <a:xfrm>
            <a:off x="44998" y="6523918"/>
            <a:ext cx="5310004" cy="305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defRPr sz="1400" i="1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it-IT" dirty="0"/>
              <a:t>M. SALLUZZO </a:t>
            </a:r>
            <a:r>
              <a:rPr dirty="0"/>
              <a:t>(CNR-SPIN)</a:t>
            </a:r>
          </a:p>
        </p:txBody>
      </p:sp>
      <p:sp>
        <p:nvSpPr>
          <p:cNvPr id="263" name="TextBox 8"/>
          <p:cNvSpPr txBox="1"/>
          <p:nvPr/>
        </p:nvSpPr>
        <p:spPr>
          <a:xfrm>
            <a:off x="8432999" y="6523918"/>
            <a:ext cx="3690002" cy="305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algn="r">
              <a:defRPr sz="1400" i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it-IT" dirty="0"/>
              <a:t>06</a:t>
            </a:r>
            <a:r>
              <a:rPr dirty="0"/>
              <a:t>/0</a:t>
            </a:r>
            <a:r>
              <a:rPr lang="it-IT" dirty="0"/>
              <a:t>2/</a:t>
            </a:r>
            <a:r>
              <a:rPr dirty="0"/>
              <a:t>/202</a:t>
            </a:r>
            <a:r>
              <a:rPr lang="it-IT" dirty="0"/>
              <a:t>5</a:t>
            </a:r>
            <a:endParaRPr dirty="0"/>
          </a:p>
        </p:txBody>
      </p:sp>
      <p:sp>
        <p:nvSpPr>
          <p:cNvPr id="264" name="TextBox 9"/>
          <p:cNvSpPr txBox="1"/>
          <p:nvPr/>
        </p:nvSpPr>
        <p:spPr>
          <a:xfrm>
            <a:off x="3368234" y="6511220"/>
            <a:ext cx="5484282" cy="337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4999" tIns="44999" rIns="44999" bIns="44999">
            <a:spAutoFit/>
          </a:bodyPr>
          <a:lstStyle>
            <a:lvl1pPr defTabSz="457200">
              <a:spcBef>
                <a:spcPts val="1600"/>
              </a:spcBef>
              <a:defRPr sz="16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it-IT" dirty="0"/>
              <a:t>Secondo</a:t>
            </a:r>
            <a:r>
              <a:rPr dirty="0"/>
              <a:t> </a:t>
            </a:r>
            <a:r>
              <a:rPr dirty="0" err="1"/>
              <a:t>Congresso</a:t>
            </a:r>
            <a:r>
              <a:rPr dirty="0"/>
              <a:t> NQSTI, </a:t>
            </a:r>
            <a:r>
              <a:rPr lang="it-IT" dirty="0"/>
              <a:t>05</a:t>
            </a:r>
            <a:r>
              <a:rPr dirty="0"/>
              <a:t>-</a:t>
            </a:r>
            <a:r>
              <a:rPr lang="it-IT" dirty="0"/>
              <a:t>07</a:t>
            </a:r>
            <a:r>
              <a:rPr dirty="0"/>
              <a:t> </a:t>
            </a:r>
            <a:r>
              <a:rPr lang="it-IT" dirty="0"/>
              <a:t>febbraio</a:t>
            </a:r>
            <a:r>
              <a:rPr dirty="0"/>
              <a:t> 202</a:t>
            </a:r>
            <a:r>
              <a:rPr lang="it-IT" dirty="0"/>
              <a:t>5</a:t>
            </a:r>
            <a:r>
              <a:rPr dirty="0"/>
              <a:t>, Roma</a:t>
            </a:r>
          </a:p>
        </p:txBody>
      </p:sp>
      <p:sp>
        <p:nvSpPr>
          <p:cNvPr id="265" name="TextBox 10"/>
          <p:cNvSpPr txBox="1"/>
          <p:nvPr/>
        </p:nvSpPr>
        <p:spPr>
          <a:xfrm>
            <a:off x="1876012" y="5686302"/>
            <a:ext cx="4513561" cy="6176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/>
          <a:p>
            <a:pPr>
              <a:lnSpc>
                <a:spcPct val="115000"/>
              </a:lnSpc>
              <a:spcBef>
                <a:spcPts val="500"/>
              </a:spcBef>
              <a:defRPr sz="1400">
                <a:solidFill>
                  <a:srgbClr val="004586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Consiglio Nazionale delle Ricerche</a:t>
            </a:r>
          </a:p>
          <a:p>
            <a:pPr>
              <a:lnSpc>
                <a:spcPct val="115000"/>
              </a:lnSpc>
              <a:spcBef>
                <a:spcPts val="500"/>
              </a:spcBef>
              <a:defRPr sz="1400">
                <a:solidFill>
                  <a:srgbClr val="004586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Istituto SPIN - Napoli</a:t>
            </a:r>
          </a:p>
        </p:txBody>
      </p:sp>
      <p:pic>
        <p:nvPicPr>
          <p:cNvPr id="266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01" y="-3895"/>
            <a:ext cx="12192001" cy="84155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18092414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image1.png" descr="imag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0000" y="735118"/>
            <a:ext cx="2292121" cy="529092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9" name="Group"/>
          <p:cNvGrpSpPr/>
          <p:nvPr/>
        </p:nvGrpSpPr>
        <p:grpSpPr>
          <a:xfrm>
            <a:off x="10055091" y="1071815"/>
            <a:ext cx="1470825" cy="841554"/>
            <a:chOff x="0" y="0"/>
            <a:chExt cx="1470823" cy="841553"/>
          </a:xfrm>
        </p:grpSpPr>
        <p:pic>
          <p:nvPicPr>
            <p:cNvPr id="257" name="image2.png" descr="image2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6983" y="0"/>
              <a:ext cx="563841" cy="8415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8" name="image3.png" descr="image3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2596"/>
              <a:ext cx="862591" cy="7363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61" name="Straight Connector 6"/>
          <p:cNvSpPr/>
          <p:nvPr/>
        </p:nvSpPr>
        <p:spPr>
          <a:xfrm>
            <a:off x="179998" y="6469919"/>
            <a:ext cx="11880003" cy="1"/>
          </a:xfrm>
          <a:prstGeom prst="line">
            <a:avLst/>
          </a:prstGeom>
          <a:ln w="38160" cap="rnd">
            <a:solidFill>
              <a:srgbClr val="3465A4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62" name="TextBox 7"/>
          <p:cNvSpPr txBox="1"/>
          <p:nvPr/>
        </p:nvSpPr>
        <p:spPr>
          <a:xfrm>
            <a:off x="44998" y="6523918"/>
            <a:ext cx="5310004" cy="305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defRPr sz="1400" i="1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it-IT" dirty="0"/>
              <a:t>M. SALLUZZO </a:t>
            </a:r>
            <a:r>
              <a:rPr dirty="0"/>
              <a:t>(CNR-SPIN)</a:t>
            </a:r>
          </a:p>
        </p:txBody>
      </p:sp>
      <p:sp>
        <p:nvSpPr>
          <p:cNvPr id="263" name="TextBox 8"/>
          <p:cNvSpPr txBox="1"/>
          <p:nvPr/>
        </p:nvSpPr>
        <p:spPr>
          <a:xfrm>
            <a:off x="8432999" y="6523918"/>
            <a:ext cx="3690002" cy="305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algn="r">
              <a:defRPr sz="1400" i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it-IT" dirty="0"/>
              <a:t>06</a:t>
            </a:r>
            <a:r>
              <a:rPr dirty="0"/>
              <a:t>/0</a:t>
            </a:r>
            <a:r>
              <a:rPr lang="it-IT" dirty="0"/>
              <a:t>2/</a:t>
            </a:r>
            <a:r>
              <a:rPr dirty="0"/>
              <a:t>/202</a:t>
            </a:r>
            <a:r>
              <a:rPr lang="it-IT" dirty="0"/>
              <a:t>5</a:t>
            </a:r>
            <a:endParaRPr dirty="0"/>
          </a:p>
        </p:txBody>
      </p:sp>
      <p:sp>
        <p:nvSpPr>
          <p:cNvPr id="264" name="TextBox 9"/>
          <p:cNvSpPr txBox="1"/>
          <p:nvPr/>
        </p:nvSpPr>
        <p:spPr>
          <a:xfrm>
            <a:off x="3368234" y="6511220"/>
            <a:ext cx="5484282" cy="337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4999" tIns="44999" rIns="44999" bIns="44999">
            <a:spAutoFit/>
          </a:bodyPr>
          <a:lstStyle>
            <a:lvl1pPr defTabSz="457200">
              <a:spcBef>
                <a:spcPts val="1600"/>
              </a:spcBef>
              <a:defRPr sz="16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it-IT" dirty="0"/>
              <a:t>Secondo</a:t>
            </a:r>
            <a:r>
              <a:rPr dirty="0"/>
              <a:t> </a:t>
            </a:r>
            <a:r>
              <a:rPr dirty="0" err="1"/>
              <a:t>Congresso</a:t>
            </a:r>
            <a:r>
              <a:rPr dirty="0"/>
              <a:t> NQSTI, </a:t>
            </a:r>
            <a:r>
              <a:rPr lang="it-IT" dirty="0"/>
              <a:t>05</a:t>
            </a:r>
            <a:r>
              <a:rPr dirty="0"/>
              <a:t>-</a:t>
            </a:r>
            <a:r>
              <a:rPr lang="it-IT" dirty="0"/>
              <a:t>07</a:t>
            </a:r>
            <a:r>
              <a:rPr dirty="0"/>
              <a:t> </a:t>
            </a:r>
            <a:r>
              <a:rPr lang="it-IT" dirty="0"/>
              <a:t>febbraio</a:t>
            </a:r>
            <a:r>
              <a:rPr dirty="0"/>
              <a:t> 202</a:t>
            </a:r>
            <a:r>
              <a:rPr lang="it-IT" dirty="0"/>
              <a:t>5</a:t>
            </a:r>
            <a:r>
              <a:rPr dirty="0"/>
              <a:t>, Roma</a:t>
            </a:r>
          </a:p>
        </p:txBody>
      </p:sp>
      <p:pic>
        <p:nvPicPr>
          <p:cNvPr id="266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01" y="-3895"/>
            <a:ext cx="12192001" cy="84155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XLD and XMCD in  LAO/ETO/STO">
            <a:extLst>
              <a:ext uri="{FF2B5EF4-FFF2-40B4-BE49-F238E27FC236}">
                <a16:creationId xmlns:a16="http://schemas.microsoft.com/office/drawing/2014/main" id="{6F869F25-5FD0-CB7B-7704-7561D658AFF5}"/>
              </a:ext>
            </a:extLst>
          </p:cNvPr>
          <p:cNvSpPr txBox="1"/>
          <p:nvPr/>
        </p:nvSpPr>
        <p:spPr>
          <a:xfrm>
            <a:off x="1310202" y="808438"/>
            <a:ext cx="878455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ctr" defTabSz="914400">
              <a:lnSpc>
                <a:spcPct val="100000"/>
              </a:lnSpc>
              <a:defRPr sz="2400" i="1">
                <a:uFill>
                  <a:solidFill>
                    <a:srgbClr val="525252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dirty="0"/>
              <a:t>XLD and XMCD in  LAO/ETO/STO</a:t>
            </a:r>
          </a:p>
        </p:txBody>
      </p:sp>
      <p:grpSp>
        <p:nvGrpSpPr>
          <p:cNvPr id="4" name="Group">
            <a:extLst>
              <a:ext uri="{FF2B5EF4-FFF2-40B4-BE49-F238E27FC236}">
                <a16:creationId xmlns:a16="http://schemas.microsoft.com/office/drawing/2014/main" id="{83743BD6-57DF-6A91-75FC-484AE5C7765B}"/>
              </a:ext>
            </a:extLst>
          </p:cNvPr>
          <p:cNvGrpSpPr/>
          <p:nvPr/>
        </p:nvGrpSpPr>
        <p:grpSpPr>
          <a:xfrm>
            <a:off x="44998" y="1106977"/>
            <a:ext cx="7665552" cy="5227054"/>
            <a:chOff x="-191093" y="-75135"/>
            <a:chExt cx="7665551" cy="5227052"/>
          </a:xfrm>
        </p:grpSpPr>
        <p:grpSp>
          <p:nvGrpSpPr>
            <p:cNvPr id="5" name="Group">
              <a:extLst>
                <a:ext uri="{FF2B5EF4-FFF2-40B4-BE49-F238E27FC236}">
                  <a16:creationId xmlns:a16="http://schemas.microsoft.com/office/drawing/2014/main" id="{BD84587E-9925-98C5-A05F-81C056C2CA50}"/>
                </a:ext>
              </a:extLst>
            </p:cNvPr>
            <p:cNvGrpSpPr/>
            <p:nvPr/>
          </p:nvGrpSpPr>
          <p:grpSpPr>
            <a:xfrm>
              <a:off x="-191093" y="-75135"/>
              <a:ext cx="7665551" cy="5227052"/>
              <a:chOff x="-191092" y="-75135"/>
              <a:chExt cx="7665549" cy="5227051"/>
            </a:xfrm>
          </p:grpSpPr>
          <p:pic>
            <p:nvPicPr>
              <p:cNvPr id="7" name="XLD.pdf" descr="XLD.pdf">
                <a:extLst>
                  <a:ext uri="{FF2B5EF4-FFF2-40B4-BE49-F238E27FC236}">
                    <a16:creationId xmlns:a16="http://schemas.microsoft.com/office/drawing/2014/main" id="{EF8B11A3-522E-9916-8963-542AD1700E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-191092" y="-59271"/>
                <a:ext cx="3316812" cy="262760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8" name="3dxy lowest in energy  as in LAO/STO…">
                <a:extLst>
                  <a:ext uri="{FF2B5EF4-FFF2-40B4-BE49-F238E27FC236}">
                    <a16:creationId xmlns:a16="http://schemas.microsoft.com/office/drawing/2014/main" id="{E4182F16-A27A-B2F8-5DA0-E2768F4B398A}"/>
                  </a:ext>
                </a:extLst>
              </p:cNvPr>
              <p:cNvSpPr txBox="1"/>
              <p:nvPr/>
            </p:nvSpPr>
            <p:spPr>
              <a:xfrm>
                <a:off x="3044761" y="-75135"/>
                <a:ext cx="4429696" cy="107213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t">
                <a:spAutoFit/>
              </a:bodyPr>
              <a:lstStyle/>
              <a:p>
                <a:pPr marR="40639" indent="40639" algn="r" defTabSz="914400">
                  <a:lnSpc>
                    <a:spcPct val="100000"/>
                  </a:lnSpc>
                  <a:defRPr b="1">
                    <a:solidFill>
                      <a:srgbClr val="535353"/>
                    </a:solidFill>
                    <a:uFill>
                      <a:solidFill>
                        <a:srgbClr val="FFFFFF"/>
                      </a:solidFill>
                    </a:u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rPr dirty="0"/>
                  <a:t>3d</a:t>
                </a:r>
                <a:r>
                  <a:rPr baseline="-25000" dirty="0"/>
                  <a:t>xy </a:t>
                </a:r>
                <a:r>
                  <a:rPr dirty="0"/>
                  <a:t>lowest in energy  as in </a:t>
                </a:r>
                <a:r>
                  <a:rPr b="0" dirty="0">
                    <a:solidFill>
                      <a:srgbClr val="000000"/>
                    </a:solidFill>
                    <a:uFill>
                      <a:solidFill>
                        <a:srgbClr val="525252"/>
                      </a:solidFill>
                    </a:uFill>
                  </a:rPr>
                  <a:t>LAO/STO</a:t>
                </a:r>
                <a:endParaRPr dirty="0">
                  <a:uFill>
                    <a:solidFill>
                      <a:srgbClr val="525252"/>
                    </a:solidFill>
                  </a:uFill>
                </a:endParaRPr>
              </a:p>
              <a:p>
                <a:pPr marR="40639" indent="40639" algn="r" defTabSz="914400">
                  <a:lnSpc>
                    <a:spcPct val="100000"/>
                  </a:lnSpc>
                  <a:defRPr sz="1400">
                    <a:uFill>
                      <a:solidFill>
                        <a:srgbClr val="525252"/>
                      </a:solidFill>
                    </a:u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rPr dirty="0"/>
                  <a:t>M. S. et al.</a:t>
                </a:r>
                <a:r>
                  <a:rPr i="1" dirty="0"/>
                  <a:t>,  </a:t>
                </a:r>
                <a:r>
                  <a:rPr dirty="0"/>
                  <a:t>Phys. Rev. Lett. 102, 166804 (2009) </a:t>
                </a:r>
              </a:p>
              <a:p>
                <a:pPr marR="40639" indent="40639" algn="r" defTabSz="914400">
                  <a:lnSpc>
                    <a:spcPct val="100000"/>
                  </a:lnSpc>
                  <a:defRPr sz="1400">
                    <a:uFill>
                      <a:solidFill>
                        <a:srgbClr val="525252"/>
                      </a:solidFill>
                    </a:u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rPr dirty="0"/>
                  <a:t>M. S., et al.  Adv. Mater. 25, 2333 (2013)</a:t>
                </a:r>
              </a:p>
              <a:p>
                <a:pPr marR="40639" indent="40639" algn="r" defTabSz="914400">
                  <a:lnSpc>
                    <a:spcPct val="100000"/>
                  </a:lnSpc>
                  <a:defRPr sz="1400">
                    <a:uFill>
                      <a:solidFill>
                        <a:srgbClr val="525252"/>
                      </a:solidFill>
                    </a:u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rPr dirty="0"/>
                  <a:t>D. </a:t>
                </a:r>
                <a:r>
                  <a:rPr dirty="0" err="1"/>
                  <a:t>Stornaiuolo</a:t>
                </a:r>
                <a:r>
                  <a:rPr dirty="0"/>
                  <a:t>,  et al. Nature Materials 15, 278 (2016)</a:t>
                </a:r>
              </a:p>
            </p:txBody>
          </p:sp>
          <p:grpSp>
            <p:nvGrpSpPr>
              <p:cNvPr id="9" name="Group">
                <a:extLst>
                  <a:ext uri="{FF2B5EF4-FFF2-40B4-BE49-F238E27FC236}">
                    <a16:creationId xmlns:a16="http://schemas.microsoft.com/office/drawing/2014/main" id="{72508260-49E0-49E8-5C5B-219E096D9A5C}"/>
                  </a:ext>
                </a:extLst>
              </p:cNvPr>
              <p:cNvGrpSpPr/>
              <p:nvPr/>
            </p:nvGrpSpPr>
            <p:grpSpPr>
              <a:xfrm>
                <a:off x="92885" y="2524160"/>
                <a:ext cx="3130915" cy="2627756"/>
                <a:chOff x="0" y="-145140"/>
                <a:chExt cx="3130913" cy="2627755"/>
              </a:xfrm>
            </p:grpSpPr>
            <p:pic>
              <p:nvPicPr>
                <p:cNvPr id="10" name="Image" descr="Image">
                  <a:extLst>
                    <a:ext uri="{FF2B5EF4-FFF2-40B4-BE49-F238E27FC236}">
                      <a16:creationId xmlns:a16="http://schemas.microsoft.com/office/drawing/2014/main" id="{F3199493-4C07-4881-3E5A-E5604FFC630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37669" y="1807776"/>
                  <a:ext cx="695076" cy="67483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11" name="Rectangle">
                  <a:extLst>
                    <a:ext uri="{FF2B5EF4-FFF2-40B4-BE49-F238E27FC236}">
                      <a16:creationId xmlns:a16="http://schemas.microsoft.com/office/drawing/2014/main" id="{081FAEEF-2349-1285-9B51-2E03767F1694}"/>
                    </a:ext>
                  </a:extLst>
                </p:cNvPr>
                <p:cNvSpPr/>
                <p:nvPr/>
              </p:nvSpPr>
              <p:spPr>
                <a:xfrm>
                  <a:off x="1578526" y="2112140"/>
                  <a:ext cx="412476" cy="66110"/>
                </a:xfrm>
                <a:prstGeom prst="rect">
                  <a:avLst/>
                </a:prstGeom>
                <a:solidFill>
                  <a:srgbClr val="21428F"/>
                </a:solidFill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/>
                </a:p>
              </p:txBody>
            </p:sp>
            <p:pic>
              <p:nvPicPr>
                <p:cNvPr id="12" name="Image" descr="Image">
                  <a:extLst>
                    <a:ext uri="{FF2B5EF4-FFF2-40B4-BE49-F238E27FC236}">
                      <a16:creationId xmlns:a16="http://schemas.microsoft.com/office/drawing/2014/main" id="{A0B1A83B-1224-5C2A-5645-E801A6BB73A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11431" y="1268726"/>
                  <a:ext cx="719248" cy="67484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3" name="Image" descr="Image">
                  <a:extLst>
                    <a:ext uri="{FF2B5EF4-FFF2-40B4-BE49-F238E27FC236}">
                      <a16:creationId xmlns:a16="http://schemas.microsoft.com/office/drawing/2014/main" id="{0B7DFF01-3DB1-AA2C-AD32-607033EA44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0" y="1268726"/>
                  <a:ext cx="695075" cy="67484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14" name="Rectangle">
                  <a:extLst>
                    <a:ext uri="{FF2B5EF4-FFF2-40B4-BE49-F238E27FC236}">
                      <a16:creationId xmlns:a16="http://schemas.microsoft.com/office/drawing/2014/main" id="{32A7F22B-A8B4-CC6F-195D-795C7A334EE1}"/>
                    </a:ext>
                  </a:extLst>
                </p:cNvPr>
                <p:cNvSpPr/>
                <p:nvPr/>
              </p:nvSpPr>
              <p:spPr>
                <a:xfrm>
                  <a:off x="1586852" y="1573091"/>
                  <a:ext cx="412477" cy="66110"/>
                </a:xfrm>
                <a:prstGeom prst="rect">
                  <a:avLst/>
                </a:prstGeom>
                <a:solidFill>
                  <a:srgbClr val="21428F"/>
                </a:solidFill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5" name="Line">
                  <a:extLst>
                    <a:ext uri="{FF2B5EF4-FFF2-40B4-BE49-F238E27FC236}">
                      <a16:creationId xmlns:a16="http://schemas.microsoft.com/office/drawing/2014/main" id="{B95894A8-8630-87B7-BC7B-EB6D5CE8B33C}"/>
                    </a:ext>
                  </a:extLst>
                </p:cNvPr>
                <p:cNvSpPr/>
                <p:nvPr/>
              </p:nvSpPr>
              <p:spPr>
                <a:xfrm flipV="1">
                  <a:off x="2089461" y="1616326"/>
                  <a:ext cx="1" cy="530228"/>
                </a:xfrm>
                <a:prstGeom prst="line">
                  <a:avLst/>
                </a:prstGeom>
                <a:noFill/>
                <a:ln w="25400" cap="flat">
                  <a:solidFill>
                    <a:schemeClr val="accent5"/>
                  </a:solidFill>
                  <a:prstDash val="solid"/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16" name="50 meV">
                  <a:extLst>
                    <a:ext uri="{FF2B5EF4-FFF2-40B4-BE49-F238E27FC236}">
                      <a16:creationId xmlns:a16="http://schemas.microsoft.com/office/drawing/2014/main" id="{5A623158-0BAF-46B5-FD11-57D90B486622}"/>
                    </a:ext>
                  </a:extLst>
                </p:cNvPr>
                <p:cNvSpPr txBox="1"/>
                <p:nvPr/>
              </p:nvSpPr>
              <p:spPr>
                <a:xfrm>
                  <a:off x="2191286" y="1709816"/>
                  <a:ext cx="823764" cy="34324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/>
                <a:p>
                  <a:r>
                    <a:t>50 meV</a:t>
                  </a:r>
                </a:p>
              </p:txBody>
            </p:sp>
            <p:pic>
              <p:nvPicPr>
                <p:cNvPr id="17" name="Image" descr="Image">
                  <a:extLst>
                    <a:ext uri="{FF2B5EF4-FFF2-40B4-BE49-F238E27FC236}">
                      <a16:creationId xmlns:a16="http://schemas.microsoft.com/office/drawing/2014/main" id="{3738D975-6FA3-E999-57B6-45658370F4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55093" y="522649"/>
                  <a:ext cx="693237" cy="76804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8" name="Image" descr="Image">
                  <a:extLst>
                    <a:ext uri="{FF2B5EF4-FFF2-40B4-BE49-F238E27FC236}">
                      <a16:creationId xmlns:a16="http://schemas.microsoft.com/office/drawing/2014/main" id="{196BCCC1-8324-2682-BE05-0E744492A7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91627" y="-145140"/>
                  <a:ext cx="620169" cy="626197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19" name="Rectangle">
                  <a:extLst>
                    <a:ext uri="{FF2B5EF4-FFF2-40B4-BE49-F238E27FC236}">
                      <a16:creationId xmlns:a16="http://schemas.microsoft.com/office/drawing/2014/main" id="{2B58BA0A-DDDE-383C-1983-8367A63BEA84}"/>
                    </a:ext>
                  </a:extLst>
                </p:cNvPr>
                <p:cNvSpPr/>
                <p:nvPr/>
              </p:nvSpPr>
              <p:spPr>
                <a:xfrm>
                  <a:off x="1570199" y="873617"/>
                  <a:ext cx="412476" cy="66110"/>
                </a:xfrm>
                <a:prstGeom prst="rect">
                  <a:avLst/>
                </a:prstGeom>
                <a:solidFill>
                  <a:srgbClr val="21428F"/>
                </a:solidFill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0" name="Rectangle">
                  <a:extLst>
                    <a:ext uri="{FF2B5EF4-FFF2-40B4-BE49-F238E27FC236}">
                      <a16:creationId xmlns:a16="http://schemas.microsoft.com/office/drawing/2014/main" id="{06733149-18E2-6C27-579E-6ED732049BAD}"/>
                    </a:ext>
                  </a:extLst>
                </p:cNvPr>
                <p:cNvSpPr/>
                <p:nvPr/>
              </p:nvSpPr>
              <p:spPr>
                <a:xfrm>
                  <a:off x="1561873" y="134904"/>
                  <a:ext cx="412476" cy="66110"/>
                </a:xfrm>
                <a:prstGeom prst="rect">
                  <a:avLst/>
                </a:prstGeom>
                <a:solidFill>
                  <a:srgbClr val="21428F"/>
                </a:solidFill>
                <a:ln w="25400" cap="flat">
                  <a:solidFill>
                    <a:schemeClr val="accent1"/>
                  </a:solidFill>
                  <a:prstDash val="solid"/>
                  <a:round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1" name="Line">
                  <a:extLst>
                    <a:ext uri="{FF2B5EF4-FFF2-40B4-BE49-F238E27FC236}">
                      <a16:creationId xmlns:a16="http://schemas.microsoft.com/office/drawing/2014/main" id="{4D9DF755-9C8C-66B5-A357-C122D435A4E8}"/>
                    </a:ext>
                  </a:extLst>
                </p:cNvPr>
                <p:cNvSpPr/>
                <p:nvPr/>
              </p:nvSpPr>
              <p:spPr>
                <a:xfrm flipV="1">
                  <a:off x="2089461" y="153951"/>
                  <a:ext cx="1" cy="768048"/>
                </a:xfrm>
                <a:prstGeom prst="line">
                  <a:avLst/>
                </a:prstGeom>
                <a:noFill/>
                <a:ln w="25400" cap="flat">
                  <a:solidFill>
                    <a:schemeClr val="accent5"/>
                  </a:solidFill>
                  <a:prstDash val="solid"/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 wrap="square" lIns="45718" tIns="45718" rIns="45718" bIns="45718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22" name="100 meV">
                  <a:extLst>
                    <a:ext uri="{FF2B5EF4-FFF2-40B4-BE49-F238E27FC236}">
                      <a16:creationId xmlns:a16="http://schemas.microsoft.com/office/drawing/2014/main" id="{B4C3F934-7CE2-E1A2-8EBF-7CCBB96419BF}"/>
                    </a:ext>
                  </a:extLst>
                </p:cNvPr>
                <p:cNvSpPr txBox="1"/>
                <p:nvPr/>
              </p:nvSpPr>
              <p:spPr>
                <a:xfrm>
                  <a:off x="2191286" y="366350"/>
                  <a:ext cx="939627" cy="34324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/>
                <a:p>
                  <a:r>
                    <a:t>100 meV</a:t>
                  </a:r>
                </a:p>
              </p:txBody>
            </p:sp>
          </p:grpSp>
        </p:grpSp>
        <p:pic>
          <p:nvPicPr>
            <p:cNvPr id="6" name="Image" descr="Image">
              <a:extLst>
                <a:ext uri="{FF2B5EF4-FFF2-40B4-BE49-F238E27FC236}">
                  <a16:creationId xmlns:a16="http://schemas.microsoft.com/office/drawing/2014/main" id="{BCA632CF-4AAA-E10E-FAE2-B7F609851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449839" y="1091592"/>
              <a:ext cx="697541" cy="9039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3" name="Group">
            <a:extLst>
              <a:ext uri="{FF2B5EF4-FFF2-40B4-BE49-F238E27FC236}">
                <a16:creationId xmlns:a16="http://schemas.microsoft.com/office/drawing/2014/main" id="{21FBCF1E-499F-1764-3902-497472C14E85}"/>
              </a:ext>
            </a:extLst>
          </p:cNvPr>
          <p:cNvGrpSpPr/>
          <p:nvPr/>
        </p:nvGrpSpPr>
        <p:grpSpPr>
          <a:xfrm>
            <a:off x="4521216" y="2151892"/>
            <a:ext cx="6450603" cy="4151963"/>
            <a:chOff x="-1330279" y="-3"/>
            <a:chExt cx="7048399" cy="4536737"/>
          </a:xfrm>
        </p:grpSpPr>
        <p:grpSp>
          <p:nvGrpSpPr>
            <p:cNvPr id="24" name="Group">
              <a:extLst>
                <a:ext uri="{FF2B5EF4-FFF2-40B4-BE49-F238E27FC236}">
                  <a16:creationId xmlns:a16="http://schemas.microsoft.com/office/drawing/2014/main" id="{437D2B9C-241C-1025-508C-2540675C6208}"/>
                </a:ext>
              </a:extLst>
            </p:cNvPr>
            <p:cNvGrpSpPr/>
            <p:nvPr/>
          </p:nvGrpSpPr>
          <p:grpSpPr>
            <a:xfrm>
              <a:off x="-1330279" y="-3"/>
              <a:ext cx="7048399" cy="4536737"/>
              <a:chOff x="-1330278" y="-2"/>
              <a:chExt cx="7048397" cy="4536735"/>
            </a:xfrm>
          </p:grpSpPr>
          <p:sp>
            <p:nvSpPr>
              <p:cNvPr id="26" name="Eu and Ti magnetic moment coupled: in-plane easy-axis, Tc &gt;6K…">
                <a:extLst>
                  <a:ext uri="{FF2B5EF4-FFF2-40B4-BE49-F238E27FC236}">
                    <a16:creationId xmlns:a16="http://schemas.microsoft.com/office/drawing/2014/main" id="{F3BC7429-DBA2-8FA1-26E8-80CCAA5C8D74}"/>
                  </a:ext>
                </a:extLst>
              </p:cNvPr>
              <p:cNvSpPr txBox="1"/>
              <p:nvPr/>
            </p:nvSpPr>
            <p:spPr>
              <a:xfrm>
                <a:off x="-1330278" y="3829582"/>
                <a:ext cx="5349431" cy="70715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t">
                <a:noAutofit/>
              </a:bodyPr>
              <a:lstStyle>
                <a:lvl1pPr marL="412749" indent="-412749" defTabSz="914400">
                  <a:lnSpc>
                    <a:spcPct val="100000"/>
                  </a:lnSpc>
                  <a:buSzPct val="100000"/>
                  <a:buFont typeface="Zapf Dingbats"/>
                  <a:buChar char="➡"/>
                  <a:defRPr sz="2000">
                    <a:uFill>
                      <a:solidFill>
                        <a:srgbClr val="515251"/>
                      </a:solidFill>
                    </a:u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r>
                  <a:rPr dirty="0"/>
                  <a:t>Eu and </a:t>
                </a:r>
                <a:r>
                  <a:rPr dirty="0" err="1"/>
                  <a:t>Ti</a:t>
                </a:r>
                <a:r>
                  <a:rPr dirty="0"/>
                  <a:t> magnetic moment coupled: in-plane easy-axis, Tc =6-8 K</a:t>
                </a:r>
              </a:p>
            </p:txBody>
          </p:sp>
          <p:grpSp>
            <p:nvGrpSpPr>
              <p:cNvPr id="27" name="Group">
                <a:extLst>
                  <a:ext uri="{FF2B5EF4-FFF2-40B4-BE49-F238E27FC236}">
                    <a16:creationId xmlns:a16="http://schemas.microsoft.com/office/drawing/2014/main" id="{F7E2F2E6-16D7-0E69-9367-7B7FEDC070B3}"/>
                  </a:ext>
                </a:extLst>
              </p:cNvPr>
              <p:cNvGrpSpPr/>
              <p:nvPr/>
            </p:nvGrpSpPr>
            <p:grpSpPr>
              <a:xfrm>
                <a:off x="179718" y="-2"/>
                <a:ext cx="5538401" cy="3497496"/>
                <a:chOff x="0" y="-1"/>
                <a:chExt cx="5538399" cy="3497494"/>
              </a:xfrm>
            </p:grpSpPr>
            <p:pic>
              <p:nvPicPr>
                <p:cNvPr id="28" name="Image" descr="Image">
                  <a:extLst>
                    <a:ext uri="{FF2B5EF4-FFF2-40B4-BE49-F238E27FC236}">
                      <a16:creationId xmlns:a16="http://schemas.microsoft.com/office/drawing/2014/main" id="{38DD1606-16FD-C4FF-3019-8E5302EEA6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0" y="21339"/>
                  <a:ext cx="3334186" cy="166603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9" name="Image" descr="Image">
                  <a:extLst>
                    <a:ext uri="{FF2B5EF4-FFF2-40B4-BE49-F238E27FC236}">
                      <a16:creationId xmlns:a16="http://schemas.microsoft.com/office/drawing/2014/main" id="{35C67DBD-A17E-8ECA-B470-3219BDF76D3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051570" y="-1"/>
                  <a:ext cx="1486829" cy="1699387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30" name="Image" descr="Image">
                  <a:extLst>
                    <a:ext uri="{FF2B5EF4-FFF2-40B4-BE49-F238E27FC236}">
                      <a16:creationId xmlns:a16="http://schemas.microsoft.com/office/drawing/2014/main" id="{4A8B6807-C265-1394-72CF-D278735ED3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0" y="1831457"/>
                  <a:ext cx="3334186" cy="166603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  <p:pic>
          <p:nvPicPr>
            <p:cNvPr id="25" name="Fig2_XMCDvsT.pdf" descr="Fig2_XMCDvsT.pdf">
              <a:extLst>
                <a:ext uri="{FF2B5EF4-FFF2-40B4-BE49-F238E27FC236}">
                  <a16:creationId xmlns:a16="http://schemas.microsoft.com/office/drawing/2014/main" id="{2089B0DF-6FF2-42F2-5228-0CA19A7A45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991960" y="1816526"/>
              <a:ext cx="1724953" cy="17249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6512892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dvAuto="0"/>
      <p:bldP spid="23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image1.png" descr="image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0000" y="735118"/>
            <a:ext cx="2292121" cy="529092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9" name="Group"/>
          <p:cNvGrpSpPr/>
          <p:nvPr/>
        </p:nvGrpSpPr>
        <p:grpSpPr>
          <a:xfrm>
            <a:off x="10055091" y="1071815"/>
            <a:ext cx="1470825" cy="841554"/>
            <a:chOff x="0" y="0"/>
            <a:chExt cx="1470823" cy="841553"/>
          </a:xfrm>
        </p:grpSpPr>
        <p:pic>
          <p:nvPicPr>
            <p:cNvPr id="257" name="image2.png" descr="image2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6983" y="0"/>
              <a:ext cx="563841" cy="8415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8" name="image3.png" descr="image3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52596"/>
              <a:ext cx="862591" cy="7363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61" name="Straight Connector 6"/>
          <p:cNvSpPr/>
          <p:nvPr/>
        </p:nvSpPr>
        <p:spPr>
          <a:xfrm>
            <a:off x="179998" y="6469919"/>
            <a:ext cx="11880003" cy="1"/>
          </a:xfrm>
          <a:prstGeom prst="line">
            <a:avLst/>
          </a:prstGeom>
          <a:ln w="38160" cap="rnd">
            <a:solidFill>
              <a:srgbClr val="3465A4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62" name="TextBox 7"/>
          <p:cNvSpPr txBox="1"/>
          <p:nvPr/>
        </p:nvSpPr>
        <p:spPr>
          <a:xfrm>
            <a:off x="44998" y="6523918"/>
            <a:ext cx="5310004" cy="305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defRPr sz="1400" i="1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it-IT" dirty="0"/>
              <a:t>M. SALLUZZO </a:t>
            </a:r>
            <a:r>
              <a:rPr dirty="0"/>
              <a:t>(CNR-SPIN)</a:t>
            </a:r>
          </a:p>
        </p:txBody>
      </p:sp>
      <p:sp>
        <p:nvSpPr>
          <p:cNvPr id="263" name="TextBox 8"/>
          <p:cNvSpPr txBox="1"/>
          <p:nvPr/>
        </p:nvSpPr>
        <p:spPr>
          <a:xfrm>
            <a:off x="8432999" y="6523918"/>
            <a:ext cx="3690002" cy="305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algn="r">
              <a:defRPr sz="1400" i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it-IT" dirty="0"/>
              <a:t>06</a:t>
            </a:r>
            <a:r>
              <a:rPr dirty="0"/>
              <a:t>/0</a:t>
            </a:r>
            <a:r>
              <a:rPr lang="it-IT" dirty="0"/>
              <a:t>2/</a:t>
            </a:r>
            <a:r>
              <a:rPr dirty="0"/>
              <a:t>/202</a:t>
            </a:r>
            <a:r>
              <a:rPr lang="it-IT" dirty="0"/>
              <a:t>5</a:t>
            </a:r>
            <a:endParaRPr dirty="0"/>
          </a:p>
        </p:txBody>
      </p:sp>
      <p:sp>
        <p:nvSpPr>
          <p:cNvPr id="264" name="TextBox 9"/>
          <p:cNvSpPr txBox="1"/>
          <p:nvPr/>
        </p:nvSpPr>
        <p:spPr>
          <a:xfrm>
            <a:off x="3368234" y="6511220"/>
            <a:ext cx="5484282" cy="337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4999" tIns="44999" rIns="44999" bIns="44999">
            <a:spAutoFit/>
          </a:bodyPr>
          <a:lstStyle>
            <a:lvl1pPr defTabSz="457200">
              <a:spcBef>
                <a:spcPts val="1600"/>
              </a:spcBef>
              <a:defRPr sz="16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it-IT" dirty="0"/>
              <a:t>Secondo</a:t>
            </a:r>
            <a:r>
              <a:rPr dirty="0"/>
              <a:t> </a:t>
            </a:r>
            <a:r>
              <a:rPr dirty="0" err="1"/>
              <a:t>Congresso</a:t>
            </a:r>
            <a:r>
              <a:rPr dirty="0"/>
              <a:t> NQSTI, </a:t>
            </a:r>
            <a:r>
              <a:rPr lang="it-IT" dirty="0"/>
              <a:t>05</a:t>
            </a:r>
            <a:r>
              <a:rPr dirty="0"/>
              <a:t>-</a:t>
            </a:r>
            <a:r>
              <a:rPr lang="it-IT" dirty="0"/>
              <a:t>07</a:t>
            </a:r>
            <a:r>
              <a:rPr dirty="0"/>
              <a:t> </a:t>
            </a:r>
            <a:r>
              <a:rPr lang="it-IT" dirty="0"/>
              <a:t>febbraio</a:t>
            </a:r>
            <a:r>
              <a:rPr dirty="0"/>
              <a:t> 202</a:t>
            </a:r>
            <a:r>
              <a:rPr lang="it-IT" dirty="0"/>
              <a:t>5</a:t>
            </a:r>
            <a:r>
              <a:rPr dirty="0"/>
              <a:t>, Roma</a:t>
            </a:r>
          </a:p>
        </p:txBody>
      </p:sp>
      <p:pic>
        <p:nvPicPr>
          <p:cNvPr id="266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01" y="-3895"/>
            <a:ext cx="12192001" cy="84155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Y mode (interface sensitive) Ti L2,3 edge XLD across the FE transition">
            <a:extLst>
              <a:ext uri="{FF2B5EF4-FFF2-40B4-BE49-F238E27FC236}">
                <a16:creationId xmlns:a16="http://schemas.microsoft.com/office/drawing/2014/main" id="{77DF7E38-0F06-C330-804A-E788417D5CE1}"/>
              </a:ext>
            </a:extLst>
          </p:cNvPr>
          <p:cNvSpPr txBox="1"/>
          <p:nvPr/>
        </p:nvSpPr>
        <p:spPr>
          <a:xfrm>
            <a:off x="1313166" y="1071815"/>
            <a:ext cx="8237092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84200">
              <a:lnSpc>
                <a:spcPct val="100000"/>
              </a:lnSpc>
              <a:defRPr sz="2000">
                <a:latin typeface="+mj-lt"/>
                <a:ea typeface="+mj-ea"/>
                <a:cs typeface="+mj-cs"/>
                <a:sym typeface="Helvetica"/>
              </a:defRPr>
            </a:pPr>
            <a:r>
              <a:t>TEY mode (interface sensitive) Ti L</a:t>
            </a:r>
            <a:r>
              <a:rPr baseline="-5999"/>
              <a:t>2,3</a:t>
            </a:r>
            <a:r>
              <a:t> edge XLD across the FE transition</a:t>
            </a:r>
          </a:p>
        </p:txBody>
      </p:sp>
      <p:grpSp>
        <p:nvGrpSpPr>
          <p:cNvPr id="4" name="Group">
            <a:extLst>
              <a:ext uri="{FF2B5EF4-FFF2-40B4-BE49-F238E27FC236}">
                <a16:creationId xmlns:a16="http://schemas.microsoft.com/office/drawing/2014/main" id="{D509FA51-5FCD-719F-B2A8-D5409F90E985}"/>
              </a:ext>
            </a:extLst>
          </p:cNvPr>
          <p:cNvGrpSpPr/>
          <p:nvPr/>
        </p:nvGrpSpPr>
        <p:grpSpPr>
          <a:xfrm>
            <a:off x="165992" y="1526138"/>
            <a:ext cx="9392276" cy="3118305"/>
            <a:chOff x="-500091" y="0"/>
            <a:chExt cx="9392274" cy="3118304"/>
          </a:xfrm>
        </p:grpSpPr>
        <p:pic>
          <p:nvPicPr>
            <p:cNvPr id="5" name="Image" descr="Image">
              <a:extLst>
                <a:ext uri="{FF2B5EF4-FFF2-40B4-BE49-F238E27FC236}">
                  <a16:creationId xmlns:a16="http://schemas.microsoft.com/office/drawing/2014/main" id="{86EFEDA3-15BF-FE57-A3A2-68F3F3A87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500091" y="638940"/>
              <a:ext cx="2075194" cy="23860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6" name="Group">
              <a:extLst>
                <a:ext uri="{FF2B5EF4-FFF2-40B4-BE49-F238E27FC236}">
                  <a16:creationId xmlns:a16="http://schemas.microsoft.com/office/drawing/2014/main" id="{F8127DFD-A009-38FB-8744-52C9A4A9FE18}"/>
                </a:ext>
              </a:extLst>
            </p:cNvPr>
            <p:cNvGrpSpPr/>
            <p:nvPr/>
          </p:nvGrpSpPr>
          <p:grpSpPr>
            <a:xfrm>
              <a:off x="0" y="0"/>
              <a:ext cx="8892183" cy="3118304"/>
              <a:chOff x="0" y="0"/>
              <a:chExt cx="8892182" cy="3118303"/>
            </a:xfrm>
          </p:grpSpPr>
          <p:grpSp>
            <p:nvGrpSpPr>
              <p:cNvPr id="9" name="Group">
                <a:extLst>
                  <a:ext uri="{FF2B5EF4-FFF2-40B4-BE49-F238E27FC236}">
                    <a16:creationId xmlns:a16="http://schemas.microsoft.com/office/drawing/2014/main" id="{F917AB21-80B8-28BE-FDB4-672FB152A732}"/>
                  </a:ext>
                </a:extLst>
              </p:cNvPr>
              <p:cNvGrpSpPr/>
              <p:nvPr/>
            </p:nvGrpSpPr>
            <p:grpSpPr>
              <a:xfrm>
                <a:off x="5329330" y="143528"/>
                <a:ext cx="3562853" cy="2974776"/>
                <a:chOff x="0" y="0"/>
                <a:chExt cx="3562851" cy="2974774"/>
              </a:xfrm>
            </p:grpSpPr>
            <p:pic>
              <p:nvPicPr>
                <p:cNvPr id="14" name="Image" descr="Image">
                  <a:extLst>
                    <a:ext uri="{FF2B5EF4-FFF2-40B4-BE49-F238E27FC236}">
                      <a16:creationId xmlns:a16="http://schemas.microsoft.com/office/drawing/2014/main" id="{89BC1EFF-9E73-1C3F-D50E-9C1E07B0446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0" y="247243"/>
                  <a:ext cx="3562852" cy="272753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15" name="LAO/Ca(2%)-STO">
                  <a:extLst>
                    <a:ext uri="{FF2B5EF4-FFF2-40B4-BE49-F238E27FC236}">
                      <a16:creationId xmlns:a16="http://schemas.microsoft.com/office/drawing/2014/main" id="{87456784-7890-2C3D-8CCA-302D5369DB0E}"/>
                    </a:ext>
                  </a:extLst>
                </p:cNvPr>
                <p:cNvSpPr txBox="1"/>
                <p:nvPr/>
              </p:nvSpPr>
              <p:spPr>
                <a:xfrm>
                  <a:off x="563040" y="0"/>
                  <a:ext cx="1902079" cy="31213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defTabSz="584200">
                    <a:lnSpc>
                      <a:spcPct val="100000"/>
                    </a:lnSpc>
                    <a:defRPr sz="1400" i="1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r>
                    <a:t>LAO/Ca(2%)-STO</a:t>
                  </a:r>
                </a:p>
              </p:txBody>
            </p:sp>
          </p:grpSp>
          <p:grpSp>
            <p:nvGrpSpPr>
              <p:cNvPr id="10" name="Group">
                <a:extLst>
                  <a:ext uri="{FF2B5EF4-FFF2-40B4-BE49-F238E27FC236}">
                    <a16:creationId xmlns:a16="http://schemas.microsoft.com/office/drawing/2014/main" id="{508CA0FE-F881-1664-0E96-BE23CC1050AE}"/>
                  </a:ext>
                </a:extLst>
              </p:cNvPr>
              <p:cNvGrpSpPr/>
              <p:nvPr/>
            </p:nvGrpSpPr>
            <p:grpSpPr>
              <a:xfrm>
                <a:off x="1769626" y="325403"/>
                <a:ext cx="3562853" cy="2792901"/>
                <a:chOff x="0" y="158750"/>
                <a:chExt cx="3562851" cy="2792899"/>
              </a:xfrm>
            </p:grpSpPr>
            <p:pic>
              <p:nvPicPr>
                <p:cNvPr id="12" name="Image" descr="Image">
                  <a:extLst>
                    <a:ext uri="{FF2B5EF4-FFF2-40B4-BE49-F238E27FC236}">
                      <a16:creationId xmlns:a16="http://schemas.microsoft.com/office/drawing/2014/main" id="{2048EF7F-3008-64B8-5157-4F5BD17901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0" y="224117"/>
                  <a:ext cx="3562852" cy="272753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13" name="LAO/ETO/Ca(2%)-STO">
                  <a:extLst>
                    <a:ext uri="{FF2B5EF4-FFF2-40B4-BE49-F238E27FC236}">
                      <a16:creationId xmlns:a16="http://schemas.microsoft.com/office/drawing/2014/main" id="{E1C17FFA-27C7-923B-0B5D-506C7E0FBD43}"/>
                    </a:ext>
                  </a:extLst>
                </p:cNvPr>
                <p:cNvSpPr/>
                <p:nvPr/>
              </p:nvSpPr>
              <p:spPr>
                <a:xfrm>
                  <a:off x="550947" y="158750"/>
                  <a:ext cx="1270001" cy="1270000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>
                  <a:lvl1pPr defTabSz="584200">
                    <a:lnSpc>
                      <a:spcPct val="100000"/>
                    </a:lnSpc>
                    <a:defRPr sz="1400" i="1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r>
                    <a:t>LAO/ETO/Ca(2%)-STO</a:t>
                  </a:r>
                </a:p>
              </p:txBody>
            </p:sp>
          </p:grpSp>
          <p:sp>
            <p:nvSpPr>
              <p:cNvPr id="11" name="2 K BLACK T&lt;TFE…">
                <a:extLst>
                  <a:ext uri="{FF2B5EF4-FFF2-40B4-BE49-F238E27FC236}">
                    <a16:creationId xmlns:a16="http://schemas.microsoft.com/office/drawing/2014/main" id="{8680C3F1-712F-B56F-F29E-9A43E73E7021}"/>
                  </a:ext>
                </a:extLst>
              </p:cNvPr>
              <p:cNvSpPr txBox="1"/>
              <p:nvPr/>
            </p:nvSpPr>
            <p:spPr>
              <a:xfrm>
                <a:off x="0" y="-1"/>
                <a:ext cx="1532418" cy="5334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 defTabSz="584200">
                  <a:lnSpc>
                    <a:spcPct val="100000"/>
                  </a:lnSpc>
                  <a:defRPr sz="1400" i="1"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2 K BLACK T&lt;T</a:t>
                </a:r>
                <a:r>
                  <a:rPr baseline="-5999"/>
                  <a:t>FE</a:t>
                </a:r>
              </a:p>
              <a:p>
                <a:pPr defTabSz="584200">
                  <a:lnSpc>
                    <a:spcPct val="100000"/>
                  </a:lnSpc>
                  <a:defRPr sz="1400" i="1"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40 K RED   T&gt;T</a:t>
                </a:r>
                <a:r>
                  <a:rPr baseline="-5999"/>
                  <a:t>FE</a:t>
                </a:r>
              </a:p>
            </p:txBody>
          </p:sp>
        </p:grpSp>
        <p:sp>
          <p:nvSpPr>
            <p:cNvPr id="7" name="VG=0">
              <a:extLst>
                <a:ext uri="{FF2B5EF4-FFF2-40B4-BE49-F238E27FC236}">
                  <a16:creationId xmlns:a16="http://schemas.microsoft.com/office/drawing/2014/main" id="{B1F36B38-8938-F298-D551-34830E2ADB2F}"/>
                </a:ext>
              </a:extLst>
            </p:cNvPr>
            <p:cNvSpPr txBox="1"/>
            <p:nvPr/>
          </p:nvSpPr>
          <p:spPr>
            <a:xfrm>
              <a:off x="7602198" y="650277"/>
              <a:ext cx="645953" cy="38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584200">
                <a:lnSpc>
                  <a:spcPct val="100000"/>
                </a:lnSpc>
                <a:defRPr i="1">
                  <a:latin typeface="+mj-lt"/>
                  <a:ea typeface="+mj-ea"/>
                  <a:cs typeface="+mj-cs"/>
                  <a:sym typeface="Helvetica"/>
                </a:defRPr>
              </a:pPr>
              <a:r>
                <a:t>V</a:t>
              </a:r>
              <a:r>
                <a:rPr baseline="-5999"/>
                <a:t>G</a:t>
              </a:r>
              <a:r>
                <a:t>=0</a:t>
              </a:r>
            </a:p>
          </p:txBody>
        </p:sp>
        <p:sp>
          <p:nvSpPr>
            <p:cNvPr id="8" name="VG=0">
              <a:extLst>
                <a:ext uri="{FF2B5EF4-FFF2-40B4-BE49-F238E27FC236}">
                  <a16:creationId xmlns:a16="http://schemas.microsoft.com/office/drawing/2014/main" id="{071E547B-7BEF-73B3-A234-72A9D7B0A6FB}"/>
                </a:ext>
              </a:extLst>
            </p:cNvPr>
            <p:cNvSpPr txBox="1"/>
            <p:nvPr/>
          </p:nvSpPr>
          <p:spPr>
            <a:xfrm>
              <a:off x="3869935" y="650277"/>
              <a:ext cx="645952" cy="38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584200">
                <a:lnSpc>
                  <a:spcPct val="100000"/>
                </a:lnSpc>
                <a:defRPr i="1">
                  <a:latin typeface="+mj-lt"/>
                  <a:ea typeface="+mj-ea"/>
                  <a:cs typeface="+mj-cs"/>
                  <a:sym typeface="Helvetica"/>
                </a:defRPr>
              </a:pPr>
              <a:r>
                <a:t>V</a:t>
              </a:r>
              <a:r>
                <a:rPr baseline="-5999"/>
                <a:t>G</a:t>
              </a:r>
              <a:r>
                <a:t>=0</a:t>
              </a:r>
            </a:p>
          </p:txBody>
        </p:sp>
      </p:grpSp>
      <p:pic>
        <p:nvPicPr>
          <p:cNvPr id="18" name="Image" descr="Image">
            <a:extLst>
              <a:ext uri="{FF2B5EF4-FFF2-40B4-BE49-F238E27FC236}">
                <a16:creationId xmlns:a16="http://schemas.microsoft.com/office/drawing/2014/main" id="{9E1985BD-5170-3DFA-F376-E52FDC3BAB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24319" y="4839063"/>
            <a:ext cx="3562068" cy="132255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8F98C6B-16AA-453D-07A7-A6E9CC6D6CF9}"/>
              </a:ext>
            </a:extLst>
          </p:cNvPr>
          <p:cNvSpPr txBox="1"/>
          <p:nvPr/>
        </p:nvSpPr>
        <p:spPr>
          <a:xfrm>
            <a:off x="330674" y="4773740"/>
            <a:ext cx="6489874" cy="1631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457200">
              <a:lnSpc>
                <a:spcPct val="100000"/>
              </a:lnSpc>
              <a:defRPr sz="1400">
                <a:latin typeface="+mj-lt"/>
                <a:ea typeface="+mj-ea"/>
                <a:cs typeface="+mj-cs"/>
                <a:sym typeface="Helvetica"/>
              </a:defRPr>
            </a:pPr>
            <a:r>
              <a:rPr lang="en-GB" sz="2000" dirty="0"/>
              <a:t>Clear effect of the FE-transition on the </a:t>
            </a:r>
          </a:p>
          <a:p>
            <a:pPr defTabSz="457200">
              <a:lnSpc>
                <a:spcPct val="100000"/>
              </a:lnSpc>
              <a:defRPr sz="1400">
                <a:latin typeface="+mj-lt"/>
                <a:ea typeface="+mj-ea"/>
                <a:cs typeface="+mj-cs"/>
                <a:sym typeface="Helvetica"/>
              </a:defRPr>
            </a:pPr>
            <a:r>
              <a:rPr lang="en-GB" sz="2000" dirty="0"/>
              <a:t>TEY </a:t>
            </a:r>
            <a:r>
              <a:rPr lang="en-GB" sz="2000" dirty="0" err="1"/>
              <a:t>Ti</a:t>
            </a:r>
            <a:r>
              <a:rPr lang="en-GB" sz="2000" dirty="0"/>
              <a:t>-XLD spectra (probing the 2DEG </a:t>
            </a:r>
            <a:r>
              <a:rPr lang="en-GB" sz="2000" dirty="0" err="1"/>
              <a:t>Ti</a:t>
            </a:r>
            <a:r>
              <a:rPr lang="en-GB" sz="2000" dirty="0"/>
              <a:t>-states)</a:t>
            </a:r>
          </a:p>
          <a:p>
            <a:pPr defTabSz="457200">
              <a:lnSpc>
                <a:spcPct val="100000"/>
              </a:lnSpc>
              <a:defRPr sz="1400">
                <a:latin typeface="+mj-lt"/>
                <a:ea typeface="+mj-ea"/>
                <a:cs typeface="+mj-cs"/>
                <a:sym typeface="Helvetica"/>
              </a:defRPr>
            </a:pPr>
            <a:endParaRPr lang="en-GB" sz="2000" dirty="0"/>
          </a:p>
          <a:p>
            <a:pPr defTabSz="457200">
              <a:lnSpc>
                <a:spcPct val="100000"/>
              </a:lnSpc>
              <a:defRPr sz="1400">
                <a:latin typeface="+mj-lt"/>
                <a:ea typeface="+mj-ea"/>
                <a:cs typeface="+mj-cs"/>
                <a:sym typeface="Helvetica"/>
              </a:defRPr>
            </a:pPr>
            <a:r>
              <a:rPr lang="en-GB" sz="2000" dirty="0"/>
              <a:t>Signature of the FE-transition are seen in the </a:t>
            </a:r>
            <a:r>
              <a:rPr lang="en-GB" sz="2000" dirty="0" err="1"/>
              <a:t>Ti</a:t>
            </a:r>
            <a:r>
              <a:rPr lang="en-GB" sz="2000" dirty="0"/>
              <a:t> 3d-orbital splitting </a:t>
            </a:r>
            <a:endParaRPr lang="en-IT" sz="2000" dirty="0"/>
          </a:p>
        </p:txBody>
      </p:sp>
    </p:spTree>
    <p:extLst>
      <p:ext uri="{BB962C8B-B14F-4D97-AF65-F5344CB8AC3E}">
        <p14:creationId xmlns:p14="http://schemas.microsoft.com/office/powerpoint/2010/main" val="26772337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image1.png" descr="image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0000" y="735118"/>
            <a:ext cx="2292121" cy="5290923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Straight Connector 6"/>
          <p:cNvSpPr/>
          <p:nvPr/>
        </p:nvSpPr>
        <p:spPr>
          <a:xfrm>
            <a:off x="179998" y="6469919"/>
            <a:ext cx="11880003" cy="1"/>
          </a:xfrm>
          <a:prstGeom prst="line">
            <a:avLst/>
          </a:prstGeom>
          <a:ln w="38160" cap="rnd">
            <a:solidFill>
              <a:srgbClr val="3465A4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62" name="TextBox 7"/>
          <p:cNvSpPr txBox="1"/>
          <p:nvPr/>
        </p:nvSpPr>
        <p:spPr>
          <a:xfrm>
            <a:off x="44998" y="6523918"/>
            <a:ext cx="5310004" cy="305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4999" tIns="44999" rIns="44999" bIns="44999">
            <a:spAutoFit/>
          </a:bodyPr>
          <a:lstStyle>
            <a:lvl1pPr>
              <a:defRPr sz="1400" i="1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it-IT" dirty="0"/>
              <a:t>M. SALLUZZO </a:t>
            </a:r>
            <a:r>
              <a:rPr dirty="0"/>
              <a:t>(CNR-SPIN)</a:t>
            </a:r>
          </a:p>
        </p:txBody>
      </p:sp>
      <p:sp>
        <p:nvSpPr>
          <p:cNvPr id="263" name="TextBox 8"/>
          <p:cNvSpPr txBox="1"/>
          <p:nvPr/>
        </p:nvSpPr>
        <p:spPr>
          <a:xfrm>
            <a:off x="8432999" y="6523918"/>
            <a:ext cx="3690002" cy="305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4999" tIns="44999" rIns="44999" bIns="44999">
            <a:spAutoFit/>
          </a:bodyPr>
          <a:lstStyle>
            <a:lvl1pPr algn="r">
              <a:defRPr sz="1400" i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it-IT" dirty="0"/>
              <a:t>06</a:t>
            </a:r>
            <a:r>
              <a:rPr dirty="0"/>
              <a:t>/0</a:t>
            </a:r>
            <a:r>
              <a:rPr lang="it-IT" dirty="0"/>
              <a:t>2/</a:t>
            </a:r>
            <a:r>
              <a:rPr dirty="0"/>
              <a:t>/202</a:t>
            </a:r>
            <a:r>
              <a:rPr lang="it-IT" dirty="0"/>
              <a:t>5</a:t>
            </a:r>
            <a:endParaRPr dirty="0"/>
          </a:p>
        </p:txBody>
      </p:sp>
      <p:sp>
        <p:nvSpPr>
          <p:cNvPr id="264" name="TextBox 9"/>
          <p:cNvSpPr txBox="1"/>
          <p:nvPr/>
        </p:nvSpPr>
        <p:spPr>
          <a:xfrm>
            <a:off x="3368234" y="6511220"/>
            <a:ext cx="5484282" cy="337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4999" tIns="44999" rIns="44999" bIns="44999">
            <a:spAutoFit/>
          </a:bodyPr>
          <a:lstStyle>
            <a:lvl1pPr defTabSz="457200">
              <a:spcBef>
                <a:spcPts val="1600"/>
              </a:spcBef>
              <a:defRPr sz="16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it-IT" dirty="0"/>
              <a:t>Secondo</a:t>
            </a:r>
            <a:r>
              <a:rPr dirty="0"/>
              <a:t> </a:t>
            </a:r>
            <a:r>
              <a:rPr dirty="0" err="1"/>
              <a:t>Congresso</a:t>
            </a:r>
            <a:r>
              <a:rPr dirty="0"/>
              <a:t> NQSTI, </a:t>
            </a:r>
            <a:r>
              <a:rPr lang="it-IT" dirty="0"/>
              <a:t>05</a:t>
            </a:r>
            <a:r>
              <a:rPr dirty="0"/>
              <a:t>-</a:t>
            </a:r>
            <a:r>
              <a:rPr lang="it-IT" dirty="0"/>
              <a:t>07</a:t>
            </a:r>
            <a:r>
              <a:rPr dirty="0"/>
              <a:t> </a:t>
            </a:r>
            <a:r>
              <a:rPr lang="it-IT" dirty="0"/>
              <a:t>febbraio</a:t>
            </a:r>
            <a:r>
              <a:rPr dirty="0"/>
              <a:t> 202</a:t>
            </a:r>
            <a:r>
              <a:rPr lang="it-IT" dirty="0"/>
              <a:t>5</a:t>
            </a:r>
            <a:r>
              <a:rPr dirty="0"/>
              <a:t>, Roma</a:t>
            </a:r>
          </a:p>
        </p:txBody>
      </p:sp>
      <p:pic>
        <p:nvPicPr>
          <p:cNvPr id="266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01" y="-3895"/>
            <a:ext cx="12192001" cy="8415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Group">
            <a:extLst>
              <a:ext uri="{FF2B5EF4-FFF2-40B4-BE49-F238E27FC236}">
                <a16:creationId xmlns:a16="http://schemas.microsoft.com/office/drawing/2014/main" id="{A76BFEA2-5478-302C-9C47-03D835664255}"/>
              </a:ext>
            </a:extLst>
          </p:cNvPr>
          <p:cNvGrpSpPr/>
          <p:nvPr/>
        </p:nvGrpSpPr>
        <p:grpSpPr>
          <a:xfrm>
            <a:off x="286253" y="1335535"/>
            <a:ext cx="6416805" cy="3637773"/>
            <a:chOff x="-657140" y="-1"/>
            <a:chExt cx="6416804" cy="3637772"/>
          </a:xfrm>
        </p:grpSpPr>
        <p:grpSp>
          <p:nvGrpSpPr>
            <p:cNvPr id="16" name="Group">
              <a:extLst>
                <a:ext uri="{FF2B5EF4-FFF2-40B4-BE49-F238E27FC236}">
                  <a16:creationId xmlns:a16="http://schemas.microsoft.com/office/drawing/2014/main" id="{98370128-68A2-B95F-2220-F4B94AE490F4}"/>
                </a:ext>
              </a:extLst>
            </p:cNvPr>
            <p:cNvGrpSpPr/>
            <p:nvPr/>
          </p:nvGrpSpPr>
          <p:grpSpPr>
            <a:xfrm>
              <a:off x="-657140" y="-1"/>
              <a:ext cx="6416804" cy="3637772"/>
              <a:chOff x="-657140" y="0"/>
              <a:chExt cx="6416803" cy="3637770"/>
            </a:xfrm>
          </p:grpSpPr>
          <p:pic>
            <p:nvPicPr>
              <p:cNvPr id="19" name="Fig1g_complete.png" descr="Fig1g_complete.png">
                <a:extLst>
                  <a:ext uri="{FF2B5EF4-FFF2-40B4-BE49-F238E27FC236}">
                    <a16:creationId xmlns:a16="http://schemas.microsoft.com/office/drawing/2014/main" id="{AB037504-0FC8-FEF9-CFAE-8D6657862D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56600" y="275319"/>
                <a:ext cx="4203063" cy="336245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1" name="Image" descr="Image">
                <a:extLst>
                  <a:ext uri="{FF2B5EF4-FFF2-40B4-BE49-F238E27FC236}">
                    <a16:creationId xmlns:a16="http://schemas.microsoft.com/office/drawing/2014/main" id="{C10C4496-B0AB-5F3E-6434-EE23944B70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657140" y="0"/>
                <a:ext cx="2243275" cy="257931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7" name="LAO/ETO/Ca(1%)-STO">
              <a:extLst>
                <a:ext uri="{FF2B5EF4-FFF2-40B4-BE49-F238E27FC236}">
                  <a16:creationId xmlns:a16="http://schemas.microsoft.com/office/drawing/2014/main" id="{D9A2A6C6-9367-EFCF-C43D-2DBB75069EA0}"/>
                </a:ext>
              </a:extLst>
            </p:cNvPr>
            <p:cNvSpPr txBox="1"/>
            <p:nvPr/>
          </p:nvSpPr>
          <p:spPr>
            <a:xfrm>
              <a:off x="2417351" y="57705"/>
              <a:ext cx="2481561" cy="38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lnSpc>
                  <a:spcPct val="100000"/>
                </a:lnSpc>
                <a:defRPr i="1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t>LAO/ETO/Ca(1%)-STO</a:t>
              </a:r>
            </a:p>
          </p:txBody>
        </p:sp>
      </p:grpSp>
      <p:sp>
        <p:nvSpPr>
          <p:cNvPr id="22" name="TEY mode (interface sensitive) Ti L2,3 edge XLD SWITCHING">
            <a:extLst>
              <a:ext uri="{FF2B5EF4-FFF2-40B4-BE49-F238E27FC236}">
                <a16:creationId xmlns:a16="http://schemas.microsoft.com/office/drawing/2014/main" id="{606F40EE-C1EC-322B-B565-A8459CE9394C}"/>
              </a:ext>
            </a:extLst>
          </p:cNvPr>
          <p:cNvSpPr txBox="1"/>
          <p:nvPr/>
        </p:nvSpPr>
        <p:spPr>
          <a:xfrm>
            <a:off x="1831208" y="816156"/>
            <a:ext cx="7022282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84200">
              <a:lnSpc>
                <a:spcPct val="100000"/>
              </a:lnSpc>
              <a:defRPr sz="2000">
                <a:latin typeface="+mj-lt"/>
                <a:ea typeface="+mj-ea"/>
                <a:cs typeface="+mj-cs"/>
                <a:sym typeface="Helvetica"/>
              </a:defRPr>
            </a:pPr>
            <a:r>
              <a:t>TEY mode (interface sensitive) Ti L</a:t>
            </a:r>
            <a:r>
              <a:rPr baseline="-5999"/>
              <a:t>2,3</a:t>
            </a:r>
            <a:r>
              <a:t> edge XLD SWITCHING</a:t>
            </a:r>
          </a:p>
        </p:txBody>
      </p:sp>
      <p:grpSp>
        <p:nvGrpSpPr>
          <p:cNvPr id="23" name="Group">
            <a:extLst>
              <a:ext uri="{FF2B5EF4-FFF2-40B4-BE49-F238E27FC236}">
                <a16:creationId xmlns:a16="http://schemas.microsoft.com/office/drawing/2014/main" id="{88D5A568-E61E-7D3A-8A9C-D69E4E7943BA}"/>
              </a:ext>
            </a:extLst>
          </p:cNvPr>
          <p:cNvGrpSpPr/>
          <p:nvPr/>
        </p:nvGrpSpPr>
        <p:grpSpPr>
          <a:xfrm>
            <a:off x="1035014" y="1610856"/>
            <a:ext cx="9614582" cy="4182090"/>
            <a:chOff x="-90468" y="0"/>
            <a:chExt cx="9614581" cy="4182088"/>
          </a:xfrm>
        </p:grpSpPr>
        <p:sp>
          <p:nvSpPr>
            <p:cNvPr id="24" name="Strong XLD expected from off-centered Ti ions with respect to oxygen ions in the 2DEG: electric dipole…">
              <a:extLst>
                <a:ext uri="{FF2B5EF4-FFF2-40B4-BE49-F238E27FC236}">
                  <a16:creationId xmlns:a16="http://schemas.microsoft.com/office/drawing/2014/main" id="{D3CA6E46-768F-6E7A-8B7A-F0C880600313}"/>
                </a:ext>
              </a:extLst>
            </p:cNvPr>
            <p:cNvSpPr/>
            <p:nvPr/>
          </p:nvSpPr>
          <p:spPr>
            <a:xfrm>
              <a:off x="-90468" y="4182087"/>
              <a:ext cx="961458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defTabSz="457200">
                <a:lnSpc>
                  <a:spcPct val="100000"/>
                </a:lnSpc>
                <a:defRPr sz="1400">
                  <a:latin typeface="+mj-lt"/>
                  <a:ea typeface="+mj-ea"/>
                  <a:cs typeface="+mj-cs"/>
                  <a:sym typeface="Helvetica"/>
                </a:defRPr>
              </a:pPr>
              <a:r>
                <a:rPr dirty="0"/>
                <a:t>Strong XLD expected from off-centered </a:t>
              </a:r>
              <a:r>
                <a:rPr dirty="0" err="1"/>
                <a:t>Ti</a:t>
              </a:r>
              <a:r>
                <a:rPr dirty="0"/>
                <a:t> ions with respect to oxygen ions in the 2DEG: electric dipole</a:t>
              </a:r>
            </a:p>
            <a:p>
              <a:pPr defTabSz="457200">
                <a:lnSpc>
                  <a:spcPct val="100000"/>
                </a:lnSpc>
                <a:defRPr sz="1400">
                  <a:latin typeface="+mj-lt"/>
                  <a:ea typeface="+mj-ea"/>
                  <a:cs typeface="+mj-cs"/>
                  <a:sym typeface="Helvetica"/>
                </a:defRPr>
              </a:pPr>
              <a:endParaRPr dirty="0"/>
            </a:p>
            <a:p>
              <a:pPr defTabSz="457200">
                <a:lnSpc>
                  <a:spcPct val="100000"/>
                </a:lnSpc>
                <a:defRPr sz="1400">
                  <a:latin typeface="+mj-lt"/>
                  <a:ea typeface="+mj-ea"/>
                  <a:cs typeface="+mj-cs"/>
                  <a:sym typeface="Helvetica"/>
                </a:defRPr>
              </a:pPr>
              <a:r>
                <a:rPr dirty="0"/>
                <a:t>XLD depends on P direction: different electric dipole amplitude for different P states</a:t>
              </a:r>
            </a:p>
            <a:p>
              <a:pPr defTabSz="457200">
                <a:lnSpc>
                  <a:spcPct val="100000"/>
                </a:lnSpc>
                <a:defRPr sz="1400">
                  <a:latin typeface="+mj-lt"/>
                  <a:ea typeface="+mj-ea"/>
                  <a:cs typeface="+mj-cs"/>
                  <a:sym typeface="Helvetica"/>
                </a:defRPr>
              </a:pPr>
              <a:endParaRPr dirty="0"/>
            </a:p>
            <a:p>
              <a:pPr defTabSz="457200">
                <a:lnSpc>
                  <a:spcPct val="100000"/>
                </a:lnSpc>
                <a:defRPr sz="1400">
                  <a:latin typeface="+mj-lt"/>
                  <a:ea typeface="+mj-ea"/>
                  <a:cs typeface="+mj-cs"/>
                  <a:sym typeface="Helvetica"/>
                </a:defRPr>
              </a:pPr>
              <a:r>
                <a:rPr dirty="0"/>
                <a:t>Atomic </a:t>
              </a:r>
              <a:r>
                <a:rPr dirty="0" err="1"/>
                <a:t>multiplet</a:t>
              </a:r>
              <a:r>
                <a:rPr dirty="0"/>
                <a:t> simulations reproducing data indicate larger electric dipole in </a:t>
              </a:r>
              <a:r>
                <a:rPr dirty="0" err="1"/>
                <a:t>P</a:t>
              </a:r>
              <a:r>
                <a:rPr baseline="-5999" dirty="0" err="1"/>
                <a:t>dn</a:t>
              </a:r>
              <a:r>
                <a:rPr dirty="0"/>
                <a:t> than P</a:t>
              </a:r>
              <a:r>
                <a:rPr baseline="-5999" dirty="0"/>
                <a:t>up</a:t>
              </a:r>
              <a:r>
                <a:rPr dirty="0"/>
                <a:t>, consistent with DFT</a:t>
              </a:r>
            </a:p>
            <a:p>
              <a:pPr defTabSz="457200">
                <a:lnSpc>
                  <a:spcPct val="100000"/>
                </a:lnSpc>
                <a:defRPr sz="1400">
                  <a:latin typeface="+mj-lt"/>
                  <a:ea typeface="+mj-ea"/>
                  <a:cs typeface="+mj-cs"/>
                  <a:sym typeface="Helvetica"/>
                </a:defRPr>
              </a:pPr>
              <a:endParaRPr dirty="0"/>
            </a:p>
            <a:p>
              <a:pPr defTabSz="457200">
                <a:lnSpc>
                  <a:spcPct val="100000"/>
                </a:lnSpc>
                <a:defRPr sz="1400">
                  <a:latin typeface="+mj-lt"/>
                  <a:ea typeface="+mj-ea"/>
                  <a:cs typeface="+mj-cs"/>
                  <a:sym typeface="Helvetica"/>
                </a:defRPr>
              </a:pPr>
              <a:r>
                <a:rPr dirty="0"/>
                <a:t>Switchable dipoles in the 2DEG region: </a:t>
              </a:r>
              <a:r>
                <a:rPr b="1" dirty="0"/>
                <a:t>Ferroelectric-like switching</a:t>
              </a:r>
              <a:endParaRPr dirty="0">
                <a:latin typeface="Times Roman"/>
                <a:ea typeface="Times Roman"/>
                <a:cs typeface="Times Roman"/>
                <a:sym typeface="Times Roman"/>
              </a:endParaRPr>
            </a:p>
            <a:p>
              <a:pPr defTabSz="457200">
                <a:lnSpc>
                  <a:spcPct val="100000"/>
                </a:lnSpc>
                <a:defRPr sz="1400">
                  <a:latin typeface="+mj-lt"/>
                  <a:ea typeface="+mj-ea"/>
                  <a:cs typeface="+mj-cs"/>
                  <a:sym typeface="Helvetica"/>
                </a:defRPr>
              </a:pPr>
              <a:endParaRPr dirty="0">
                <a:latin typeface="Times Roman"/>
                <a:ea typeface="Times Roman"/>
                <a:cs typeface="Times Roman"/>
                <a:sym typeface="Times Roman"/>
              </a:endParaRPr>
            </a:p>
          </p:txBody>
        </p:sp>
        <p:grpSp>
          <p:nvGrpSpPr>
            <p:cNvPr id="25" name="Group">
              <a:extLst>
                <a:ext uri="{FF2B5EF4-FFF2-40B4-BE49-F238E27FC236}">
                  <a16:creationId xmlns:a16="http://schemas.microsoft.com/office/drawing/2014/main" id="{AF42A42E-337F-7F0F-040C-F53644418625}"/>
                </a:ext>
              </a:extLst>
            </p:cNvPr>
            <p:cNvGrpSpPr/>
            <p:nvPr/>
          </p:nvGrpSpPr>
          <p:grpSpPr>
            <a:xfrm>
              <a:off x="5411196" y="0"/>
              <a:ext cx="3441701" cy="2777395"/>
              <a:chOff x="0" y="0"/>
              <a:chExt cx="3441700" cy="2777394"/>
            </a:xfrm>
          </p:grpSpPr>
          <p:sp>
            <p:nvSpPr>
              <p:cNvPr id="26" name="Pup ∆eg= -80 meV ∆t2g = -60 meV">
                <a:extLst>
                  <a:ext uri="{FF2B5EF4-FFF2-40B4-BE49-F238E27FC236}">
                    <a16:creationId xmlns:a16="http://schemas.microsoft.com/office/drawing/2014/main" id="{DFE76B0D-74EF-5150-28D7-F8769EC8EB0D}"/>
                  </a:ext>
                </a:extLst>
              </p:cNvPr>
              <p:cNvSpPr/>
              <p:nvPr/>
            </p:nvSpPr>
            <p:spPr>
              <a:xfrm flipH="1">
                <a:off x="166379" y="2459369"/>
                <a:ext cx="103787" cy="26319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/>
              <a:p>
                <a:pPr defTabSz="584200">
                  <a:lnSpc>
                    <a:spcPct val="100000"/>
                  </a:lnSpc>
                  <a:defRPr sz="1400" i="1">
                    <a:solidFill>
                      <a:srgbClr val="EB3D4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rPr dirty="0"/>
                  <a:t>Pup </a:t>
                </a:r>
                <a:r>
                  <a:rPr i="0" dirty="0">
                    <a:latin typeface="American Typewriter"/>
                    <a:ea typeface="American Typewriter"/>
                    <a:cs typeface="American Typewriter"/>
                    <a:sym typeface="American Typewriter"/>
                  </a:rPr>
                  <a:t>∆</a:t>
                </a:r>
                <a:r>
                  <a:rPr dirty="0"/>
                  <a:t>e</a:t>
                </a:r>
                <a:r>
                  <a:rPr baseline="-5999" dirty="0"/>
                  <a:t>g</a:t>
                </a:r>
                <a:r>
                  <a:rPr dirty="0"/>
                  <a:t>= -80 meV </a:t>
                </a:r>
                <a:r>
                  <a:rPr i="0" dirty="0">
                    <a:latin typeface="American Typewriter"/>
                    <a:ea typeface="American Typewriter"/>
                    <a:cs typeface="American Typewriter"/>
                    <a:sym typeface="American Typewriter"/>
                  </a:rPr>
                  <a:t>∆</a:t>
                </a:r>
                <a:r>
                  <a:rPr i="0" dirty="0"/>
                  <a:t>t</a:t>
                </a:r>
                <a:r>
                  <a:rPr i="0" baseline="-5999" dirty="0"/>
                  <a:t>2</a:t>
                </a:r>
                <a:r>
                  <a:rPr baseline="-5999" dirty="0"/>
                  <a:t>g</a:t>
                </a:r>
                <a:r>
                  <a:rPr dirty="0"/>
                  <a:t> = -60 meV</a:t>
                </a:r>
              </a:p>
            </p:txBody>
          </p:sp>
          <p:sp>
            <p:nvSpPr>
              <p:cNvPr id="27" name="Pdown ∆eg= -95 meV ∆t2g = -70 meV">
                <a:extLst>
                  <a:ext uri="{FF2B5EF4-FFF2-40B4-BE49-F238E27FC236}">
                    <a16:creationId xmlns:a16="http://schemas.microsoft.com/office/drawing/2014/main" id="{8AA1100D-17B8-756A-3C56-7A7BC1049283}"/>
                  </a:ext>
                </a:extLst>
              </p:cNvPr>
              <p:cNvSpPr/>
              <p:nvPr/>
            </p:nvSpPr>
            <p:spPr>
              <a:xfrm>
                <a:off x="259029" y="2753808"/>
                <a:ext cx="69194" cy="23586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/>
              <a:p>
                <a:pPr defTabSz="584200">
                  <a:lnSpc>
                    <a:spcPct val="100000"/>
                  </a:lnSpc>
                  <a:defRPr sz="1400" i="1">
                    <a:solidFill>
                      <a:srgbClr val="0433FF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rPr dirty="0" err="1"/>
                  <a:t>Pdown</a:t>
                </a:r>
                <a:r>
                  <a:rPr dirty="0"/>
                  <a:t> </a:t>
                </a:r>
                <a:r>
                  <a:rPr i="0" dirty="0">
                    <a:latin typeface="American Typewriter"/>
                    <a:ea typeface="American Typewriter"/>
                    <a:cs typeface="American Typewriter"/>
                    <a:sym typeface="American Typewriter"/>
                  </a:rPr>
                  <a:t>∆</a:t>
                </a:r>
                <a:r>
                  <a:rPr dirty="0"/>
                  <a:t>e</a:t>
                </a:r>
                <a:r>
                  <a:rPr baseline="-5999" dirty="0"/>
                  <a:t>g</a:t>
                </a:r>
                <a:r>
                  <a:rPr dirty="0"/>
                  <a:t>= -95 meV </a:t>
                </a:r>
                <a:r>
                  <a:rPr i="0" dirty="0">
                    <a:latin typeface="American Typewriter"/>
                    <a:ea typeface="American Typewriter"/>
                    <a:cs typeface="American Typewriter"/>
                    <a:sym typeface="American Typewriter"/>
                  </a:rPr>
                  <a:t>∆</a:t>
                </a:r>
                <a:r>
                  <a:rPr i="0" dirty="0"/>
                  <a:t>t</a:t>
                </a:r>
                <a:r>
                  <a:rPr i="0" baseline="-5999" dirty="0"/>
                  <a:t>2</a:t>
                </a:r>
                <a:r>
                  <a:rPr baseline="-5999" dirty="0"/>
                  <a:t>g</a:t>
                </a:r>
                <a:r>
                  <a:rPr dirty="0"/>
                  <a:t> = -70 meV</a:t>
                </a:r>
              </a:p>
            </p:txBody>
          </p:sp>
          <p:grpSp>
            <p:nvGrpSpPr>
              <p:cNvPr id="28" name="Group">
                <a:extLst>
                  <a:ext uri="{FF2B5EF4-FFF2-40B4-BE49-F238E27FC236}">
                    <a16:creationId xmlns:a16="http://schemas.microsoft.com/office/drawing/2014/main" id="{1885EB75-A440-9C42-B096-A7CEF07E3B16}"/>
                  </a:ext>
                </a:extLst>
              </p:cNvPr>
              <p:cNvGrpSpPr/>
              <p:nvPr/>
            </p:nvGrpSpPr>
            <p:grpSpPr>
              <a:xfrm>
                <a:off x="0" y="0"/>
                <a:ext cx="3441700" cy="2292417"/>
                <a:chOff x="0" y="0"/>
                <a:chExt cx="3441700" cy="2292416"/>
              </a:xfrm>
            </p:grpSpPr>
            <p:pic>
              <p:nvPicPr>
                <p:cNvPr id="29" name="Image" descr="Image">
                  <a:extLst>
                    <a:ext uri="{FF2B5EF4-FFF2-40B4-BE49-F238E27FC236}">
                      <a16:creationId xmlns:a16="http://schemas.microsoft.com/office/drawing/2014/main" id="{B6FEC36D-38E2-CC31-77FA-C19ECDF3DE5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0" y="0"/>
                  <a:ext cx="3441700" cy="110490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30" name="Image" descr="Image">
                  <a:extLst>
                    <a:ext uri="{FF2B5EF4-FFF2-40B4-BE49-F238E27FC236}">
                      <a16:creationId xmlns:a16="http://schemas.microsoft.com/office/drawing/2014/main" id="{1150EC61-775E-4A7C-8642-924002D11F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0" y="1276416"/>
                  <a:ext cx="3441700" cy="101600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13988327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 advAuto="0"/>
      <p:bldP spid="22" grpId="0" animBg="1" advAuto="0"/>
      <p:bldP spid="23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image1.png" descr="image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0000" y="735118"/>
            <a:ext cx="2292121" cy="5290923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Straight Connector 6"/>
          <p:cNvSpPr/>
          <p:nvPr/>
        </p:nvSpPr>
        <p:spPr>
          <a:xfrm>
            <a:off x="179998" y="6469919"/>
            <a:ext cx="11880003" cy="1"/>
          </a:xfrm>
          <a:prstGeom prst="line">
            <a:avLst/>
          </a:prstGeom>
          <a:ln w="38160" cap="rnd">
            <a:solidFill>
              <a:srgbClr val="3465A4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62" name="TextBox 7"/>
          <p:cNvSpPr txBox="1"/>
          <p:nvPr/>
        </p:nvSpPr>
        <p:spPr>
          <a:xfrm>
            <a:off x="44998" y="6523918"/>
            <a:ext cx="5310004" cy="305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defRPr sz="1400" i="1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it-IT" dirty="0"/>
              <a:t>M. SALLUZZO </a:t>
            </a:r>
            <a:r>
              <a:rPr dirty="0"/>
              <a:t>(CNR-SPIN)</a:t>
            </a:r>
          </a:p>
        </p:txBody>
      </p:sp>
      <p:sp>
        <p:nvSpPr>
          <p:cNvPr id="263" name="TextBox 8"/>
          <p:cNvSpPr txBox="1"/>
          <p:nvPr/>
        </p:nvSpPr>
        <p:spPr>
          <a:xfrm>
            <a:off x="8432999" y="6523918"/>
            <a:ext cx="3690002" cy="305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algn="r">
              <a:defRPr sz="1400" i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it-IT" dirty="0"/>
              <a:t>06</a:t>
            </a:r>
            <a:r>
              <a:rPr dirty="0"/>
              <a:t>/0</a:t>
            </a:r>
            <a:r>
              <a:rPr lang="it-IT" dirty="0"/>
              <a:t>2/</a:t>
            </a:r>
            <a:r>
              <a:rPr dirty="0"/>
              <a:t>/202</a:t>
            </a:r>
            <a:r>
              <a:rPr lang="it-IT" dirty="0"/>
              <a:t>5</a:t>
            </a:r>
            <a:endParaRPr dirty="0"/>
          </a:p>
        </p:txBody>
      </p:sp>
      <p:sp>
        <p:nvSpPr>
          <p:cNvPr id="264" name="TextBox 9"/>
          <p:cNvSpPr txBox="1"/>
          <p:nvPr/>
        </p:nvSpPr>
        <p:spPr>
          <a:xfrm>
            <a:off x="3368234" y="6511220"/>
            <a:ext cx="5484282" cy="337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4999" tIns="44999" rIns="44999" bIns="44999">
            <a:spAutoFit/>
          </a:bodyPr>
          <a:lstStyle>
            <a:lvl1pPr defTabSz="457200">
              <a:spcBef>
                <a:spcPts val="1600"/>
              </a:spcBef>
              <a:defRPr sz="16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it-IT" dirty="0"/>
              <a:t>Secondo</a:t>
            </a:r>
            <a:r>
              <a:rPr dirty="0"/>
              <a:t> </a:t>
            </a:r>
            <a:r>
              <a:rPr dirty="0" err="1"/>
              <a:t>Congresso</a:t>
            </a:r>
            <a:r>
              <a:rPr dirty="0"/>
              <a:t> NQSTI, </a:t>
            </a:r>
            <a:r>
              <a:rPr lang="it-IT" dirty="0"/>
              <a:t>05</a:t>
            </a:r>
            <a:r>
              <a:rPr dirty="0"/>
              <a:t>-</a:t>
            </a:r>
            <a:r>
              <a:rPr lang="it-IT" dirty="0"/>
              <a:t>07</a:t>
            </a:r>
            <a:r>
              <a:rPr dirty="0"/>
              <a:t> </a:t>
            </a:r>
            <a:r>
              <a:rPr lang="it-IT" dirty="0"/>
              <a:t>febbraio</a:t>
            </a:r>
            <a:r>
              <a:rPr dirty="0"/>
              <a:t> 202</a:t>
            </a:r>
            <a:r>
              <a:rPr lang="it-IT" dirty="0"/>
              <a:t>5</a:t>
            </a:r>
            <a:r>
              <a:rPr dirty="0"/>
              <a:t>, Roma</a:t>
            </a:r>
          </a:p>
        </p:txBody>
      </p:sp>
      <p:pic>
        <p:nvPicPr>
          <p:cNvPr id="266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01" y="-3895"/>
            <a:ext cx="12192001" cy="84155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FY mode on Eu M4,5 edge XMCD is sensitive to the Eu-magnetization at the interface">
            <a:extLst>
              <a:ext uri="{FF2B5EF4-FFF2-40B4-BE49-F238E27FC236}">
                <a16:creationId xmlns:a16="http://schemas.microsoft.com/office/drawing/2014/main" id="{DBB47C3D-F970-0239-81A3-1B4B01123616}"/>
              </a:ext>
            </a:extLst>
          </p:cNvPr>
          <p:cNvSpPr txBox="1"/>
          <p:nvPr/>
        </p:nvSpPr>
        <p:spPr>
          <a:xfrm>
            <a:off x="1302057" y="1200094"/>
            <a:ext cx="8794255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lnSpc>
                <a:spcPct val="100000"/>
              </a:lnSpc>
              <a:defRPr i="1"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FY mode on Eu M</a:t>
            </a:r>
            <a:r>
              <a:rPr baseline="-5999" dirty="0"/>
              <a:t>4,5</a:t>
            </a:r>
            <a:r>
              <a:rPr dirty="0"/>
              <a:t> edge XMCD is sensitive to the Eu-magnetization at the interface</a:t>
            </a:r>
          </a:p>
        </p:txBody>
      </p:sp>
      <p:sp>
        <p:nvSpPr>
          <p:cNvPr id="4" name="-Effect of the remanent FE-polarization on the Eu-Magnetism  (probing the 2DEG Eu 4f -states)…">
            <a:extLst>
              <a:ext uri="{FF2B5EF4-FFF2-40B4-BE49-F238E27FC236}">
                <a16:creationId xmlns:a16="http://schemas.microsoft.com/office/drawing/2014/main" id="{430E3C2A-B198-0443-EF3E-4F2C45CE2D75}"/>
              </a:ext>
            </a:extLst>
          </p:cNvPr>
          <p:cNvSpPr txBox="1"/>
          <p:nvPr/>
        </p:nvSpPr>
        <p:spPr>
          <a:xfrm>
            <a:off x="-10614" y="5126950"/>
            <a:ext cx="12123000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defTabSz="457200">
              <a:lnSpc>
                <a:spcPct val="100000"/>
              </a:lnSpc>
              <a:defRPr sz="1400">
                <a:latin typeface="+mj-lt"/>
                <a:ea typeface="+mj-ea"/>
                <a:cs typeface="+mj-cs"/>
                <a:sym typeface="Helvetica"/>
              </a:defRPr>
            </a:pPr>
            <a:r>
              <a:rPr sz="2000" dirty="0"/>
              <a:t>-Effect of the remanent FE-polarization on the Eu-Magnetism  (probing the 2DEG Eu 4f -states)</a:t>
            </a:r>
          </a:p>
          <a:p>
            <a:pPr defTabSz="457200">
              <a:lnSpc>
                <a:spcPct val="100000"/>
              </a:lnSpc>
              <a:defRPr sz="1400" b="1">
                <a:latin typeface="+mj-lt"/>
                <a:ea typeface="+mj-ea"/>
                <a:cs typeface="+mj-cs"/>
                <a:sym typeface="Helvetica"/>
              </a:defRPr>
            </a:pPr>
            <a:endParaRPr sz="2000" dirty="0"/>
          </a:p>
          <a:p>
            <a:pPr defTabSz="457200">
              <a:lnSpc>
                <a:spcPct val="100000"/>
              </a:lnSpc>
              <a:defRPr sz="1400" b="1">
                <a:latin typeface="+mj-lt"/>
                <a:ea typeface="+mj-ea"/>
                <a:cs typeface="+mj-cs"/>
                <a:sym typeface="Helvetica"/>
              </a:defRPr>
            </a:pPr>
            <a:r>
              <a:rPr sz="2000" dirty="0"/>
              <a:t>Magnetoelectric Coupling: change of 1.5% of the spin moment and of about 10% of the orbital moment </a:t>
            </a:r>
            <a:r>
              <a:rPr lang="it-IT" sz="2000" dirty="0"/>
              <a:t> </a:t>
            </a:r>
            <a:r>
              <a:rPr sz="2000" dirty="0"/>
              <a:t>at 0.5 Tesla</a:t>
            </a:r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DFBC2AA8-A432-944E-D966-8A86BDB995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8234" y="1552423"/>
            <a:ext cx="4661902" cy="3568907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morb ∝-q">
            <a:extLst>
              <a:ext uri="{FF2B5EF4-FFF2-40B4-BE49-F238E27FC236}">
                <a16:creationId xmlns:a16="http://schemas.microsoft.com/office/drawing/2014/main" id="{F4B8B972-2E7F-F068-89E1-74DD9C28232E}"/>
              </a:ext>
            </a:extLst>
          </p:cNvPr>
          <p:cNvSpPr txBox="1"/>
          <p:nvPr/>
        </p:nvSpPr>
        <p:spPr>
          <a:xfrm>
            <a:off x="8159399" y="3317780"/>
            <a:ext cx="990964" cy="397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84200">
              <a:lnSpc>
                <a:spcPct val="100000"/>
              </a:lnSpc>
              <a:defRPr i="1">
                <a:latin typeface="+mj-lt"/>
                <a:ea typeface="+mj-ea"/>
                <a:cs typeface="+mj-cs"/>
                <a:sym typeface="Helvetica"/>
              </a:defRPr>
            </a:pPr>
            <a:r>
              <a:rPr dirty="0" err="1"/>
              <a:t>m</a:t>
            </a:r>
            <a:r>
              <a:rPr baseline="-5999" dirty="0" err="1"/>
              <a:t>orb</a:t>
            </a:r>
            <a:r>
              <a:rPr baseline="-5999" dirty="0"/>
              <a:t> </a:t>
            </a:r>
            <a:r>
              <a:rPr i="0" dirty="0"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rPr>
              <a:t>∝-</a:t>
            </a:r>
            <a:r>
              <a:rPr dirty="0"/>
              <a:t>q</a:t>
            </a:r>
          </a:p>
        </p:txBody>
      </p:sp>
      <p:sp>
        <p:nvSpPr>
          <p:cNvPr id="7" name="mspin ∝ -(5p-3q)">
            <a:extLst>
              <a:ext uri="{FF2B5EF4-FFF2-40B4-BE49-F238E27FC236}">
                <a16:creationId xmlns:a16="http://schemas.microsoft.com/office/drawing/2014/main" id="{0E5466A5-184E-A32A-BCAD-9113A2FD9D1B}"/>
              </a:ext>
            </a:extLst>
          </p:cNvPr>
          <p:cNvSpPr txBox="1"/>
          <p:nvPr/>
        </p:nvSpPr>
        <p:spPr>
          <a:xfrm>
            <a:off x="8166317" y="3735350"/>
            <a:ext cx="1703456" cy="397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84200">
              <a:lnSpc>
                <a:spcPct val="100000"/>
              </a:lnSpc>
              <a:defRPr i="1">
                <a:latin typeface="+mj-lt"/>
                <a:ea typeface="+mj-ea"/>
                <a:cs typeface="+mj-cs"/>
                <a:sym typeface="Helvetica"/>
              </a:defRPr>
            </a:pPr>
            <a:r>
              <a:rPr dirty="0" err="1"/>
              <a:t>m</a:t>
            </a:r>
            <a:r>
              <a:rPr baseline="-5999" dirty="0" err="1"/>
              <a:t>spin</a:t>
            </a:r>
            <a:r>
              <a:rPr baseline="-5999" dirty="0"/>
              <a:t> </a:t>
            </a:r>
            <a:r>
              <a:rPr i="0" dirty="0">
                <a:latin typeface="Apple SD 산돌고딕 Neo 일반체"/>
                <a:ea typeface="Apple SD 산돌고딕 Neo 일반체"/>
                <a:cs typeface="Apple SD 산돌고딕 Neo 일반체"/>
                <a:sym typeface="Apple SD 산돌고딕 Neo 일반체"/>
              </a:rPr>
              <a:t>∝ -(5</a:t>
            </a:r>
            <a:r>
              <a:rPr i="0" dirty="0"/>
              <a:t>p-3q)</a:t>
            </a:r>
          </a:p>
        </p:txBody>
      </p:sp>
      <p:sp>
        <p:nvSpPr>
          <p:cNvPr id="8" name="q">
            <a:extLst>
              <a:ext uri="{FF2B5EF4-FFF2-40B4-BE49-F238E27FC236}">
                <a16:creationId xmlns:a16="http://schemas.microsoft.com/office/drawing/2014/main" id="{87016C6F-37B2-708E-E5DB-F1E58C724520}"/>
              </a:ext>
            </a:extLst>
          </p:cNvPr>
          <p:cNvSpPr txBox="1"/>
          <p:nvPr/>
        </p:nvSpPr>
        <p:spPr>
          <a:xfrm>
            <a:off x="7039061" y="3200163"/>
            <a:ext cx="241438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 i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q</a:t>
            </a:r>
          </a:p>
        </p:txBody>
      </p:sp>
      <p:sp>
        <p:nvSpPr>
          <p:cNvPr id="9" name="p">
            <a:extLst>
              <a:ext uri="{FF2B5EF4-FFF2-40B4-BE49-F238E27FC236}">
                <a16:creationId xmlns:a16="http://schemas.microsoft.com/office/drawing/2014/main" id="{C360388D-96E2-AA9C-A5BD-5A66E714EBD4}"/>
              </a:ext>
            </a:extLst>
          </p:cNvPr>
          <p:cNvSpPr txBox="1"/>
          <p:nvPr/>
        </p:nvSpPr>
        <p:spPr>
          <a:xfrm>
            <a:off x="5790228" y="3933854"/>
            <a:ext cx="241437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lnSpc>
                <a:spcPct val="100000"/>
              </a:lnSpc>
              <a:defRPr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>
              <a:defRPr i="1"/>
            </a:pPr>
            <a:r>
              <a:rPr i="0"/>
              <a:t>p</a:t>
            </a:r>
          </a:p>
        </p:txBody>
      </p: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B2389F37-FF5F-3479-9B24-E3BBEE7586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172" y="1706239"/>
            <a:ext cx="2292120" cy="2635473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FY Eu-XMCD vs FE Polarization">
            <a:extLst>
              <a:ext uri="{FF2B5EF4-FFF2-40B4-BE49-F238E27FC236}">
                <a16:creationId xmlns:a16="http://schemas.microsoft.com/office/drawing/2014/main" id="{A903DEB4-B807-0DF7-BFCA-686BD4019DA9}"/>
              </a:ext>
            </a:extLst>
          </p:cNvPr>
          <p:cNvSpPr txBox="1">
            <a:spLocks/>
          </p:cNvSpPr>
          <p:nvPr/>
        </p:nvSpPr>
        <p:spPr>
          <a:xfrm>
            <a:off x="4062535" y="723581"/>
            <a:ext cx="4791411" cy="530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>
                  <a:solidFill>
                    <a:srgbClr val="515251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en-GB"/>
              <a:t>FY Eu-XMCD vs FE Polarization</a:t>
            </a:r>
          </a:p>
        </p:txBody>
      </p:sp>
    </p:spTree>
    <p:extLst>
      <p:ext uri="{BB962C8B-B14F-4D97-AF65-F5344CB8AC3E}">
        <p14:creationId xmlns:p14="http://schemas.microsoft.com/office/powerpoint/2010/main" val="62337757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image1.png" descr="image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0000" y="735118"/>
            <a:ext cx="2292121" cy="5290923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Straight Connector 6"/>
          <p:cNvSpPr/>
          <p:nvPr/>
        </p:nvSpPr>
        <p:spPr>
          <a:xfrm>
            <a:off x="179998" y="6469919"/>
            <a:ext cx="11880003" cy="1"/>
          </a:xfrm>
          <a:prstGeom prst="line">
            <a:avLst/>
          </a:prstGeom>
          <a:ln w="38160" cap="rnd">
            <a:solidFill>
              <a:srgbClr val="3465A4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62" name="TextBox 7"/>
          <p:cNvSpPr txBox="1"/>
          <p:nvPr/>
        </p:nvSpPr>
        <p:spPr>
          <a:xfrm>
            <a:off x="44998" y="6523918"/>
            <a:ext cx="5310004" cy="305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4999" tIns="44999" rIns="44999" bIns="44999">
            <a:spAutoFit/>
          </a:bodyPr>
          <a:lstStyle>
            <a:lvl1pPr>
              <a:defRPr sz="1400" i="1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it-IT" dirty="0"/>
              <a:t>M. SALLUZZO </a:t>
            </a:r>
            <a:r>
              <a:rPr dirty="0"/>
              <a:t>(CNR-SPIN)</a:t>
            </a:r>
          </a:p>
        </p:txBody>
      </p:sp>
      <p:sp>
        <p:nvSpPr>
          <p:cNvPr id="263" name="TextBox 8"/>
          <p:cNvSpPr txBox="1"/>
          <p:nvPr/>
        </p:nvSpPr>
        <p:spPr>
          <a:xfrm>
            <a:off x="8432999" y="6523918"/>
            <a:ext cx="3690002" cy="305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4999" tIns="44999" rIns="44999" bIns="44999">
            <a:spAutoFit/>
          </a:bodyPr>
          <a:lstStyle>
            <a:lvl1pPr algn="r">
              <a:defRPr sz="1400" i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it-IT" dirty="0"/>
              <a:t>06</a:t>
            </a:r>
            <a:r>
              <a:rPr dirty="0"/>
              <a:t>/0</a:t>
            </a:r>
            <a:r>
              <a:rPr lang="it-IT" dirty="0"/>
              <a:t>2/</a:t>
            </a:r>
            <a:r>
              <a:rPr dirty="0"/>
              <a:t>/202</a:t>
            </a:r>
            <a:r>
              <a:rPr lang="it-IT" dirty="0"/>
              <a:t>5</a:t>
            </a:r>
            <a:endParaRPr dirty="0"/>
          </a:p>
        </p:txBody>
      </p:sp>
      <p:sp>
        <p:nvSpPr>
          <p:cNvPr id="264" name="TextBox 9"/>
          <p:cNvSpPr txBox="1"/>
          <p:nvPr/>
        </p:nvSpPr>
        <p:spPr>
          <a:xfrm>
            <a:off x="3368234" y="6511220"/>
            <a:ext cx="5484282" cy="337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4999" tIns="44999" rIns="44999" bIns="44999">
            <a:spAutoFit/>
          </a:bodyPr>
          <a:lstStyle>
            <a:lvl1pPr defTabSz="457200">
              <a:spcBef>
                <a:spcPts val="1600"/>
              </a:spcBef>
              <a:defRPr sz="16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it-IT" dirty="0"/>
              <a:t>Secondo</a:t>
            </a:r>
            <a:r>
              <a:rPr dirty="0"/>
              <a:t> </a:t>
            </a:r>
            <a:r>
              <a:rPr dirty="0" err="1"/>
              <a:t>Congresso</a:t>
            </a:r>
            <a:r>
              <a:rPr dirty="0"/>
              <a:t> NQSTI, </a:t>
            </a:r>
            <a:r>
              <a:rPr lang="it-IT" dirty="0"/>
              <a:t>05</a:t>
            </a:r>
            <a:r>
              <a:rPr dirty="0"/>
              <a:t>-</a:t>
            </a:r>
            <a:r>
              <a:rPr lang="it-IT" dirty="0"/>
              <a:t>07</a:t>
            </a:r>
            <a:r>
              <a:rPr dirty="0"/>
              <a:t> </a:t>
            </a:r>
            <a:r>
              <a:rPr lang="it-IT" dirty="0"/>
              <a:t>febbraio</a:t>
            </a:r>
            <a:r>
              <a:rPr dirty="0"/>
              <a:t> 202</a:t>
            </a:r>
            <a:r>
              <a:rPr lang="it-IT" dirty="0"/>
              <a:t>5</a:t>
            </a:r>
            <a:r>
              <a:rPr dirty="0"/>
              <a:t>, Roma</a:t>
            </a:r>
          </a:p>
        </p:txBody>
      </p:sp>
      <p:pic>
        <p:nvPicPr>
          <p:cNvPr id="266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01" y="-3895"/>
            <a:ext cx="12192001" cy="84155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FY Eu-XMCD vs GATE VOLTAGE">
            <a:extLst>
              <a:ext uri="{FF2B5EF4-FFF2-40B4-BE49-F238E27FC236}">
                <a16:creationId xmlns:a16="http://schemas.microsoft.com/office/drawing/2014/main" id="{EE3C245E-5361-A953-6359-1D7650A36FC2}"/>
              </a:ext>
            </a:extLst>
          </p:cNvPr>
          <p:cNvSpPr txBox="1">
            <a:spLocks/>
          </p:cNvSpPr>
          <p:nvPr/>
        </p:nvSpPr>
        <p:spPr>
          <a:xfrm>
            <a:off x="3297376" y="662003"/>
            <a:ext cx="4664553" cy="682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solidFill>
                  <a:srgbClr val="000000"/>
                </a:solidFill>
                <a:uFill>
                  <a:solidFill>
                    <a:srgbClr val="515251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en-GB" dirty="0"/>
              <a:t>FY Eu-XMCD vs GATE VOLTAGE</a:t>
            </a:r>
          </a:p>
        </p:txBody>
      </p:sp>
      <p:sp>
        <p:nvSpPr>
          <p:cNvPr id="12" name="Magnetoelectric Coupling: main modulation of the orbital moment…">
            <a:extLst>
              <a:ext uri="{FF2B5EF4-FFF2-40B4-BE49-F238E27FC236}">
                <a16:creationId xmlns:a16="http://schemas.microsoft.com/office/drawing/2014/main" id="{096DBB06-BCA5-49E8-5026-5E27D8D9A685}"/>
              </a:ext>
            </a:extLst>
          </p:cNvPr>
          <p:cNvSpPr txBox="1"/>
          <p:nvPr/>
        </p:nvSpPr>
        <p:spPr>
          <a:xfrm>
            <a:off x="798089" y="5785628"/>
            <a:ext cx="9927968" cy="41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defTabSz="457200">
              <a:lnSpc>
                <a:spcPct val="100000"/>
              </a:lnSpc>
              <a:defRPr sz="2000" b="1"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Magnetoelectric Coupling: main modulation of the orbital moment of Eu</a:t>
            </a:r>
            <a:r>
              <a:rPr baseline="31999" dirty="0"/>
              <a:t>2+</a:t>
            </a:r>
          </a:p>
        </p:txBody>
      </p:sp>
      <p:grpSp>
        <p:nvGrpSpPr>
          <p:cNvPr id="14" name="Group">
            <a:extLst>
              <a:ext uri="{FF2B5EF4-FFF2-40B4-BE49-F238E27FC236}">
                <a16:creationId xmlns:a16="http://schemas.microsoft.com/office/drawing/2014/main" id="{F1FCEBFB-AC7F-DC84-1307-CA10DBB19252}"/>
              </a:ext>
            </a:extLst>
          </p:cNvPr>
          <p:cNvGrpSpPr/>
          <p:nvPr/>
        </p:nvGrpSpPr>
        <p:grpSpPr>
          <a:xfrm>
            <a:off x="1562866" y="1503557"/>
            <a:ext cx="4557133" cy="3488702"/>
            <a:chOff x="0" y="0"/>
            <a:chExt cx="4557132" cy="3488700"/>
          </a:xfrm>
        </p:grpSpPr>
        <p:pic>
          <p:nvPicPr>
            <p:cNvPr id="15" name="Image" descr="Image">
              <a:extLst>
                <a:ext uri="{FF2B5EF4-FFF2-40B4-BE49-F238E27FC236}">
                  <a16:creationId xmlns:a16="http://schemas.microsoft.com/office/drawing/2014/main" id="{5DFEFBC4-84A9-AA23-7AD4-FBAC5B779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0" y="0"/>
              <a:ext cx="4557133" cy="3488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" name="morb ∝-q">
              <a:extLst>
                <a:ext uri="{FF2B5EF4-FFF2-40B4-BE49-F238E27FC236}">
                  <a16:creationId xmlns:a16="http://schemas.microsoft.com/office/drawing/2014/main" id="{E677A2BF-1E28-F8C0-3F74-F18EB07BF19B}"/>
                </a:ext>
              </a:extLst>
            </p:cNvPr>
            <p:cNvSpPr txBox="1"/>
            <p:nvPr/>
          </p:nvSpPr>
          <p:spPr>
            <a:xfrm>
              <a:off x="2956757" y="1504627"/>
              <a:ext cx="796150" cy="3299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584200">
                <a:lnSpc>
                  <a:spcPct val="100000"/>
                </a:lnSpc>
                <a:defRPr sz="1400" i="1">
                  <a:latin typeface="+mj-lt"/>
                  <a:ea typeface="+mj-ea"/>
                  <a:cs typeface="+mj-cs"/>
                  <a:sym typeface="Helvetica"/>
                </a:defRPr>
              </a:pPr>
              <a:r>
                <a:t>m</a:t>
              </a:r>
              <a:r>
                <a:rPr baseline="-5999"/>
                <a:t>orb </a:t>
              </a:r>
              <a:r>
                <a:rPr i="0">
                  <a:latin typeface="Apple SD 산돌고딕 Neo 일반체"/>
                  <a:ea typeface="Apple SD 산돌고딕 Neo 일반체"/>
                  <a:cs typeface="Apple SD 산돌고딕 Neo 일반체"/>
                  <a:sym typeface="Apple SD 산돌고딕 Neo 일반체"/>
                </a:rPr>
                <a:t>∝-</a:t>
              </a:r>
              <a:r>
                <a:t>q</a:t>
              </a:r>
            </a:p>
          </p:txBody>
        </p:sp>
        <p:sp>
          <p:nvSpPr>
            <p:cNvPr id="17" name="mspin ∝ -(5p-3q)">
              <a:extLst>
                <a:ext uri="{FF2B5EF4-FFF2-40B4-BE49-F238E27FC236}">
                  <a16:creationId xmlns:a16="http://schemas.microsoft.com/office/drawing/2014/main" id="{00FD9F44-2302-188A-7D5C-D984CDB6F8DD}"/>
                </a:ext>
              </a:extLst>
            </p:cNvPr>
            <p:cNvSpPr txBox="1"/>
            <p:nvPr/>
          </p:nvSpPr>
          <p:spPr>
            <a:xfrm>
              <a:off x="2154291" y="2607636"/>
              <a:ext cx="1350311" cy="3299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584200">
                <a:lnSpc>
                  <a:spcPct val="100000"/>
                </a:lnSpc>
                <a:defRPr sz="1400" i="1">
                  <a:latin typeface="+mj-lt"/>
                  <a:ea typeface="+mj-ea"/>
                  <a:cs typeface="+mj-cs"/>
                  <a:sym typeface="Helvetica"/>
                </a:defRPr>
              </a:pPr>
              <a:r>
                <a:t>m</a:t>
              </a:r>
              <a:r>
                <a:rPr baseline="-5999"/>
                <a:t>spin </a:t>
              </a:r>
              <a:r>
                <a:rPr i="0">
                  <a:latin typeface="Apple SD 산돌고딕 Neo 일반체"/>
                  <a:ea typeface="Apple SD 산돌고딕 Neo 일반체"/>
                  <a:cs typeface="Apple SD 산돌고딕 Neo 일반체"/>
                  <a:sym typeface="Apple SD 산돌고딕 Neo 일반체"/>
                </a:rPr>
                <a:t>∝ -(5</a:t>
              </a:r>
              <a:r>
                <a:rPr i="0"/>
                <a:t>p-3q)</a:t>
              </a:r>
            </a:p>
          </p:txBody>
        </p:sp>
        <p:sp>
          <p:nvSpPr>
            <p:cNvPr id="18" name="VG= -80 V">
              <a:extLst>
                <a:ext uri="{FF2B5EF4-FFF2-40B4-BE49-F238E27FC236}">
                  <a16:creationId xmlns:a16="http://schemas.microsoft.com/office/drawing/2014/main" id="{E7A024E2-A425-696D-92B0-9EE0BBDB3CF4}"/>
                </a:ext>
              </a:extLst>
            </p:cNvPr>
            <p:cNvSpPr txBox="1"/>
            <p:nvPr/>
          </p:nvSpPr>
          <p:spPr>
            <a:xfrm>
              <a:off x="2806036" y="1925780"/>
              <a:ext cx="903289" cy="317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584200">
                <a:lnSpc>
                  <a:spcPct val="100000"/>
                </a:lnSpc>
                <a:defRPr sz="1400" i="1">
                  <a:solidFill>
                    <a:srgbClr val="0433FF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r>
                <a:t>V</a:t>
              </a:r>
              <a:r>
                <a:rPr baseline="-5999"/>
                <a:t>G</a:t>
              </a:r>
              <a:r>
                <a:t>= -80 V</a:t>
              </a:r>
            </a:p>
          </p:txBody>
        </p:sp>
        <p:sp>
          <p:nvSpPr>
            <p:cNvPr id="19" name="VG= +80 V">
              <a:extLst>
                <a:ext uri="{FF2B5EF4-FFF2-40B4-BE49-F238E27FC236}">
                  <a16:creationId xmlns:a16="http://schemas.microsoft.com/office/drawing/2014/main" id="{689D806D-4435-71A7-4E8F-C0B89AADD400}"/>
                </a:ext>
              </a:extLst>
            </p:cNvPr>
            <p:cNvSpPr txBox="1"/>
            <p:nvPr/>
          </p:nvSpPr>
          <p:spPr>
            <a:xfrm>
              <a:off x="2777350" y="2252845"/>
              <a:ext cx="947912" cy="317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584200">
                <a:lnSpc>
                  <a:spcPct val="100000"/>
                </a:lnSpc>
                <a:defRPr sz="1400" i="1">
                  <a:solidFill>
                    <a:srgbClr val="FF2600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r>
                <a:rPr dirty="0"/>
                <a:t>V</a:t>
              </a:r>
              <a:r>
                <a:rPr baseline="-5999" dirty="0"/>
                <a:t>G</a:t>
              </a:r>
              <a:r>
                <a:rPr dirty="0"/>
                <a:t>= +80 V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B3B2937-0377-0926-2259-93045A0AA9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4251" y="1296023"/>
            <a:ext cx="4514418" cy="3456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C80A64A-4F8E-C26C-3831-52F29FF76C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4251" y="1347683"/>
            <a:ext cx="4514417" cy="34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461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 advAuto="0"/>
      <p:bldP spid="12" grpId="0" animBg="1" advAuto="0"/>
      <p:bldP spid="14" grpId="0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image1.png" descr="image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0000" y="735118"/>
            <a:ext cx="2292121" cy="5290923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Straight Connector 6"/>
          <p:cNvSpPr/>
          <p:nvPr/>
        </p:nvSpPr>
        <p:spPr>
          <a:xfrm>
            <a:off x="179998" y="6469919"/>
            <a:ext cx="11880003" cy="1"/>
          </a:xfrm>
          <a:prstGeom prst="line">
            <a:avLst/>
          </a:prstGeom>
          <a:ln w="38160" cap="rnd">
            <a:solidFill>
              <a:srgbClr val="3465A4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62" name="TextBox 7"/>
          <p:cNvSpPr txBox="1"/>
          <p:nvPr/>
        </p:nvSpPr>
        <p:spPr>
          <a:xfrm>
            <a:off x="44998" y="6523918"/>
            <a:ext cx="5310004" cy="305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defRPr sz="1400" i="1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it-IT" dirty="0"/>
              <a:t>M. SALLUZZO </a:t>
            </a:r>
            <a:r>
              <a:rPr dirty="0"/>
              <a:t>(CNR-SPIN)</a:t>
            </a:r>
          </a:p>
        </p:txBody>
      </p:sp>
      <p:sp>
        <p:nvSpPr>
          <p:cNvPr id="263" name="TextBox 8"/>
          <p:cNvSpPr txBox="1"/>
          <p:nvPr/>
        </p:nvSpPr>
        <p:spPr>
          <a:xfrm>
            <a:off x="8432999" y="6523918"/>
            <a:ext cx="3690002" cy="305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algn="r">
              <a:defRPr sz="1400" i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it-IT" dirty="0"/>
              <a:t>06</a:t>
            </a:r>
            <a:r>
              <a:rPr dirty="0"/>
              <a:t>/0</a:t>
            </a:r>
            <a:r>
              <a:rPr lang="it-IT" dirty="0"/>
              <a:t>2/</a:t>
            </a:r>
            <a:r>
              <a:rPr dirty="0"/>
              <a:t>/202</a:t>
            </a:r>
            <a:r>
              <a:rPr lang="it-IT" dirty="0"/>
              <a:t>5</a:t>
            </a:r>
            <a:endParaRPr dirty="0"/>
          </a:p>
        </p:txBody>
      </p:sp>
      <p:sp>
        <p:nvSpPr>
          <p:cNvPr id="264" name="TextBox 9"/>
          <p:cNvSpPr txBox="1"/>
          <p:nvPr/>
        </p:nvSpPr>
        <p:spPr>
          <a:xfrm>
            <a:off x="3368234" y="6511220"/>
            <a:ext cx="5484282" cy="337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4999" tIns="44999" rIns="44999" bIns="44999">
            <a:spAutoFit/>
          </a:bodyPr>
          <a:lstStyle>
            <a:lvl1pPr defTabSz="457200">
              <a:spcBef>
                <a:spcPts val="1600"/>
              </a:spcBef>
              <a:defRPr sz="16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it-IT" dirty="0"/>
              <a:t>Secondo</a:t>
            </a:r>
            <a:r>
              <a:rPr dirty="0"/>
              <a:t> </a:t>
            </a:r>
            <a:r>
              <a:rPr dirty="0" err="1"/>
              <a:t>Congresso</a:t>
            </a:r>
            <a:r>
              <a:rPr dirty="0"/>
              <a:t> NQSTI, </a:t>
            </a:r>
            <a:r>
              <a:rPr lang="it-IT" dirty="0"/>
              <a:t>05</a:t>
            </a:r>
            <a:r>
              <a:rPr dirty="0"/>
              <a:t>-</a:t>
            </a:r>
            <a:r>
              <a:rPr lang="it-IT" dirty="0"/>
              <a:t>07</a:t>
            </a:r>
            <a:r>
              <a:rPr dirty="0"/>
              <a:t> </a:t>
            </a:r>
            <a:r>
              <a:rPr lang="it-IT" dirty="0"/>
              <a:t>febbraio</a:t>
            </a:r>
            <a:r>
              <a:rPr dirty="0"/>
              <a:t> 202</a:t>
            </a:r>
            <a:r>
              <a:rPr lang="it-IT" dirty="0"/>
              <a:t>5</a:t>
            </a:r>
            <a:r>
              <a:rPr dirty="0"/>
              <a:t>, Roma</a:t>
            </a:r>
          </a:p>
        </p:txBody>
      </p:sp>
      <p:pic>
        <p:nvPicPr>
          <p:cNvPr id="266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01" y="-3895"/>
            <a:ext cx="12192001" cy="84155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PIN-ORBIT QUBITS BASED ON OXIDE 2DEGS">
            <a:extLst>
              <a:ext uri="{FF2B5EF4-FFF2-40B4-BE49-F238E27FC236}">
                <a16:creationId xmlns:a16="http://schemas.microsoft.com/office/drawing/2014/main" id="{1226CB33-81DA-615C-A34B-A16CFF40063A}"/>
              </a:ext>
            </a:extLst>
          </p:cNvPr>
          <p:cNvSpPr txBox="1"/>
          <p:nvPr/>
        </p:nvSpPr>
        <p:spPr>
          <a:xfrm>
            <a:off x="340909" y="976049"/>
            <a:ext cx="5745221" cy="396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0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dirty="0"/>
              <a:t>SPIN-ORBIT QUBITS BASED ON OXIDE 2DEG</a:t>
            </a:r>
            <a:r>
              <a:rPr lang="it-IT" dirty="0" err="1"/>
              <a:t>s</a:t>
            </a:r>
            <a:endParaRPr dirty="0"/>
          </a:p>
        </p:txBody>
      </p:sp>
      <p:sp>
        <p:nvSpPr>
          <p:cNvPr id="4" name="Realization of a prototype of SO-qubit with oxide 2DEGs with fast control of spin quantum states through tunable spin-orbit coupling (TRL4). In particular we aim a reduction of of direct and indirect sources of decoherence with respect  to state of art S">
            <a:extLst>
              <a:ext uri="{FF2B5EF4-FFF2-40B4-BE49-F238E27FC236}">
                <a16:creationId xmlns:a16="http://schemas.microsoft.com/office/drawing/2014/main" id="{F0DAC4D5-4A02-8FAE-FBE7-4CD9A43980B6}"/>
              </a:ext>
            </a:extLst>
          </p:cNvPr>
          <p:cNvSpPr txBox="1"/>
          <p:nvPr/>
        </p:nvSpPr>
        <p:spPr>
          <a:xfrm>
            <a:off x="211988" y="1337408"/>
            <a:ext cx="11002385" cy="1539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just" defTabSz="457200">
              <a:tabLst>
                <a:tab pos="266700" algn="l"/>
              </a:tabLst>
              <a:defRPr sz="1600" b="1">
                <a:latin typeface="+mj-lt"/>
                <a:ea typeface="+mj-ea"/>
                <a:cs typeface="+mj-cs"/>
                <a:sym typeface="Helvetica"/>
              </a:defRPr>
            </a:pPr>
            <a:r>
              <a:t>Realization of a prototype of SO-qubit with oxide 2DEGs</a:t>
            </a:r>
            <a:r>
              <a:rPr b="0"/>
              <a:t> with fast control of spin quantum states through tunable spin-orbit coupling (TRL4). In particular we aim a reduction of of direct and indirect sources of decoherence with respect  to state of art SO-qubits due to: </a:t>
            </a:r>
          </a:p>
          <a:p>
            <a:pPr indent="180339" algn="just" defTabSz="457200">
              <a:tabLst>
                <a:tab pos="266700" algn="l"/>
              </a:tabLst>
              <a:defRPr sz="1600">
                <a:latin typeface="+mj-lt"/>
                <a:ea typeface="+mj-ea"/>
                <a:cs typeface="+mj-cs"/>
                <a:sym typeface="Helvetica"/>
              </a:defRPr>
            </a:pPr>
            <a:r>
              <a:t>- intrinsic properties of oxide materials, in particular the reduced nuclear hyperfine interaction due to carriers characterized by </a:t>
            </a:r>
            <a:r>
              <a:rPr i="1"/>
              <a:t>3d</a:t>
            </a:r>
            <a:r>
              <a:t>- orbital wavefunctions and small intrinsic inner nuclear field;</a:t>
            </a:r>
          </a:p>
          <a:p>
            <a:pPr indent="180339" algn="just" defTabSz="457200">
              <a:tabLst>
                <a:tab pos="266700" algn="l"/>
              </a:tabLst>
              <a:defRPr sz="1600">
                <a:latin typeface="+mj-lt"/>
                <a:ea typeface="+mj-ea"/>
                <a:cs typeface="+mj-cs"/>
                <a:sym typeface="Helvetica"/>
              </a:defRPr>
            </a:pPr>
            <a:r>
              <a:t>- large tunability of the Rashba SOC and of the giant STO dielectric screening, for the reduction of charge noise; </a:t>
            </a:r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A7EF61A0-AB77-4399-92D6-DF13EFB26A4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3184"/>
          <a:stretch>
            <a:fillRect/>
          </a:stretch>
        </p:blipFill>
        <p:spPr>
          <a:xfrm>
            <a:off x="6194714" y="3222312"/>
            <a:ext cx="4077475" cy="2747858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F3A67ED8-8EFD-CC4A-A614-8BD85F1A7E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690" y="3136496"/>
            <a:ext cx="4966404" cy="298775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D712D8F-3B00-86A7-5D8A-7C0DEB1A2C71}"/>
              </a:ext>
            </a:extLst>
          </p:cNvPr>
          <p:cNvGrpSpPr/>
          <p:nvPr/>
        </p:nvGrpSpPr>
        <p:grpSpPr>
          <a:xfrm>
            <a:off x="9642187" y="5764041"/>
            <a:ext cx="2370807" cy="652700"/>
            <a:chOff x="9642187" y="5764041"/>
            <a:chExt cx="2370807" cy="652700"/>
          </a:xfrm>
        </p:grpSpPr>
        <p:pic>
          <p:nvPicPr>
            <p:cNvPr id="8" name="Image" descr="Image">
              <a:extLst>
                <a:ext uri="{FF2B5EF4-FFF2-40B4-BE49-F238E27FC236}">
                  <a16:creationId xmlns:a16="http://schemas.microsoft.com/office/drawing/2014/main" id="{28A78521-F04A-C748-9803-0085FC23C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42187" y="5786739"/>
              <a:ext cx="630002" cy="630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C31F795-0EFA-F0A7-875B-9588163B85D2}"/>
                </a:ext>
              </a:extLst>
            </p:cNvPr>
            <p:cNvSpPr txBox="1"/>
            <p:nvPr/>
          </p:nvSpPr>
          <p:spPr>
            <a:xfrm>
              <a:off x="10289582" y="5764041"/>
              <a:ext cx="1723412" cy="6463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defTabSz="457200">
                <a:lnSpc>
                  <a:spcPct val="100000"/>
                </a:lnSpc>
                <a:defRPr>
                  <a:latin typeface="+mj-lt"/>
                  <a:ea typeface="+mj-ea"/>
                  <a:cs typeface="+mj-cs"/>
                  <a:sym typeface="Helvetica"/>
                </a:defRPr>
              </a:pPr>
              <a:r>
                <a:rPr lang="en-GB" sz="1200" dirty="0"/>
                <a:t>IQARO Path-Finder </a:t>
              </a:r>
            </a:p>
            <a:p>
              <a:pPr defTabSz="457200">
                <a:lnSpc>
                  <a:spcPct val="100000"/>
                </a:lnSpc>
                <a:defRPr>
                  <a:latin typeface="+mj-lt"/>
                  <a:ea typeface="+mj-ea"/>
                  <a:cs typeface="+mj-cs"/>
                  <a:sym typeface="Helvetica"/>
                </a:defRPr>
              </a:pPr>
              <a:r>
                <a:rPr lang="en-GB" sz="1200" dirty="0"/>
                <a:t>Horizon Europe </a:t>
              </a:r>
            </a:p>
            <a:p>
              <a:pPr defTabSz="457200">
                <a:lnSpc>
                  <a:spcPct val="100000"/>
                </a:lnSpc>
                <a:defRPr>
                  <a:latin typeface="+mj-lt"/>
                  <a:ea typeface="+mj-ea"/>
                  <a:cs typeface="+mj-cs"/>
                  <a:sym typeface="Helvetica"/>
                </a:defRPr>
              </a:pPr>
              <a:r>
                <a:rPr lang="en-GB" sz="1200" dirty="0"/>
                <a:t>GA No. 101115190</a:t>
              </a:r>
              <a:endParaRPr lang="en-IT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2764107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image1.png" descr="image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0000" y="735118"/>
            <a:ext cx="2292121" cy="5290923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Straight Connector 6"/>
          <p:cNvSpPr/>
          <p:nvPr/>
        </p:nvSpPr>
        <p:spPr>
          <a:xfrm>
            <a:off x="179998" y="6469919"/>
            <a:ext cx="11880003" cy="1"/>
          </a:xfrm>
          <a:prstGeom prst="line">
            <a:avLst/>
          </a:prstGeom>
          <a:ln w="38160" cap="rnd">
            <a:solidFill>
              <a:srgbClr val="3465A4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62" name="TextBox 7"/>
          <p:cNvSpPr txBox="1"/>
          <p:nvPr/>
        </p:nvSpPr>
        <p:spPr>
          <a:xfrm>
            <a:off x="44998" y="6523918"/>
            <a:ext cx="5310004" cy="305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defRPr sz="1400" i="1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it-IT" dirty="0"/>
              <a:t>M. SALLUZZO </a:t>
            </a:r>
            <a:r>
              <a:rPr dirty="0"/>
              <a:t>(CNR-SPIN)</a:t>
            </a:r>
          </a:p>
        </p:txBody>
      </p:sp>
      <p:sp>
        <p:nvSpPr>
          <p:cNvPr id="263" name="TextBox 8"/>
          <p:cNvSpPr txBox="1"/>
          <p:nvPr/>
        </p:nvSpPr>
        <p:spPr>
          <a:xfrm>
            <a:off x="8432999" y="6523918"/>
            <a:ext cx="3690002" cy="305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algn="r">
              <a:defRPr sz="1400" i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it-IT" dirty="0"/>
              <a:t>06</a:t>
            </a:r>
            <a:r>
              <a:rPr dirty="0"/>
              <a:t>/0</a:t>
            </a:r>
            <a:r>
              <a:rPr lang="it-IT" dirty="0"/>
              <a:t>2/</a:t>
            </a:r>
            <a:r>
              <a:rPr dirty="0"/>
              <a:t>/202</a:t>
            </a:r>
            <a:r>
              <a:rPr lang="it-IT" dirty="0"/>
              <a:t>5</a:t>
            </a:r>
            <a:endParaRPr dirty="0"/>
          </a:p>
        </p:txBody>
      </p:sp>
      <p:sp>
        <p:nvSpPr>
          <p:cNvPr id="264" name="TextBox 9"/>
          <p:cNvSpPr txBox="1"/>
          <p:nvPr/>
        </p:nvSpPr>
        <p:spPr>
          <a:xfrm>
            <a:off x="3368234" y="6511220"/>
            <a:ext cx="5484282" cy="337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4999" tIns="44999" rIns="44999" bIns="44999">
            <a:spAutoFit/>
          </a:bodyPr>
          <a:lstStyle>
            <a:lvl1pPr defTabSz="457200">
              <a:spcBef>
                <a:spcPts val="1600"/>
              </a:spcBef>
              <a:defRPr sz="16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it-IT" dirty="0"/>
              <a:t>Secondo</a:t>
            </a:r>
            <a:r>
              <a:rPr dirty="0"/>
              <a:t> </a:t>
            </a:r>
            <a:r>
              <a:rPr dirty="0" err="1"/>
              <a:t>Congresso</a:t>
            </a:r>
            <a:r>
              <a:rPr dirty="0"/>
              <a:t> NQSTI, </a:t>
            </a:r>
            <a:r>
              <a:rPr lang="it-IT" dirty="0"/>
              <a:t>05</a:t>
            </a:r>
            <a:r>
              <a:rPr dirty="0"/>
              <a:t>-</a:t>
            </a:r>
            <a:r>
              <a:rPr lang="it-IT" dirty="0"/>
              <a:t>07</a:t>
            </a:r>
            <a:r>
              <a:rPr dirty="0"/>
              <a:t> </a:t>
            </a:r>
            <a:r>
              <a:rPr lang="it-IT" dirty="0"/>
              <a:t>febbraio</a:t>
            </a:r>
            <a:r>
              <a:rPr dirty="0"/>
              <a:t> 202</a:t>
            </a:r>
            <a:r>
              <a:rPr lang="it-IT" dirty="0"/>
              <a:t>5</a:t>
            </a:r>
            <a:r>
              <a:rPr dirty="0"/>
              <a:t>, Roma</a:t>
            </a:r>
          </a:p>
        </p:txBody>
      </p:sp>
      <p:pic>
        <p:nvPicPr>
          <p:cNvPr id="266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01" y="-3895"/>
            <a:ext cx="12192001" cy="841554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A FE and FM 2DEG have been engineered using EuTiO3 delta-doping layer at the interface between LaAlO3 and FE Ca-SrTiO3…">
            <a:extLst>
              <a:ext uri="{FF2B5EF4-FFF2-40B4-BE49-F238E27FC236}">
                <a16:creationId xmlns:a16="http://schemas.microsoft.com/office/drawing/2014/main" id="{8719C7F9-32E3-7E44-64DD-B8D28385B6C5}"/>
              </a:ext>
            </a:extLst>
          </p:cNvPr>
          <p:cNvSpPr txBox="1"/>
          <p:nvPr/>
        </p:nvSpPr>
        <p:spPr>
          <a:xfrm>
            <a:off x="1269791" y="1630210"/>
            <a:ext cx="9008209" cy="47192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/>
          <a:p>
            <a:pPr defTabSz="584200">
              <a:lnSpc>
                <a:spcPct val="100000"/>
              </a:lnSpc>
              <a:defRPr sz="2000" b="1"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A FE and FM 2DEG have been engineered using EuTiO</a:t>
            </a:r>
            <a:r>
              <a:rPr baseline="-5998" dirty="0"/>
              <a:t>3 </a:t>
            </a:r>
            <a:r>
              <a:rPr dirty="0"/>
              <a:t>delta-doping layer at the interface between LaAlO</a:t>
            </a:r>
            <a:r>
              <a:rPr baseline="-5998" dirty="0"/>
              <a:t>3</a:t>
            </a:r>
            <a:r>
              <a:rPr dirty="0"/>
              <a:t> and FE Ca-SrTiO</a:t>
            </a:r>
            <a:r>
              <a:rPr baseline="-5998" dirty="0"/>
              <a:t>3</a:t>
            </a:r>
          </a:p>
          <a:p>
            <a:pPr lvl="2" indent="685800" defTabSz="584200">
              <a:lnSpc>
                <a:spcPct val="100000"/>
              </a:lnSpc>
              <a:defRPr sz="2000"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- ferromagnetism demonstrated by XMCD</a:t>
            </a:r>
          </a:p>
          <a:p>
            <a:pPr lvl="2" indent="685800" defTabSz="584200">
              <a:lnSpc>
                <a:spcPct val="100000"/>
              </a:lnSpc>
              <a:defRPr sz="2000">
                <a:latin typeface="+mj-lt"/>
                <a:ea typeface="+mj-ea"/>
                <a:cs typeface="+mj-cs"/>
                <a:sym typeface="Helvetica"/>
              </a:defRPr>
            </a:pPr>
            <a:endParaRPr lang="it-IT" dirty="0"/>
          </a:p>
          <a:p>
            <a:pPr lvl="2" indent="685800" defTabSz="584200">
              <a:lnSpc>
                <a:spcPct val="100000"/>
              </a:lnSpc>
              <a:defRPr sz="2000"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-Anomalous Hall effect due to the interplay of magnetism and SOC</a:t>
            </a:r>
          </a:p>
          <a:p>
            <a:pPr lvl="2" indent="685800" defTabSz="584200">
              <a:lnSpc>
                <a:spcPct val="100000"/>
              </a:lnSpc>
              <a:defRPr sz="2000"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-Non-volatile switching of the resistance, Hall-effect and </a:t>
            </a:r>
            <a:r>
              <a:rPr lang="it-IT" dirty="0"/>
              <a:t>		</a:t>
            </a:r>
            <a:r>
              <a:rPr dirty="0"/>
              <a:t>magnetoresistance</a:t>
            </a:r>
          </a:p>
          <a:p>
            <a:pPr lvl="2" indent="685800" defTabSz="584200">
              <a:lnSpc>
                <a:spcPct val="100000"/>
              </a:lnSpc>
              <a:defRPr sz="2000">
                <a:latin typeface="+mj-lt"/>
                <a:ea typeface="+mj-ea"/>
                <a:cs typeface="+mj-cs"/>
                <a:sym typeface="Helvetica"/>
              </a:defRPr>
            </a:pPr>
            <a:endParaRPr lang="it-IT" dirty="0"/>
          </a:p>
          <a:p>
            <a:pPr lvl="2" indent="685800" defTabSz="584200">
              <a:lnSpc>
                <a:spcPct val="100000"/>
              </a:lnSpc>
              <a:defRPr sz="2000">
                <a:latin typeface="+mj-lt"/>
                <a:ea typeface="+mj-ea"/>
                <a:cs typeface="+mj-cs"/>
                <a:sym typeface="Helvetica"/>
              </a:defRPr>
            </a:pPr>
            <a:endParaRPr lang="en-IT" dirty="0"/>
          </a:p>
          <a:p>
            <a:pPr lvl="2" indent="685800" defTabSz="584200">
              <a:lnSpc>
                <a:spcPct val="100000"/>
              </a:lnSpc>
              <a:defRPr sz="2000"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-XLD data show the the orbital splitting is modulated by the polarization </a:t>
            </a:r>
            <a:r>
              <a:rPr lang="it-IT" dirty="0"/>
              <a:t>		</a:t>
            </a:r>
            <a:r>
              <a:rPr dirty="0"/>
              <a:t>switching and across the FE transition temperature</a:t>
            </a:r>
          </a:p>
          <a:p>
            <a:pPr lvl="2" indent="685800" defTabSz="584200">
              <a:lnSpc>
                <a:spcPct val="100000"/>
              </a:lnSpc>
              <a:defRPr sz="2000"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- XMCD data show a modulation of the orbital magnetic moment of Eu-4f </a:t>
            </a:r>
          </a:p>
          <a:p>
            <a:pPr lvl="2" indent="685800" defTabSz="584200">
              <a:lnSpc>
                <a:spcPct val="100000"/>
              </a:lnSpc>
              <a:defRPr sz="2000"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states by the electric field effect.</a:t>
            </a:r>
            <a:endParaRPr lang="it-IT" dirty="0"/>
          </a:p>
          <a:p>
            <a:pPr lvl="2" indent="685800" defTabSz="584200">
              <a:lnSpc>
                <a:spcPct val="100000"/>
              </a:lnSpc>
              <a:defRPr sz="2000">
                <a:latin typeface="+mj-lt"/>
                <a:ea typeface="+mj-ea"/>
                <a:cs typeface="+mj-cs"/>
                <a:sym typeface="Helvetica"/>
              </a:defRPr>
            </a:pPr>
            <a:endParaRPr lang="en-IT" dirty="0"/>
          </a:p>
          <a:p>
            <a:pPr lvl="2" indent="685800" defTabSz="584200">
              <a:lnSpc>
                <a:spcPct val="100000"/>
              </a:lnSpc>
              <a:defRPr sz="2000">
                <a:latin typeface="+mj-lt"/>
                <a:ea typeface="+mj-ea"/>
                <a:cs typeface="+mj-cs"/>
                <a:sym typeface="Helvetica"/>
              </a:defRPr>
            </a:pPr>
            <a:r>
              <a:rPr lang="en-IT" dirty="0"/>
              <a:t>-Spin-orbit qubits based on oxides</a:t>
            </a:r>
            <a:endParaRPr dirty="0"/>
          </a:p>
        </p:txBody>
      </p:sp>
      <p:sp>
        <p:nvSpPr>
          <p:cNvPr id="6" name="Summary">
            <a:extLst>
              <a:ext uri="{FF2B5EF4-FFF2-40B4-BE49-F238E27FC236}">
                <a16:creationId xmlns:a16="http://schemas.microsoft.com/office/drawing/2014/main" id="{136BF410-72D8-D47D-20B8-62BDE33EAF20}"/>
              </a:ext>
            </a:extLst>
          </p:cNvPr>
          <p:cNvSpPr txBox="1">
            <a:spLocks/>
          </p:cNvSpPr>
          <p:nvPr/>
        </p:nvSpPr>
        <p:spPr>
          <a:xfrm>
            <a:off x="3314637" y="673590"/>
            <a:ext cx="5433672" cy="9026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>
                  <a:solidFill>
                    <a:srgbClr val="515251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en-GB"/>
              <a:t>Summary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769969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image1.png" descr="imag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0000" y="735118"/>
            <a:ext cx="2292121" cy="529092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9" name="Group"/>
          <p:cNvGrpSpPr/>
          <p:nvPr/>
        </p:nvGrpSpPr>
        <p:grpSpPr>
          <a:xfrm>
            <a:off x="10055091" y="1071815"/>
            <a:ext cx="1470825" cy="841554"/>
            <a:chOff x="0" y="0"/>
            <a:chExt cx="1470823" cy="841553"/>
          </a:xfrm>
        </p:grpSpPr>
        <p:pic>
          <p:nvPicPr>
            <p:cNvPr id="257" name="image2.png" descr="image2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6983" y="0"/>
              <a:ext cx="563841" cy="8415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8" name="image3.png" descr="image3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2596"/>
              <a:ext cx="862591" cy="7363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61" name="Straight Connector 6"/>
          <p:cNvSpPr/>
          <p:nvPr/>
        </p:nvSpPr>
        <p:spPr>
          <a:xfrm>
            <a:off x="179998" y="6469919"/>
            <a:ext cx="11880003" cy="1"/>
          </a:xfrm>
          <a:prstGeom prst="line">
            <a:avLst/>
          </a:prstGeom>
          <a:ln w="38160" cap="rnd">
            <a:solidFill>
              <a:srgbClr val="3465A4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62" name="TextBox 7"/>
          <p:cNvSpPr txBox="1"/>
          <p:nvPr/>
        </p:nvSpPr>
        <p:spPr>
          <a:xfrm>
            <a:off x="44998" y="6523918"/>
            <a:ext cx="5310004" cy="305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4999" tIns="44999" rIns="44999" bIns="44999">
            <a:spAutoFit/>
          </a:bodyPr>
          <a:lstStyle>
            <a:lvl1pPr>
              <a:defRPr sz="1400" i="1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it-IT" dirty="0"/>
              <a:t>M. SALLUZZO </a:t>
            </a:r>
            <a:r>
              <a:rPr dirty="0"/>
              <a:t>(CNR-SPIN)</a:t>
            </a:r>
          </a:p>
        </p:txBody>
      </p:sp>
      <p:sp>
        <p:nvSpPr>
          <p:cNvPr id="263" name="TextBox 8"/>
          <p:cNvSpPr txBox="1"/>
          <p:nvPr/>
        </p:nvSpPr>
        <p:spPr>
          <a:xfrm>
            <a:off x="8432999" y="6523918"/>
            <a:ext cx="3690002" cy="305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4999" tIns="44999" rIns="44999" bIns="44999">
            <a:spAutoFit/>
          </a:bodyPr>
          <a:lstStyle>
            <a:lvl1pPr algn="r">
              <a:defRPr sz="1400" i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it-IT" dirty="0"/>
              <a:t>06</a:t>
            </a:r>
            <a:r>
              <a:rPr dirty="0"/>
              <a:t>/0</a:t>
            </a:r>
            <a:r>
              <a:rPr lang="it-IT" dirty="0"/>
              <a:t>2/</a:t>
            </a:r>
            <a:r>
              <a:rPr dirty="0"/>
              <a:t>/202</a:t>
            </a:r>
            <a:r>
              <a:rPr lang="it-IT" dirty="0"/>
              <a:t>5</a:t>
            </a:r>
            <a:endParaRPr dirty="0"/>
          </a:p>
        </p:txBody>
      </p:sp>
      <p:sp>
        <p:nvSpPr>
          <p:cNvPr id="264" name="TextBox 9"/>
          <p:cNvSpPr txBox="1"/>
          <p:nvPr/>
        </p:nvSpPr>
        <p:spPr>
          <a:xfrm>
            <a:off x="3368234" y="6511220"/>
            <a:ext cx="5484282" cy="337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4999" tIns="44999" rIns="44999" bIns="44999">
            <a:spAutoFit/>
          </a:bodyPr>
          <a:lstStyle>
            <a:lvl1pPr defTabSz="457200">
              <a:spcBef>
                <a:spcPts val="1600"/>
              </a:spcBef>
              <a:defRPr sz="16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it-IT" dirty="0"/>
              <a:t>Secondo</a:t>
            </a:r>
            <a:r>
              <a:rPr dirty="0"/>
              <a:t> </a:t>
            </a:r>
            <a:r>
              <a:rPr dirty="0" err="1"/>
              <a:t>Congresso</a:t>
            </a:r>
            <a:r>
              <a:rPr dirty="0"/>
              <a:t> NQSTI, </a:t>
            </a:r>
            <a:r>
              <a:rPr lang="it-IT" dirty="0"/>
              <a:t>05</a:t>
            </a:r>
            <a:r>
              <a:rPr dirty="0"/>
              <a:t>-</a:t>
            </a:r>
            <a:r>
              <a:rPr lang="it-IT" dirty="0"/>
              <a:t>07</a:t>
            </a:r>
            <a:r>
              <a:rPr dirty="0"/>
              <a:t> </a:t>
            </a:r>
            <a:r>
              <a:rPr lang="it-IT" dirty="0"/>
              <a:t>febbraio</a:t>
            </a:r>
            <a:r>
              <a:rPr dirty="0"/>
              <a:t> 202</a:t>
            </a:r>
            <a:r>
              <a:rPr lang="it-IT" dirty="0"/>
              <a:t>5</a:t>
            </a:r>
            <a:r>
              <a:rPr dirty="0"/>
              <a:t>, Roma</a:t>
            </a:r>
          </a:p>
        </p:txBody>
      </p:sp>
      <p:pic>
        <p:nvPicPr>
          <p:cNvPr id="266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01" y="-3895"/>
            <a:ext cx="12192001" cy="84155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EXPERIMENTAL…">
            <a:extLst>
              <a:ext uri="{FF2B5EF4-FFF2-40B4-BE49-F238E27FC236}">
                <a16:creationId xmlns:a16="http://schemas.microsoft.com/office/drawing/2014/main" id="{F38CE656-34B1-C908-B3EA-7B275147C124}"/>
              </a:ext>
            </a:extLst>
          </p:cNvPr>
          <p:cNvSpPr txBox="1"/>
          <p:nvPr/>
        </p:nvSpPr>
        <p:spPr>
          <a:xfrm>
            <a:off x="213439" y="843818"/>
            <a:ext cx="9175448" cy="562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lvl="1" defTabSz="914400">
              <a:lnSpc>
                <a:spcPct val="100000"/>
              </a:lnSpc>
              <a:buClr>
                <a:srgbClr val="000000"/>
              </a:buClr>
              <a:buFont typeface="Helvetica"/>
              <a:defRPr b="1">
                <a:solidFill>
                  <a:srgbClr val="2F585F"/>
                </a:solidFill>
                <a:uFill>
                  <a:solidFill>
                    <a:srgbClr val="515251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EXPERIMENTAL</a:t>
            </a:r>
          </a:p>
          <a:p>
            <a:pPr lvl="1" defTabSz="914400">
              <a:lnSpc>
                <a:spcPct val="100000"/>
              </a:lnSpc>
              <a:buClr>
                <a:srgbClr val="000000"/>
              </a:buClr>
              <a:buFont typeface="Helvetica"/>
              <a:defRPr sz="1400" b="1">
                <a:solidFill>
                  <a:srgbClr val="2F585F"/>
                </a:solidFill>
                <a:uFill>
                  <a:solidFill>
                    <a:srgbClr val="515251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Samples preparation</a:t>
            </a:r>
          </a:p>
          <a:p>
            <a:pPr defTabSz="914400">
              <a:lnSpc>
                <a:spcPct val="100000"/>
              </a:lnSpc>
              <a:buClr>
                <a:srgbClr val="000000"/>
              </a:buClr>
              <a:buFont typeface="Helvetica"/>
              <a:defRPr sz="1400">
                <a:uFill>
                  <a:solidFill>
                    <a:srgbClr val="515251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pPr>
            <a:r>
              <a:rPr b="1" dirty="0"/>
              <a:t>Yu Chen</a:t>
            </a:r>
            <a:r>
              <a:rPr dirty="0"/>
              <a:t>, </a:t>
            </a:r>
            <a:r>
              <a:rPr dirty="0" err="1"/>
              <a:t>M.Rath</a:t>
            </a:r>
            <a:r>
              <a:rPr dirty="0"/>
              <a:t>, CNR-SPIN</a:t>
            </a:r>
          </a:p>
          <a:p>
            <a:pPr lvl="1" defTabSz="914400">
              <a:lnSpc>
                <a:spcPct val="100000"/>
              </a:lnSpc>
              <a:buClr>
                <a:srgbClr val="000000"/>
              </a:buClr>
              <a:buFont typeface="Helvetica"/>
              <a:defRPr sz="1400" b="1">
                <a:solidFill>
                  <a:srgbClr val="2F585F"/>
                </a:solidFill>
                <a:uFill>
                  <a:solidFill>
                    <a:srgbClr val="515251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Transport measurements on LAO/ETO/STO and LAO/STO</a:t>
            </a:r>
          </a:p>
          <a:p>
            <a:pPr defTabSz="914400">
              <a:lnSpc>
                <a:spcPct val="100000"/>
              </a:lnSpc>
              <a:buClr>
                <a:srgbClr val="000000"/>
              </a:buClr>
              <a:buFont typeface="Helvetica"/>
              <a:defRPr sz="1400">
                <a:uFill>
                  <a:solidFill>
                    <a:srgbClr val="515251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-</a:t>
            </a:r>
            <a:r>
              <a:rPr b="1" dirty="0"/>
              <a:t>Yu </a:t>
            </a:r>
            <a:r>
              <a:rPr b="1" dirty="0" err="1"/>
              <a:t>Chen</a:t>
            </a:r>
            <a:r>
              <a:rPr dirty="0" err="1"/>
              <a:t>,M</a:t>
            </a:r>
            <a:r>
              <a:rPr dirty="0"/>
              <a:t>. </a:t>
            </a:r>
            <a:r>
              <a:rPr dirty="0" err="1"/>
              <a:t>D’Antuono</a:t>
            </a:r>
            <a:r>
              <a:rPr dirty="0"/>
              <a:t> and </a:t>
            </a:r>
            <a:r>
              <a:rPr b="1" dirty="0"/>
              <a:t>D. </a:t>
            </a:r>
            <a:r>
              <a:rPr b="1" dirty="0" err="1"/>
              <a:t>Stornaiuolo</a:t>
            </a:r>
            <a:r>
              <a:rPr b="1" dirty="0"/>
              <a:t> </a:t>
            </a:r>
            <a:r>
              <a:rPr dirty="0"/>
              <a:t> </a:t>
            </a:r>
            <a:r>
              <a:rPr i="1" dirty="0"/>
              <a:t>UNINA and CNR-SPIN</a:t>
            </a:r>
          </a:p>
          <a:p>
            <a:pPr defTabSz="914400">
              <a:lnSpc>
                <a:spcPct val="100000"/>
              </a:lnSpc>
              <a:buClr>
                <a:srgbClr val="000000"/>
              </a:buClr>
              <a:buFont typeface="Helvetica"/>
              <a:defRPr sz="1400">
                <a:uFill>
                  <a:solidFill>
                    <a:srgbClr val="515251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-D. </a:t>
            </a:r>
            <a:r>
              <a:rPr dirty="0" err="1"/>
              <a:t>Preziosi</a:t>
            </a:r>
            <a:r>
              <a:rPr dirty="0"/>
              <a:t> CNRS-</a:t>
            </a:r>
            <a:r>
              <a:rPr i="1" dirty="0"/>
              <a:t>Strasbourg</a:t>
            </a:r>
          </a:p>
          <a:p>
            <a:pPr lvl="1" defTabSz="914400">
              <a:lnSpc>
                <a:spcPct val="100000"/>
              </a:lnSpc>
              <a:buClr>
                <a:srgbClr val="000000"/>
              </a:buClr>
              <a:buFont typeface="Helvetica"/>
              <a:defRPr sz="1400">
                <a:uFill>
                  <a:solidFill>
                    <a:srgbClr val="515251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-B. </a:t>
            </a:r>
            <a:r>
              <a:rPr dirty="0" err="1"/>
              <a:t>Jouault</a:t>
            </a:r>
            <a:r>
              <a:rPr dirty="0"/>
              <a:t>  CNRS-</a:t>
            </a:r>
            <a:r>
              <a:rPr dirty="0" err="1"/>
              <a:t>Montepellier</a:t>
            </a:r>
            <a:endParaRPr dirty="0"/>
          </a:p>
          <a:p>
            <a:pPr lvl="1" defTabSz="914400">
              <a:lnSpc>
                <a:spcPct val="100000"/>
              </a:lnSpc>
              <a:buClr>
                <a:srgbClr val="000000"/>
              </a:buClr>
              <a:buFont typeface="Helvetica"/>
              <a:defRPr sz="1400" b="1">
                <a:solidFill>
                  <a:srgbClr val="2F585F"/>
                </a:solidFill>
                <a:uFill>
                  <a:solidFill>
                    <a:srgbClr val="515251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Transport measurements and FE characterizations on LAO/ETO/Ca-STO</a:t>
            </a:r>
          </a:p>
          <a:p>
            <a:pPr lvl="1" defTabSz="914400">
              <a:lnSpc>
                <a:spcPct val="100000"/>
              </a:lnSpc>
              <a:buClr>
                <a:srgbClr val="000000"/>
              </a:buClr>
              <a:buFont typeface="Helvetica"/>
              <a:defRPr sz="1400">
                <a:uFill>
                  <a:solidFill>
                    <a:srgbClr val="515251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pPr>
            <a:r>
              <a:rPr b="1" u="sng" dirty="0"/>
              <a:t>J. </a:t>
            </a:r>
            <a:r>
              <a:rPr b="1" u="sng" dirty="0" err="1"/>
              <a:t>Bréhin</a:t>
            </a:r>
            <a:r>
              <a:rPr dirty="0"/>
              <a:t>, M. </a:t>
            </a:r>
            <a:r>
              <a:rPr dirty="0" err="1"/>
              <a:t>Bibes</a:t>
            </a:r>
            <a:r>
              <a:rPr dirty="0"/>
              <a:t>, CNRS-</a:t>
            </a:r>
            <a:r>
              <a:rPr i="1" dirty="0"/>
              <a:t>Thales</a:t>
            </a:r>
            <a:r>
              <a:rPr dirty="0"/>
              <a:t>  (Lab. A. Fert)</a:t>
            </a:r>
          </a:p>
          <a:p>
            <a:pPr lvl="1" defTabSz="914400">
              <a:lnSpc>
                <a:spcPct val="100000"/>
              </a:lnSpc>
              <a:buClr>
                <a:srgbClr val="000000"/>
              </a:buClr>
              <a:buFont typeface="Helvetica"/>
              <a:defRPr sz="1400" b="1">
                <a:solidFill>
                  <a:srgbClr val="90630D"/>
                </a:solidFill>
                <a:uFill>
                  <a:solidFill>
                    <a:srgbClr val="515251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pPr>
            <a:endParaRPr dirty="0"/>
          </a:p>
          <a:p>
            <a:pPr lvl="1" defTabSz="914400">
              <a:lnSpc>
                <a:spcPct val="100000"/>
              </a:lnSpc>
              <a:buClr>
                <a:srgbClr val="000000"/>
              </a:buClr>
              <a:buFont typeface="Helvetica"/>
              <a:defRPr sz="1400" b="1">
                <a:solidFill>
                  <a:srgbClr val="90630D"/>
                </a:solidFill>
                <a:uFill>
                  <a:solidFill>
                    <a:srgbClr val="515251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XAS, XLD, XMCD, RIXS</a:t>
            </a:r>
          </a:p>
          <a:p>
            <a:pPr lvl="1" defTabSz="914400">
              <a:lnSpc>
                <a:spcPct val="100000"/>
              </a:lnSpc>
              <a:buClr>
                <a:srgbClr val="000000"/>
              </a:buClr>
              <a:buFont typeface="Helvetica"/>
              <a:defRPr sz="1400">
                <a:uFill>
                  <a:solidFill>
                    <a:srgbClr val="515251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-Yu Chen, M. Rath, CNR-SPIN</a:t>
            </a:r>
          </a:p>
          <a:p>
            <a:pPr lvl="1" defTabSz="914400">
              <a:lnSpc>
                <a:spcPct val="100000"/>
              </a:lnSpc>
              <a:buClr>
                <a:srgbClr val="000000"/>
              </a:buClr>
              <a:buFont typeface="Helvetica"/>
              <a:defRPr sz="1400">
                <a:uFill>
                  <a:solidFill>
                    <a:srgbClr val="515251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-C. </a:t>
            </a:r>
            <a:r>
              <a:rPr dirty="0" err="1"/>
              <a:t>Piamonteze</a:t>
            </a:r>
            <a:r>
              <a:rPr dirty="0"/>
              <a:t>, PSI-SLS</a:t>
            </a:r>
          </a:p>
          <a:p>
            <a:pPr lvl="1" defTabSz="584200">
              <a:lnSpc>
                <a:spcPct val="100000"/>
              </a:lnSpc>
              <a:buClr>
                <a:srgbClr val="000000"/>
              </a:buClr>
              <a:buFont typeface="Helvetica"/>
              <a:defRPr sz="1400"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-N.B. Brookes, G. </a:t>
            </a:r>
            <a:r>
              <a:rPr dirty="0" err="1"/>
              <a:t>Ghiringhelli</a:t>
            </a:r>
            <a:r>
              <a:rPr dirty="0"/>
              <a:t>, ESRF and </a:t>
            </a:r>
            <a:r>
              <a:rPr dirty="0" err="1"/>
              <a:t>Politecnico</a:t>
            </a:r>
            <a:r>
              <a:rPr dirty="0"/>
              <a:t> di Milano</a:t>
            </a:r>
          </a:p>
          <a:p>
            <a:pPr lvl="1" defTabSz="914400">
              <a:lnSpc>
                <a:spcPct val="100000"/>
              </a:lnSpc>
              <a:buClr>
                <a:srgbClr val="000000"/>
              </a:buClr>
              <a:buFont typeface="Helvetica Light"/>
              <a:defRPr sz="1400" b="1">
                <a:solidFill>
                  <a:schemeClr val="accent5">
                    <a:lumOff val="-8078"/>
                  </a:schemeClr>
                </a:solidFill>
                <a:uFill>
                  <a:solidFill>
                    <a:srgbClr val="515251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pPr>
            <a:endParaRPr dirty="0"/>
          </a:p>
          <a:p>
            <a:pPr lvl="1" defTabSz="914400">
              <a:lnSpc>
                <a:spcPct val="100000"/>
              </a:lnSpc>
              <a:buClr>
                <a:srgbClr val="000000"/>
              </a:buClr>
              <a:buFont typeface="Helvetica Light"/>
              <a:defRPr sz="1400" b="1">
                <a:solidFill>
                  <a:schemeClr val="accent5">
                    <a:lumOff val="-8078"/>
                  </a:schemeClr>
                </a:solidFill>
                <a:uFill>
                  <a:solidFill>
                    <a:srgbClr val="515251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Structural HRTEM</a:t>
            </a:r>
          </a:p>
          <a:p>
            <a:pPr lvl="1" defTabSz="914400">
              <a:lnSpc>
                <a:spcPct val="100000"/>
              </a:lnSpc>
              <a:buClr>
                <a:srgbClr val="000000"/>
              </a:buClr>
              <a:buFont typeface="Helvetica Light"/>
              <a:defRPr sz="1400">
                <a:uFill>
                  <a:solidFill>
                    <a:srgbClr val="515251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J. </a:t>
            </a:r>
            <a:r>
              <a:rPr dirty="0" err="1"/>
              <a:t>SantaMaria</a:t>
            </a:r>
            <a:r>
              <a:rPr dirty="0"/>
              <a:t>, </a:t>
            </a:r>
            <a:r>
              <a:rPr dirty="0" err="1"/>
              <a:t>M.Cabero</a:t>
            </a:r>
            <a:r>
              <a:rPr dirty="0"/>
              <a:t> </a:t>
            </a:r>
            <a:r>
              <a:rPr dirty="0" err="1"/>
              <a:t>Piris</a:t>
            </a:r>
            <a:r>
              <a:rPr dirty="0"/>
              <a:t>, UCM, GMFC Madrid</a:t>
            </a:r>
          </a:p>
          <a:p>
            <a:pPr lvl="1" defTabSz="914400">
              <a:lnSpc>
                <a:spcPct val="100000"/>
              </a:lnSpc>
              <a:buClr>
                <a:srgbClr val="000000"/>
              </a:buClr>
              <a:buFont typeface="Helvetica Light"/>
              <a:defRPr sz="1400">
                <a:uFill>
                  <a:solidFill>
                    <a:srgbClr val="515251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pPr>
            <a:endParaRPr b="1" dirty="0"/>
          </a:p>
          <a:p>
            <a:pPr lvl="1" defTabSz="914400">
              <a:lnSpc>
                <a:spcPct val="100000"/>
              </a:lnSpc>
              <a:buClr>
                <a:srgbClr val="000000"/>
              </a:buClr>
              <a:buFont typeface="Helvetica Light"/>
              <a:defRPr b="1">
                <a:uFill>
                  <a:solidFill>
                    <a:srgbClr val="515251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THEORY</a:t>
            </a:r>
          </a:p>
          <a:p>
            <a:pPr lvl="1" defTabSz="914400">
              <a:lnSpc>
                <a:spcPct val="100000"/>
              </a:lnSpc>
              <a:buClr>
                <a:srgbClr val="000000"/>
              </a:buClr>
              <a:buFont typeface="Helvetica Light"/>
              <a:defRPr sz="1400" b="1">
                <a:solidFill>
                  <a:schemeClr val="accent2">
                    <a:lumOff val="-5333"/>
                  </a:schemeClr>
                </a:solidFill>
                <a:uFill>
                  <a:solidFill>
                    <a:srgbClr val="515251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Theory (DFT+U) </a:t>
            </a:r>
          </a:p>
          <a:p>
            <a:pPr lvl="1" defTabSz="914400">
              <a:lnSpc>
                <a:spcPct val="100000"/>
              </a:lnSpc>
              <a:buClr>
                <a:srgbClr val="000000"/>
              </a:buClr>
              <a:buFont typeface="Helvetica Light"/>
              <a:defRPr sz="1400">
                <a:uFill>
                  <a:solidFill>
                    <a:srgbClr val="515251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-M. Verma and R. </a:t>
            </a:r>
            <a:r>
              <a:rPr dirty="0" err="1"/>
              <a:t>Pentcheva</a:t>
            </a:r>
            <a:r>
              <a:rPr dirty="0"/>
              <a:t>  (LAO/ETO/STO), University of </a:t>
            </a:r>
            <a:r>
              <a:rPr dirty="0" err="1"/>
              <a:t>Duisbourg</a:t>
            </a:r>
            <a:r>
              <a:rPr dirty="0"/>
              <a:t>-Essen</a:t>
            </a:r>
          </a:p>
          <a:p>
            <a:pPr lvl="1" defTabSz="914400">
              <a:lnSpc>
                <a:spcPct val="100000"/>
              </a:lnSpc>
              <a:buClr>
                <a:srgbClr val="000000"/>
              </a:buClr>
              <a:buFont typeface="Helvetica Light"/>
              <a:defRPr sz="1400">
                <a:uFill>
                  <a:solidFill>
                    <a:srgbClr val="515251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-J. </a:t>
            </a:r>
            <a:r>
              <a:rPr dirty="0" err="1"/>
              <a:t>Varignon</a:t>
            </a:r>
            <a:r>
              <a:rPr dirty="0"/>
              <a:t> (LAO/ETO/Ca-STO), CRISMAT, CNRS</a:t>
            </a:r>
          </a:p>
          <a:p>
            <a:pPr lvl="1" defTabSz="914400">
              <a:lnSpc>
                <a:spcPct val="100000"/>
              </a:lnSpc>
              <a:buClr>
                <a:srgbClr val="000000"/>
              </a:buClr>
              <a:buFont typeface="Helvetica Light"/>
              <a:defRPr sz="1400" i="1">
                <a:uFill>
                  <a:solidFill>
                    <a:srgbClr val="515251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pPr>
            <a:endParaRPr i="0" dirty="0"/>
          </a:p>
          <a:p>
            <a:pPr lvl="1" defTabSz="914400">
              <a:lnSpc>
                <a:spcPct val="100000"/>
              </a:lnSpc>
              <a:buClr>
                <a:srgbClr val="000000"/>
              </a:buClr>
              <a:buFont typeface="Helvetica Light"/>
              <a:defRPr sz="1400" b="1" i="1">
                <a:solidFill>
                  <a:schemeClr val="accent1">
                    <a:lumOff val="-7647"/>
                  </a:schemeClr>
                </a:solidFill>
                <a:uFill>
                  <a:solidFill>
                    <a:srgbClr val="515251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pPr>
            <a:r>
              <a:rPr i="0" dirty="0"/>
              <a:t>Theory (quantum transport, Model Hamiltonian)</a:t>
            </a:r>
          </a:p>
          <a:p>
            <a:pPr lvl="1" defTabSz="914400">
              <a:lnSpc>
                <a:spcPct val="100000"/>
              </a:lnSpc>
              <a:buClr>
                <a:srgbClr val="000000"/>
              </a:buClr>
              <a:buFont typeface="Helvetica Light"/>
              <a:defRPr sz="1400" i="1">
                <a:uFill>
                  <a:solidFill>
                    <a:srgbClr val="515251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pPr>
            <a:r>
              <a:rPr b="1" i="0" dirty="0"/>
              <a:t>Yu Chen</a:t>
            </a:r>
            <a:r>
              <a:rPr i="0" dirty="0"/>
              <a:t>, A. </a:t>
            </a:r>
            <a:r>
              <a:rPr i="0" dirty="0" err="1"/>
              <a:t>Perroni</a:t>
            </a:r>
            <a:r>
              <a:rPr i="0" dirty="0"/>
              <a:t>, M. </a:t>
            </a:r>
            <a:r>
              <a:rPr i="0" dirty="0" err="1"/>
              <a:t>Trama</a:t>
            </a:r>
            <a:r>
              <a:rPr i="0" dirty="0"/>
              <a:t>, R. </a:t>
            </a:r>
            <a:r>
              <a:rPr i="0" dirty="0" err="1"/>
              <a:t>Citro</a:t>
            </a:r>
            <a:endParaRPr i="0" dirty="0"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image1.png" descr="imag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0000" y="735118"/>
            <a:ext cx="2292121" cy="529092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9" name="Group"/>
          <p:cNvGrpSpPr/>
          <p:nvPr/>
        </p:nvGrpSpPr>
        <p:grpSpPr>
          <a:xfrm>
            <a:off x="187272" y="919876"/>
            <a:ext cx="1470825" cy="841554"/>
            <a:chOff x="0" y="0"/>
            <a:chExt cx="1470823" cy="841553"/>
          </a:xfrm>
        </p:grpSpPr>
        <p:pic>
          <p:nvPicPr>
            <p:cNvPr id="257" name="image2.png" descr="image2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6983" y="0"/>
              <a:ext cx="563841" cy="8415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8" name="image3.png" descr="image3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2596"/>
              <a:ext cx="862591" cy="7363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61" name="Straight Connector 6"/>
          <p:cNvSpPr/>
          <p:nvPr/>
        </p:nvSpPr>
        <p:spPr>
          <a:xfrm>
            <a:off x="179998" y="6469919"/>
            <a:ext cx="11880003" cy="1"/>
          </a:xfrm>
          <a:prstGeom prst="line">
            <a:avLst/>
          </a:prstGeom>
          <a:ln w="38160" cap="rnd">
            <a:solidFill>
              <a:srgbClr val="3465A4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62" name="TextBox 7"/>
          <p:cNvSpPr txBox="1"/>
          <p:nvPr/>
        </p:nvSpPr>
        <p:spPr>
          <a:xfrm>
            <a:off x="44998" y="6523918"/>
            <a:ext cx="5310004" cy="305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defRPr sz="1400" i="1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it-IT" dirty="0"/>
              <a:t>M. SALLUZZO </a:t>
            </a:r>
            <a:r>
              <a:rPr dirty="0"/>
              <a:t>(CNR-SPIN)</a:t>
            </a:r>
          </a:p>
        </p:txBody>
      </p:sp>
      <p:sp>
        <p:nvSpPr>
          <p:cNvPr id="263" name="TextBox 8"/>
          <p:cNvSpPr txBox="1"/>
          <p:nvPr/>
        </p:nvSpPr>
        <p:spPr>
          <a:xfrm>
            <a:off x="8432999" y="6523918"/>
            <a:ext cx="3690002" cy="305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algn="r">
              <a:defRPr sz="1400" i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it-IT" dirty="0"/>
              <a:t>06</a:t>
            </a:r>
            <a:r>
              <a:rPr dirty="0"/>
              <a:t>/0</a:t>
            </a:r>
            <a:r>
              <a:rPr lang="it-IT" dirty="0"/>
              <a:t>2/</a:t>
            </a:r>
            <a:r>
              <a:rPr dirty="0"/>
              <a:t>/202</a:t>
            </a:r>
            <a:r>
              <a:rPr lang="it-IT" dirty="0"/>
              <a:t>5</a:t>
            </a:r>
            <a:endParaRPr dirty="0"/>
          </a:p>
        </p:txBody>
      </p:sp>
      <p:sp>
        <p:nvSpPr>
          <p:cNvPr id="264" name="TextBox 9"/>
          <p:cNvSpPr txBox="1"/>
          <p:nvPr/>
        </p:nvSpPr>
        <p:spPr>
          <a:xfrm>
            <a:off x="3368234" y="6511220"/>
            <a:ext cx="5484282" cy="337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4999" tIns="44999" rIns="44999" bIns="44999">
            <a:spAutoFit/>
          </a:bodyPr>
          <a:lstStyle>
            <a:lvl1pPr defTabSz="457200">
              <a:spcBef>
                <a:spcPts val="1600"/>
              </a:spcBef>
              <a:defRPr sz="16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it-IT" dirty="0"/>
              <a:t>Secondo</a:t>
            </a:r>
            <a:r>
              <a:rPr dirty="0"/>
              <a:t> </a:t>
            </a:r>
            <a:r>
              <a:rPr dirty="0" err="1"/>
              <a:t>Congresso</a:t>
            </a:r>
            <a:r>
              <a:rPr dirty="0"/>
              <a:t> NQSTI, </a:t>
            </a:r>
            <a:r>
              <a:rPr lang="it-IT" dirty="0"/>
              <a:t>05</a:t>
            </a:r>
            <a:r>
              <a:rPr dirty="0"/>
              <a:t>-</a:t>
            </a:r>
            <a:r>
              <a:rPr lang="it-IT" dirty="0"/>
              <a:t>07</a:t>
            </a:r>
            <a:r>
              <a:rPr dirty="0"/>
              <a:t> </a:t>
            </a:r>
            <a:r>
              <a:rPr lang="it-IT" dirty="0"/>
              <a:t>febbraio</a:t>
            </a:r>
            <a:r>
              <a:rPr dirty="0"/>
              <a:t> 202</a:t>
            </a:r>
            <a:r>
              <a:rPr lang="it-IT" dirty="0"/>
              <a:t>5</a:t>
            </a:r>
            <a:r>
              <a:rPr dirty="0"/>
              <a:t>, Roma</a:t>
            </a:r>
          </a:p>
        </p:txBody>
      </p:sp>
      <p:pic>
        <p:nvPicPr>
          <p:cNvPr id="266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01" y="-3895"/>
            <a:ext cx="12192001" cy="8415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" name="Group">
            <a:extLst>
              <a:ext uri="{FF2B5EF4-FFF2-40B4-BE49-F238E27FC236}">
                <a16:creationId xmlns:a16="http://schemas.microsoft.com/office/drawing/2014/main" id="{3D6762B3-BC26-D5D6-8B33-C6B52D7F9445}"/>
              </a:ext>
            </a:extLst>
          </p:cNvPr>
          <p:cNvGrpSpPr/>
          <p:nvPr/>
        </p:nvGrpSpPr>
        <p:grpSpPr>
          <a:xfrm>
            <a:off x="4419381" y="1206904"/>
            <a:ext cx="8027235" cy="4244915"/>
            <a:chOff x="0" y="0"/>
            <a:chExt cx="7115770" cy="3762919"/>
          </a:xfrm>
        </p:grpSpPr>
        <p:pic>
          <p:nvPicPr>
            <p:cNvPr id="19" name="fig1_TOPSPIN.psd" descr="fig1_TOPSPIN.psd">
              <a:extLst>
                <a:ext uri="{FF2B5EF4-FFF2-40B4-BE49-F238E27FC236}">
                  <a16:creationId xmlns:a16="http://schemas.microsoft.com/office/drawing/2014/main" id="{13003A5B-D453-B284-01B5-D030DDE60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r="1269"/>
            <a:stretch>
              <a:fillRect/>
            </a:stretch>
          </p:blipFill>
          <p:spPr>
            <a:xfrm>
              <a:off x="712804" y="170090"/>
              <a:ext cx="5492545" cy="35928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" name="Spin(orbi)tronics">
              <a:extLst>
                <a:ext uri="{FF2B5EF4-FFF2-40B4-BE49-F238E27FC236}">
                  <a16:creationId xmlns:a16="http://schemas.microsoft.com/office/drawing/2014/main" id="{895D0377-4F45-C7C1-694A-D9B527DF9808}"/>
                </a:ext>
              </a:extLst>
            </p:cNvPr>
            <p:cNvSpPr txBox="1"/>
            <p:nvPr/>
          </p:nvSpPr>
          <p:spPr>
            <a:xfrm>
              <a:off x="0" y="0"/>
              <a:ext cx="2375956" cy="4382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1733930">
                <a:lnSpc>
                  <a:spcPct val="100000"/>
                </a:lnSpc>
                <a:defRPr sz="2000" b="1"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Spin(orbi)tronics</a:t>
              </a:r>
            </a:p>
          </p:txBody>
        </p:sp>
        <p:sp>
          <p:nvSpPr>
            <p:cNvPr id="21" name="Quantum(topological)…">
              <a:extLst>
                <a:ext uri="{FF2B5EF4-FFF2-40B4-BE49-F238E27FC236}">
                  <a16:creationId xmlns:a16="http://schemas.microsoft.com/office/drawing/2014/main" id="{8AD96EAA-E3C4-7F37-AAF8-06821CEB2EF1}"/>
                </a:ext>
              </a:extLst>
            </p:cNvPr>
            <p:cNvSpPr txBox="1"/>
            <p:nvPr/>
          </p:nvSpPr>
          <p:spPr>
            <a:xfrm>
              <a:off x="4081377" y="43862"/>
              <a:ext cx="3034394" cy="7900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1733930">
                <a:lnSpc>
                  <a:spcPct val="100000"/>
                </a:lnSpc>
                <a:defRPr sz="2000" b="1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Quantum(topological)</a:t>
              </a:r>
            </a:p>
            <a:p>
              <a:pPr algn="ctr" defTabSz="1733930">
                <a:lnSpc>
                  <a:spcPct val="100000"/>
                </a:lnSpc>
                <a:defRPr sz="2000" b="1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t>Electronics</a:t>
              </a:r>
            </a:p>
          </p:txBody>
        </p:sp>
      </p:grpSp>
      <p:grpSp>
        <p:nvGrpSpPr>
          <p:cNvPr id="23" name="Group">
            <a:extLst>
              <a:ext uri="{FF2B5EF4-FFF2-40B4-BE49-F238E27FC236}">
                <a16:creationId xmlns:a16="http://schemas.microsoft.com/office/drawing/2014/main" id="{2CDA1144-42C5-BABB-B480-5948644643C9}"/>
              </a:ext>
            </a:extLst>
          </p:cNvPr>
          <p:cNvGrpSpPr/>
          <p:nvPr/>
        </p:nvGrpSpPr>
        <p:grpSpPr>
          <a:xfrm>
            <a:off x="5834330" y="1875401"/>
            <a:ext cx="4331285" cy="3583818"/>
            <a:chOff x="0" y="0"/>
            <a:chExt cx="4331283" cy="3583814"/>
          </a:xfrm>
        </p:grpSpPr>
        <p:sp>
          <p:nvSpPr>
            <p:cNvPr id="25" name="Circle">
              <a:extLst>
                <a:ext uri="{FF2B5EF4-FFF2-40B4-BE49-F238E27FC236}">
                  <a16:creationId xmlns:a16="http://schemas.microsoft.com/office/drawing/2014/main" id="{BF93F3E6-1D30-9828-370D-12C37AD1DADF}"/>
                </a:ext>
              </a:extLst>
            </p:cNvPr>
            <p:cNvSpPr/>
            <p:nvPr/>
          </p:nvSpPr>
          <p:spPr>
            <a:xfrm>
              <a:off x="2625729" y="1789"/>
              <a:ext cx="1705554" cy="1705554"/>
            </a:xfrm>
            <a:prstGeom prst="ellipse">
              <a:avLst/>
            </a:prstGeom>
            <a:solidFill>
              <a:srgbClr val="60D937">
                <a:alpha val="4253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lnSpc>
                  <a:spcPct val="100000"/>
                </a:lnSpc>
                <a:defRPr sz="2200"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6" name="Circle">
              <a:extLst>
                <a:ext uri="{FF2B5EF4-FFF2-40B4-BE49-F238E27FC236}">
                  <a16:creationId xmlns:a16="http://schemas.microsoft.com/office/drawing/2014/main" id="{334905C6-250B-F17F-805C-C965710C2E12}"/>
                </a:ext>
              </a:extLst>
            </p:cNvPr>
            <p:cNvSpPr/>
            <p:nvPr/>
          </p:nvSpPr>
          <p:spPr>
            <a:xfrm>
              <a:off x="1359323" y="1878260"/>
              <a:ext cx="1705554" cy="1705554"/>
            </a:xfrm>
            <a:prstGeom prst="ellipse">
              <a:avLst/>
            </a:prstGeom>
            <a:solidFill>
              <a:srgbClr val="ED220D">
                <a:alpha val="34835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lnSpc>
                  <a:spcPct val="100000"/>
                </a:lnSpc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7" name="Spin-orbit…">
              <a:extLst>
                <a:ext uri="{FF2B5EF4-FFF2-40B4-BE49-F238E27FC236}">
                  <a16:creationId xmlns:a16="http://schemas.microsoft.com/office/drawing/2014/main" id="{99E1A35E-FC22-8047-F2ED-B1AC00363963}"/>
                </a:ext>
              </a:extLst>
            </p:cNvPr>
            <p:cNvSpPr txBox="1"/>
            <p:nvPr/>
          </p:nvSpPr>
          <p:spPr>
            <a:xfrm>
              <a:off x="1368462" y="1029762"/>
              <a:ext cx="1687276" cy="10048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1733930">
                <a:lnSpc>
                  <a:spcPct val="100000"/>
                </a:lnSpc>
                <a:defRPr sz="2000" b="1" u="sng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dirty="0"/>
                <a:t>Spin-orbit </a:t>
              </a:r>
            </a:p>
            <a:p>
              <a:pPr algn="ctr" defTabSz="1733930">
                <a:lnSpc>
                  <a:spcPct val="100000"/>
                </a:lnSpc>
                <a:defRPr sz="2000" b="1" u="sng"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dirty="0"/>
                <a:t>coupling</a:t>
              </a:r>
            </a:p>
          </p:txBody>
        </p:sp>
        <p:sp>
          <p:nvSpPr>
            <p:cNvPr id="28" name="2D-Ferroelectricity">
              <a:extLst>
                <a:ext uri="{FF2B5EF4-FFF2-40B4-BE49-F238E27FC236}">
                  <a16:creationId xmlns:a16="http://schemas.microsoft.com/office/drawing/2014/main" id="{2081EC69-5402-4C8D-6552-3EDC0BAF982A}"/>
                </a:ext>
              </a:extLst>
            </p:cNvPr>
            <p:cNvSpPr txBox="1"/>
            <p:nvPr/>
          </p:nvSpPr>
          <p:spPr>
            <a:xfrm>
              <a:off x="2717934" y="488043"/>
              <a:ext cx="1521144" cy="729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830862">
                <a:lnSpc>
                  <a:spcPct val="100000"/>
                </a:lnSpc>
                <a:defRPr sz="1400" b="1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t>2D-Ferroelectricity</a:t>
              </a:r>
            </a:p>
          </p:txBody>
        </p:sp>
        <p:sp>
          <p:nvSpPr>
            <p:cNvPr id="29" name="2D-Superconductivity">
              <a:extLst>
                <a:ext uri="{FF2B5EF4-FFF2-40B4-BE49-F238E27FC236}">
                  <a16:creationId xmlns:a16="http://schemas.microsoft.com/office/drawing/2014/main" id="{CC1C5BEA-DB83-BF62-E373-353975ECC22D}"/>
                </a:ext>
              </a:extLst>
            </p:cNvPr>
            <p:cNvSpPr txBox="1"/>
            <p:nvPr/>
          </p:nvSpPr>
          <p:spPr>
            <a:xfrm>
              <a:off x="1332432" y="2364810"/>
              <a:ext cx="1759336" cy="7324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830862">
                <a:lnSpc>
                  <a:spcPct val="100000"/>
                </a:lnSpc>
                <a:defRPr sz="1400" b="1">
                  <a:solidFill>
                    <a:srgbClr val="002452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t>2D-Superconductivity</a:t>
              </a:r>
            </a:p>
          </p:txBody>
        </p:sp>
        <p:sp>
          <p:nvSpPr>
            <p:cNvPr id="30" name="Circle">
              <a:extLst>
                <a:ext uri="{FF2B5EF4-FFF2-40B4-BE49-F238E27FC236}">
                  <a16:creationId xmlns:a16="http://schemas.microsoft.com/office/drawing/2014/main" id="{164E7725-7E91-26A9-2047-362FD30EAD27}"/>
                </a:ext>
              </a:extLst>
            </p:cNvPr>
            <p:cNvSpPr/>
            <p:nvPr/>
          </p:nvSpPr>
          <p:spPr>
            <a:xfrm>
              <a:off x="131829" y="0"/>
              <a:ext cx="1705554" cy="1705554"/>
            </a:xfrm>
            <a:prstGeom prst="ellipse">
              <a:avLst/>
            </a:prstGeom>
            <a:solidFill>
              <a:srgbClr val="004D80">
                <a:alpha val="20296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lnSpc>
                  <a:spcPct val="100000"/>
                </a:lnSpc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1" name="2D-Ferromagnetism">
              <a:extLst>
                <a:ext uri="{FF2B5EF4-FFF2-40B4-BE49-F238E27FC236}">
                  <a16:creationId xmlns:a16="http://schemas.microsoft.com/office/drawing/2014/main" id="{5D10887C-6621-1A64-48F0-68633253BEA4}"/>
                </a:ext>
              </a:extLst>
            </p:cNvPr>
            <p:cNvSpPr txBox="1"/>
            <p:nvPr/>
          </p:nvSpPr>
          <p:spPr>
            <a:xfrm>
              <a:off x="0" y="388964"/>
              <a:ext cx="1752327" cy="8541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830862">
                <a:lnSpc>
                  <a:spcPct val="100000"/>
                </a:lnSpc>
                <a:defRPr sz="1400" b="1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t>2D-Ferromagnetism</a:t>
              </a:r>
            </a:p>
          </p:txBody>
        </p:sp>
      </p:grpSp>
      <p:sp>
        <p:nvSpPr>
          <p:cNvPr id="24" name="Inversion and time reversal symmetry breaking in low dimensional systems give rise to novel Physical phenomena and might allow the coexistance of order parameters which normally compete: NOVEL PHYSICS AND NOVEL FUNCTIONALITIES">
            <a:extLst>
              <a:ext uri="{FF2B5EF4-FFF2-40B4-BE49-F238E27FC236}">
                <a16:creationId xmlns:a16="http://schemas.microsoft.com/office/drawing/2014/main" id="{E13D7A22-796F-092D-39D3-AE02E3E6FC30}"/>
              </a:ext>
            </a:extLst>
          </p:cNvPr>
          <p:cNvSpPr txBox="1"/>
          <p:nvPr/>
        </p:nvSpPr>
        <p:spPr>
          <a:xfrm>
            <a:off x="158475" y="1832065"/>
            <a:ext cx="4649162" cy="2966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defTabSz="584200">
              <a:lnSpc>
                <a:spcPct val="100000"/>
              </a:lnSpc>
              <a:defRPr sz="1200" i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sz="1600" dirty="0"/>
              <a:t>Inversion and time reversal symmetry breaking in low dimensional systems give rise to novel </a:t>
            </a:r>
            <a:r>
              <a:rPr lang="it-IT" sz="1600" dirty="0" err="1"/>
              <a:t>p</a:t>
            </a:r>
            <a:r>
              <a:rPr sz="1600" dirty="0" err="1"/>
              <a:t>hysical</a:t>
            </a:r>
            <a:r>
              <a:rPr sz="1600" dirty="0"/>
              <a:t> phenomena and might allow the coexistence of order parameters which normally compete: </a:t>
            </a:r>
            <a:endParaRPr lang="it-IT" sz="1600" dirty="0"/>
          </a:p>
          <a:p>
            <a:endParaRPr lang="en-IT" sz="1600" dirty="0"/>
          </a:p>
          <a:p>
            <a:r>
              <a:rPr sz="1600" dirty="0"/>
              <a:t>NOVEL PHYSICS AND NOVEL FUNCTIONALITIES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FFBAFBB-174A-5C22-5F5A-E5BDE37C30C7}"/>
              </a:ext>
            </a:extLst>
          </p:cNvPr>
          <p:cNvGrpSpPr/>
          <p:nvPr/>
        </p:nvGrpSpPr>
        <p:grpSpPr>
          <a:xfrm>
            <a:off x="187272" y="5767356"/>
            <a:ext cx="2386279" cy="646331"/>
            <a:chOff x="187272" y="5767356"/>
            <a:chExt cx="2386279" cy="646331"/>
          </a:xfrm>
        </p:grpSpPr>
        <p:pic>
          <p:nvPicPr>
            <p:cNvPr id="15" name="Image" descr="Image">
              <a:extLst>
                <a:ext uri="{FF2B5EF4-FFF2-40B4-BE49-F238E27FC236}">
                  <a16:creationId xmlns:a16="http://schemas.microsoft.com/office/drawing/2014/main" id="{97ACEA6C-31E8-26C4-0207-822FBC6D9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7272" y="5767356"/>
              <a:ext cx="644483" cy="6444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BD3046A-D7E3-E0BF-3029-0ABCAACC6EE2}"/>
                </a:ext>
              </a:extLst>
            </p:cNvPr>
            <p:cNvSpPr txBox="1"/>
            <p:nvPr/>
          </p:nvSpPr>
          <p:spPr>
            <a:xfrm>
              <a:off x="885824" y="5767356"/>
              <a:ext cx="1687727" cy="6463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defTabSz="584200">
                <a:lnSpc>
                  <a:spcPct val="100000"/>
                </a:lnSpc>
                <a:defRPr>
                  <a:latin typeface="+mj-lt"/>
                  <a:ea typeface="+mj-ea"/>
                  <a:cs typeface="+mj-cs"/>
                  <a:sym typeface="Helvetica"/>
                </a:defRPr>
              </a:pPr>
              <a:r>
                <a:rPr lang="en-GB" sz="1200" dirty="0"/>
                <a:t>QUANTOX  </a:t>
              </a:r>
            </a:p>
            <a:p>
              <a:pPr defTabSz="584200">
                <a:lnSpc>
                  <a:spcPct val="100000"/>
                </a:lnSpc>
                <a:defRPr>
                  <a:latin typeface="+mj-lt"/>
                  <a:ea typeface="+mj-ea"/>
                  <a:cs typeface="+mj-cs"/>
                  <a:sym typeface="Helvetica"/>
                </a:defRPr>
              </a:pPr>
              <a:r>
                <a:rPr lang="en-GB" sz="1200" dirty="0"/>
                <a:t>ERA-NET EU H2020 </a:t>
              </a:r>
            </a:p>
            <a:p>
              <a:pPr defTabSz="584200">
                <a:lnSpc>
                  <a:spcPct val="100000"/>
                </a:lnSpc>
                <a:defRPr>
                  <a:latin typeface="+mj-lt"/>
                  <a:ea typeface="+mj-ea"/>
                  <a:cs typeface="+mj-cs"/>
                  <a:sym typeface="Helvetica"/>
                </a:defRPr>
              </a:pPr>
              <a:r>
                <a:rPr lang="en-GB" sz="1200" dirty="0"/>
                <a:t>GA No. 731473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5268AA1-AE66-0B90-8CDD-4DEDA9F3B088}"/>
              </a:ext>
            </a:extLst>
          </p:cNvPr>
          <p:cNvGrpSpPr/>
          <p:nvPr/>
        </p:nvGrpSpPr>
        <p:grpSpPr>
          <a:xfrm>
            <a:off x="9642187" y="5764041"/>
            <a:ext cx="2370807" cy="652700"/>
            <a:chOff x="9642187" y="5764041"/>
            <a:chExt cx="2370807" cy="652700"/>
          </a:xfrm>
        </p:grpSpPr>
        <p:pic>
          <p:nvPicPr>
            <p:cNvPr id="18" name="Image" descr="Image">
              <a:extLst>
                <a:ext uri="{FF2B5EF4-FFF2-40B4-BE49-F238E27FC236}">
                  <a16:creationId xmlns:a16="http://schemas.microsoft.com/office/drawing/2014/main" id="{F16641BA-CF52-2E55-6C1A-B3D7C2A7B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642187" y="5786739"/>
              <a:ext cx="630002" cy="630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AF94FB0-E4D0-8331-1DD8-558BC24D80C8}"/>
                </a:ext>
              </a:extLst>
            </p:cNvPr>
            <p:cNvSpPr txBox="1"/>
            <p:nvPr/>
          </p:nvSpPr>
          <p:spPr>
            <a:xfrm>
              <a:off x="10289582" y="5764041"/>
              <a:ext cx="1723412" cy="6463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defTabSz="457200">
                <a:lnSpc>
                  <a:spcPct val="100000"/>
                </a:lnSpc>
                <a:defRPr>
                  <a:latin typeface="+mj-lt"/>
                  <a:ea typeface="+mj-ea"/>
                  <a:cs typeface="+mj-cs"/>
                  <a:sym typeface="Helvetica"/>
                </a:defRPr>
              </a:pPr>
              <a:r>
                <a:rPr lang="en-GB" sz="1200" dirty="0"/>
                <a:t>IQARO Path-Finder </a:t>
              </a:r>
            </a:p>
            <a:p>
              <a:pPr defTabSz="457200">
                <a:lnSpc>
                  <a:spcPct val="100000"/>
                </a:lnSpc>
                <a:defRPr>
                  <a:latin typeface="+mj-lt"/>
                  <a:ea typeface="+mj-ea"/>
                  <a:cs typeface="+mj-cs"/>
                  <a:sym typeface="Helvetica"/>
                </a:defRPr>
              </a:pPr>
              <a:r>
                <a:rPr lang="en-GB" sz="1200" dirty="0"/>
                <a:t>Horizon Europe </a:t>
              </a:r>
            </a:p>
            <a:p>
              <a:pPr defTabSz="457200">
                <a:lnSpc>
                  <a:spcPct val="100000"/>
                </a:lnSpc>
                <a:defRPr>
                  <a:latin typeface="+mj-lt"/>
                  <a:ea typeface="+mj-ea"/>
                  <a:cs typeface="+mj-cs"/>
                  <a:sym typeface="Helvetica"/>
                </a:defRPr>
              </a:pPr>
              <a:r>
                <a:rPr lang="en-GB" sz="1200" dirty="0"/>
                <a:t>GA No. 101115190</a:t>
              </a:r>
              <a:endParaRPr lang="en-IT" sz="12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F4F0573-222B-C8C4-4DCB-9B7A7981780E}"/>
              </a:ext>
            </a:extLst>
          </p:cNvPr>
          <p:cNvGrpSpPr/>
          <p:nvPr/>
        </p:nvGrpSpPr>
        <p:grpSpPr>
          <a:xfrm>
            <a:off x="4601928" y="5238709"/>
            <a:ext cx="2173147" cy="1196266"/>
            <a:chOff x="400404" y="1489645"/>
            <a:chExt cx="2173147" cy="1196266"/>
          </a:xfrm>
        </p:grpSpPr>
        <p:pic>
          <p:nvPicPr>
            <p:cNvPr id="13" name="Logo-NQSTI.png" descr="Logo-NQSTI.png">
              <a:extLst>
                <a:ext uri="{FF2B5EF4-FFF2-40B4-BE49-F238E27FC236}">
                  <a16:creationId xmlns:a16="http://schemas.microsoft.com/office/drawing/2014/main" id="{70B3446B-9322-C4AE-2677-CFE6F90E1E8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82491" y="1489645"/>
              <a:ext cx="1305490" cy="5435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BEB276A-61DE-D8C6-8C51-B50725BE7593}"/>
                </a:ext>
              </a:extLst>
            </p:cNvPr>
            <p:cNvSpPr txBox="1"/>
            <p:nvPr/>
          </p:nvSpPr>
          <p:spPr>
            <a:xfrm>
              <a:off x="400404" y="2039580"/>
              <a:ext cx="2173147" cy="6463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defTabSz="584200">
                <a:lnSpc>
                  <a:spcPct val="100000"/>
                </a:lnSpc>
                <a:defRPr>
                  <a:latin typeface="+mj-lt"/>
                  <a:ea typeface="+mj-ea"/>
                  <a:cs typeface="+mj-cs"/>
                  <a:sym typeface="Helvetica"/>
                </a:defRPr>
              </a:pPr>
              <a:r>
                <a:rPr lang="en-GB" dirty="0"/>
                <a:t>PNRR MUR project </a:t>
              </a:r>
            </a:p>
            <a:p>
              <a:pPr defTabSz="584200">
                <a:lnSpc>
                  <a:spcPct val="100000"/>
                </a:lnSpc>
                <a:defRPr>
                  <a:latin typeface="+mj-lt"/>
                  <a:ea typeface="+mj-ea"/>
                  <a:cs typeface="+mj-cs"/>
                  <a:sym typeface="Helvetica"/>
                </a:defRPr>
              </a:pPr>
              <a:r>
                <a:rPr lang="en-GB" dirty="0"/>
                <a:t>PE0000023-NQSTI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89635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">
            <a:extLst>
              <a:ext uri="{FF2B5EF4-FFF2-40B4-BE49-F238E27FC236}">
                <a16:creationId xmlns:a16="http://schemas.microsoft.com/office/drawing/2014/main" id="{1D984BB8-040E-DFBB-A719-01EEF9EB838F}"/>
              </a:ext>
            </a:extLst>
          </p:cNvPr>
          <p:cNvGrpSpPr/>
          <p:nvPr/>
        </p:nvGrpSpPr>
        <p:grpSpPr>
          <a:xfrm>
            <a:off x="153421" y="1932845"/>
            <a:ext cx="3184173" cy="2206030"/>
            <a:chOff x="0" y="0"/>
            <a:chExt cx="4196744" cy="2907551"/>
          </a:xfrm>
        </p:grpSpPr>
        <p:sp>
          <p:nvSpPr>
            <p:cNvPr id="43" name="Rectangle">
              <a:extLst>
                <a:ext uri="{FF2B5EF4-FFF2-40B4-BE49-F238E27FC236}">
                  <a16:creationId xmlns:a16="http://schemas.microsoft.com/office/drawing/2014/main" id="{12B8D672-8E23-2618-CF88-3DC189A53995}"/>
                </a:ext>
              </a:extLst>
            </p:cNvPr>
            <p:cNvSpPr/>
            <p:nvPr/>
          </p:nvSpPr>
          <p:spPr>
            <a:xfrm>
              <a:off x="0" y="0"/>
              <a:ext cx="4196745" cy="290754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algn="ctr" defTabSz="914400">
                <a:lnSpc>
                  <a:spcPct val="100000"/>
                </a:lnSpc>
                <a:defRPr sz="4200">
                  <a:solidFill>
                    <a:srgbClr val="525252"/>
                  </a:solidFill>
                  <a:uFill>
                    <a:solidFill>
                      <a:srgbClr val="525252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endParaRPr/>
            </a:p>
          </p:txBody>
        </p:sp>
        <p:pic>
          <p:nvPicPr>
            <p:cNvPr id="44" name="droppedImage.pdf" descr="droppedImage.pdf">
              <a:extLst>
                <a:ext uri="{FF2B5EF4-FFF2-40B4-BE49-F238E27FC236}">
                  <a16:creationId xmlns:a16="http://schemas.microsoft.com/office/drawing/2014/main" id="{366D4F39-58C4-D960-16DF-398CB4214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109" t="4895" r="5274" b="41783"/>
            <a:stretch>
              <a:fillRect/>
            </a:stretch>
          </p:blipFill>
          <p:spPr>
            <a:xfrm>
              <a:off x="128005" y="118862"/>
              <a:ext cx="4013885" cy="2788690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sp>
          <p:nvSpPr>
            <p:cNvPr id="45" name="Rectangle">
              <a:extLst>
                <a:ext uri="{FF2B5EF4-FFF2-40B4-BE49-F238E27FC236}">
                  <a16:creationId xmlns:a16="http://schemas.microsoft.com/office/drawing/2014/main" id="{027424FB-5414-D295-FAC6-54280FCF1646}"/>
                </a:ext>
              </a:extLst>
            </p:cNvPr>
            <p:cNvSpPr/>
            <p:nvPr/>
          </p:nvSpPr>
          <p:spPr>
            <a:xfrm>
              <a:off x="1885" y="0"/>
              <a:ext cx="695445" cy="4882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algn="ctr" defTabSz="914400">
                <a:lnSpc>
                  <a:spcPct val="100000"/>
                </a:lnSpc>
                <a:defRPr sz="4200">
                  <a:solidFill>
                    <a:srgbClr val="525252"/>
                  </a:solidFill>
                  <a:uFill>
                    <a:solidFill>
                      <a:srgbClr val="525252"/>
                    </a:solidFill>
                  </a:uFill>
                  <a:latin typeface="Gill Sans Light"/>
                  <a:ea typeface="Gill Sans Light"/>
                  <a:cs typeface="Gill Sans Light"/>
                  <a:sym typeface="Gill Sans Light"/>
                </a:defRPr>
              </a:pPr>
              <a:endParaRPr/>
            </a:p>
          </p:txBody>
        </p:sp>
      </p:grpSp>
      <p:pic>
        <p:nvPicPr>
          <p:cNvPr id="256" name="image1.png" descr="image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0000" y="735118"/>
            <a:ext cx="2292121" cy="529092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9" name="Group"/>
          <p:cNvGrpSpPr/>
          <p:nvPr/>
        </p:nvGrpSpPr>
        <p:grpSpPr>
          <a:xfrm>
            <a:off x="187272" y="919876"/>
            <a:ext cx="1470825" cy="841554"/>
            <a:chOff x="0" y="0"/>
            <a:chExt cx="1470823" cy="841553"/>
          </a:xfrm>
        </p:grpSpPr>
        <p:pic>
          <p:nvPicPr>
            <p:cNvPr id="257" name="image2.png" descr="image2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6983" y="0"/>
              <a:ext cx="563841" cy="8415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8" name="image3.png" descr="image3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52596"/>
              <a:ext cx="862591" cy="7363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61" name="Straight Connector 6"/>
          <p:cNvSpPr/>
          <p:nvPr/>
        </p:nvSpPr>
        <p:spPr>
          <a:xfrm>
            <a:off x="179998" y="6469919"/>
            <a:ext cx="11880003" cy="1"/>
          </a:xfrm>
          <a:prstGeom prst="line">
            <a:avLst/>
          </a:prstGeom>
          <a:ln w="38160" cap="rnd">
            <a:solidFill>
              <a:srgbClr val="3465A4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62" name="TextBox 7"/>
          <p:cNvSpPr txBox="1"/>
          <p:nvPr/>
        </p:nvSpPr>
        <p:spPr>
          <a:xfrm>
            <a:off x="44998" y="6523918"/>
            <a:ext cx="5310004" cy="305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4999" tIns="44999" rIns="44999" bIns="44999">
            <a:spAutoFit/>
          </a:bodyPr>
          <a:lstStyle>
            <a:lvl1pPr>
              <a:defRPr sz="1400" i="1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it-IT" dirty="0"/>
              <a:t>M. SALLUZZO </a:t>
            </a:r>
            <a:r>
              <a:rPr dirty="0"/>
              <a:t>(CNR-SPIN)</a:t>
            </a:r>
          </a:p>
        </p:txBody>
      </p:sp>
      <p:sp>
        <p:nvSpPr>
          <p:cNvPr id="263" name="TextBox 8"/>
          <p:cNvSpPr txBox="1"/>
          <p:nvPr/>
        </p:nvSpPr>
        <p:spPr>
          <a:xfrm>
            <a:off x="8432999" y="6523918"/>
            <a:ext cx="3690002" cy="305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4999" tIns="44999" rIns="44999" bIns="44999">
            <a:spAutoFit/>
          </a:bodyPr>
          <a:lstStyle>
            <a:lvl1pPr algn="r">
              <a:defRPr sz="1400" i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it-IT" dirty="0"/>
              <a:t>06</a:t>
            </a:r>
            <a:r>
              <a:rPr dirty="0"/>
              <a:t>/0</a:t>
            </a:r>
            <a:r>
              <a:rPr lang="it-IT" dirty="0"/>
              <a:t>2/</a:t>
            </a:r>
            <a:r>
              <a:rPr dirty="0"/>
              <a:t>/202</a:t>
            </a:r>
            <a:r>
              <a:rPr lang="it-IT" dirty="0"/>
              <a:t>5</a:t>
            </a:r>
            <a:endParaRPr dirty="0"/>
          </a:p>
        </p:txBody>
      </p:sp>
      <p:sp>
        <p:nvSpPr>
          <p:cNvPr id="264" name="TextBox 9"/>
          <p:cNvSpPr txBox="1"/>
          <p:nvPr/>
        </p:nvSpPr>
        <p:spPr>
          <a:xfrm>
            <a:off x="3368234" y="6511220"/>
            <a:ext cx="5484282" cy="337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4999" tIns="44999" rIns="44999" bIns="44999">
            <a:spAutoFit/>
          </a:bodyPr>
          <a:lstStyle>
            <a:lvl1pPr defTabSz="457200">
              <a:spcBef>
                <a:spcPts val="1600"/>
              </a:spcBef>
              <a:defRPr sz="16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it-IT" dirty="0"/>
              <a:t>Secondo</a:t>
            </a:r>
            <a:r>
              <a:rPr dirty="0"/>
              <a:t> </a:t>
            </a:r>
            <a:r>
              <a:rPr dirty="0" err="1"/>
              <a:t>Congresso</a:t>
            </a:r>
            <a:r>
              <a:rPr dirty="0"/>
              <a:t> NQSTI, </a:t>
            </a:r>
            <a:r>
              <a:rPr lang="it-IT" dirty="0"/>
              <a:t>05</a:t>
            </a:r>
            <a:r>
              <a:rPr dirty="0"/>
              <a:t>-</a:t>
            </a:r>
            <a:r>
              <a:rPr lang="it-IT" dirty="0"/>
              <a:t>07</a:t>
            </a:r>
            <a:r>
              <a:rPr dirty="0"/>
              <a:t> </a:t>
            </a:r>
            <a:r>
              <a:rPr lang="it-IT" dirty="0"/>
              <a:t>febbraio</a:t>
            </a:r>
            <a:r>
              <a:rPr dirty="0"/>
              <a:t> 202</a:t>
            </a:r>
            <a:r>
              <a:rPr lang="it-IT" dirty="0"/>
              <a:t>5</a:t>
            </a:r>
            <a:r>
              <a:rPr dirty="0"/>
              <a:t>, Roma</a:t>
            </a:r>
          </a:p>
        </p:txBody>
      </p:sp>
      <p:pic>
        <p:nvPicPr>
          <p:cNvPr id="266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01" y="-3895"/>
            <a:ext cx="12192001" cy="84155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TO-Based heterostructures: Novel Physical phenomena">
            <a:extLst>
              <a:ext uri="{FF2B5EF4-FFF2-40B4-BE49-F238E27FC236}">
                <a16:creationId xmlns:a16="http://schemas.microsoft.com/office/drawing/2014/main" id="{16641166-6444-2B72-8AA3-2A2A29706337}"/>
              </a:ext>
            </a:extLst>
          </p:cNvPr>
          <p:cNvSpPr txBox="1"/>
          <p:nvPr/>
        </p:nvSpPr>
        <p:spPr>
          <a:xfrm>
            <a:off x="2009500" y="1009073"/>
            <a:ext cx="9297129" cy="617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algn="ctr" defTabSz="584200">
              <a:lnSpc>
                <a:spcPct val="100000"/>
              </a:lnSpc>
              <a:defRPr sz="20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sz="2400" dirty="0"/>
              <a:t>STO-Based heterostructures: Novel Physical phenomena</a:t>
            </a:r>
          </a:p>
        </p:txBody>
      </p:sp>
      <p:grpSp>
        <p:nvGrpSpPr>
          <p:cNvPr id="3" name="Group">
            <a:extLst>
              <a:ext uri="{FF2B5EF4-FFF2-40B4-BE49-F238E27FC236}">
                <a16:creationId xmlns:a16="http://schemas.microsoft.com/office/drawing/2014/main" id="{F5ED67AF-47A4-A06D-83EE-7A8183880DF2}"/>
              </a:ext>
            </a:extLst>
          </p:cNvPr>
          <p:cNvGrpSpPr/>
          <p:nvPr/>
        </p:nvGrpSpPr>
        <p:grpSpPr>
          <a:xfrm>
            <a:off x="3295975" y="1576672"/>
            <a:ext cx="8535493" cy="4435785"/>
            <a:chOff x="0" y="0"/>
            <a:chExt cx="7777375" cy="4018080"/>
          </a:xfrm>
        </p:grpSpPr>
        <p:pic>
          <p:nvPicPr>
            <p:cNvPr id="4" name="Connection Line" descr="Connection Line">
              <a:extLst>
                <a:ext uri="{FF2B5EF4-FFF2-40B4-BE49-F238E27FC236}">
                  <a16:creationId xmlns:a16="http://schemas.microsoft.com/office/drawing/2014/main" id="{B4B906CD-10F7-566F-209D-C128EB420FDF}"/>
                </a:ext>
              </a:extLst>
            </p:cNvPr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40858" y="1846708"/>
              <a:ext cx="4418568" cy="1410567"/>
            </a:xfrm>
            <a:prstGeom prst="rect">
              <a:avLst/>
            </a:prstGeom>
            <a:effectLst/>
          </p:spPr>
        </p:pic>
        <p:sp>
          <p:nvSpPr>
            <p:cNvPr id="5" name="(Nat. Mat. 278 (2016) )">
              <a:extLst>
                <a:ext uri="{FF2B5EF4-FFF2-40B4-BE49-F238E27FC236}">
                  <a16:creationId xmlns:a16="http://schemas.microsoft.com/office/drawing/2014/main" id="{1CF9BF24-A3A8-7F11-D2E4-473B74D0E451}"/>
                </a:ext>
              </a:extLst>
            </p:cNvPr>
            <p:cNvSpPr txBox="1"/>
            <p:nvPr/>
          </p:nvSpPr>
          <p:spPr>
            <a:xfrm>
              <a:off x="1499699" y="0"/>
              <a:ext cx="2487333" cy="6604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lnSpc>
                  <a:spcPct val="100000"/>
                </a:lnSpc>
                <a:defRPr sz="1600" b="1">
                  <a:solidFill>
                    <a:srgbClr val="002452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r>
                <a:rPr sz="1200" b="0"/>
                <a:t>(</a:t>
              </a:r>
              <a:r>
                <a:rPr sz="1200" b="0" u="sng"/>
                <a:t>Nat. Mat. 278 (2016) </a:t>
              </a:r>
              <a:r>
                <a:rPr sz="1200" b="0" u="sng">
                  <a:latin typeface="Helvetica Light"/>
                  <a:ea typeface="Helvetica Light"/>
                  <a:cs typeface="Helvetica Light"/>
                  <a:sym typeface="Helvetica Light"/>
                </a:rPr>
                <a:t>)</a:t>
              </a:r>
            </a:p>
          </p:txBody>
        </p:sp>
        <p:pic>
          <p:nvPicPr>
            <p:cNvPr id="6" name="NGO_CaCuO2_STO.png" descr="NGO_CaCuO2_STO.png">
              <a:extLst>
                <a:ext uri="{FF2B5EF4-FFF2-40B4-BE49-F238E27FC236}">
                  <a16:creationId xmlns:a16="http://schemas.microsoft.com/office/drawing/2014/main" id="{67A677DB-655A-4999-E63C-CCF23DB59D4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44303" t="20175" r="45542" b="25477"/>
            <a:stretch>
              <a:fillRect/>
            </a:stretch>
          </p:blipFill>
          <p:spPr>
            <a:xfrm>
              <a:off x="5831525" y="1967923"/>
              <a:ext cx="480138" cy="12849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" name="LAOSIOSTO_new2.png" descr="LAOSIOSTO_new2.png">
              <a:extLst>
                <a:ext uri="{FF2B5EF4-FFF2-40B4-BE49-F238E27FC236}">
                  <a16:creationId xmlns:a16="http://schemas.microsoft.com/office/drawing/2014/main" id="{2F195FA6-E113-0B17-FEAD-AAC72D8DB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41256" t="6346" r="41256" b="1950"/>
            <a:stretch>
              <a:fillRect/>
            </a:stretch>
          </p:blipFill>
          <p:spPr>
            <a:xfrm>
              <a:off x="2277532" y="599437"/>
              <a:ext cx="480111" cy="12588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" name="High Tc-SC">
              <a:extLst>
                <a:ext uri="{FF2B5EF4-FFF2-40B4-BE49-F238E27FC236}">
                  <a16:creationId xmlns:a16="http://schemas.microsoft.com/office/drawing/2014/main" id="{D29474F8-E25B-0B3C-C78E-D4ABB66396A8}"/>
                </a:ext>
              </a:extLst>
            </p:cNvPr>
            <p:cNvSpPr txBox="1"/>
            <p:nvPr/>
          </p:nvSpPr>
          <p:spPr>
            <a:xfrm>
              <a:off x="5541309" y="1385215"/>
              <a:ext cx="2077177" cy="687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584200">
                <a:lnSpc>
                  <a:spcPct val="100000"/>
                </a:lnSpc>
                <a:defRPr sz="1600" b="1">
                  <a:solidFill>
                    <a:srgbClr val="002452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t>High Tc-SC</a:t>
              </a:r>
            </a:p>
          </p:txBody>
        </p:sp>
        <p:sp>
          <p:nvSpPr>
            <p:cNvPr id="10" name="LAO/ETO/STO">
              <a:extLst>
                <a:ext uri="{FF2B5EF4-FFF2-40B4-BE49-F238E27FC236}">
                  <a16:creationId xmlns:a16="http://schemas.microsoft.com/office/drawing/2014/main" id="{8778F220-25D6-1CCE-8AFF-FB26EC56FCAA}"/>
                </a:ext>
              </a:extLst>
            </p:cNvPr>
            <p:cNvSpPr txBox="1"/>
            <p:nvPr/>
          </p:nvSpPr>
          <p:spPr>
            <a:xfrm>
              <a:off x="2787447" y="1408265"/>
              <a:ext cx="1372717" cy="3102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584200">
                <a:lnSpc>
                  <a:spcPct val="100000"/>
                </a:lnSpc>
                <a:defRPr sz="14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t>LAO/ETO/STO</a:t>
              </a:r>
            </a:p>
          </p:txBody>
        </p:sp>
        <p:sp>
          <p:nvSpPr>
            <p:cNvPr id="11" name="NdNiO2/STO">
              <a:extLst>
                <a:ext uri="{FF2B5EF4-FFF2-40B4-BE49-F238E27FC236}">
                  <a16:creationId xmlns:a16="http://schemas.microsoft.com/office/drawing/2014/main" id="{252CA464-CABF-3672-E7D2-3C1FEB2C1480}"/>
                </a:ext>
              </a:extLst>
            </p:cNvPr>
            <p:cNvSpPr txBox="1"/>
            <p:nvPr/>
          </p:nvSpPr>
          <p:spPr>
            <a:xfrm>
              <a:off x="5995403" y="2037596"/>
              <a:ext cx="1781973" cy="6415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lnSpc>
                  <a:spcPct val="100000"/>
                </a:lnSpc>
                <a:defRPr sz="1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t>NdNiO</a:t>
              </a:r>
              <a:r>
                <a:rPr baseline="-5999"/>
                <a:t>2</a:t>
              </a:r>
              <a:r>
                <a:t>/STO</a:t>
              </a:r>
            </a:p>
          </p:txBody>
        </p:sp>
        <p:sp>
          <p:nvSpPr>
            <p:cNvPr id="12" name="LaAlO3/STO">
              <a:extLst>
                <a:ext uri="{FF2B5EF4-FFF2-40B4-BE49-F238E27FC236}">
                  <a16:creationId xmlns:a16="http://schemas.microsoft.com/office/drawing/2014/main" id="{182E55FB-79F8-CF2D-B041-9D76166B5AE4}"/>
                </a:ext>
              </a:extLst>
            </p:cNvPr>
            <p:cNvSpPr txBox="1"/>
            <p:nvPr/>
          </p:nvSpPr>
          <p:spPr>
            <a:xfrm>
              <a:off x="166097" y="576988"/>
              <a:ext cx="1228839" cy="6989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lnSpc>
                  <a:spcPct val="100000"/>
                </a:lnSpc>
                <a:defRPr sz="1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t>LaAlO</a:t>
              </a:r>
              <a:r>
                <a:rPr baseline="-5999"/>
                <a:t>3</a:t>
              </a:r>
              <a:r>
                <a:t>/STO</a:t>
              </a:r>
            </a:p>
          </p:txBody>
        </p:sp>
        <p:sp>
          <p:nvSpPr>
            <p:cNvPr id="14" name="Ferromagnetic…">
              <a:extLst>
                <a:ext uri="{FF2B5EF4-FFF2-40B4-BE49-F238E27FC236}">
                  <a16:creationId xmlns:a16="http://schemas.microsoft.com/office/drawing/2014/main" id="{D0D87136-1A7E-6C0A-3973-2B7395B49CF5}"/>
                </a:ext>
              </a:extLst>
            </p:cNvPr>
            <p:cNvSpPr/>
            <p:nvPr/>
          </p:nvSpPr>
          <p:spPr>
            <a:xfrm>
              <a:off x="3573926" y="84620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ctr" defTabSz="584200">
                <a:lnSpc>
                  <a:spcPct val="100000"/>
                </a:lnSpc>
                <a:defRPr sz="1600" b="1">
                  <a:solidFill>
                    <a:srgbClr val="002452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r>
                <a:t>Ferromagnetic</a:t>
              </a:r>
            </a:p>
            <a:p>
              <a:pPr algn="ctr" defTabSz="584200">
                <a:lnSpc>
                  <a:spcPct val="100000"/>
                </a:lnSpc>
                <a:defRPr sz="1600" b="1">
                  <a:solidFill>
                    <a:srgbClr val="002452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r>
                <a:t> and SC 2DEG</a:t>
              </a:r>
              <a:r>
                <a:rPr b="0">
                  <a:latin typeface="Helvetica Light"/>
                  <a:ea typeface="Helvetica Light"/>
                  <a:cs typeface="Helvetica Light"/>
                  <a:sym typeface="Helvetica Light"/>
                </a:rPr>
                <a:t> </a:t>
              </a:r>
            </a:p>
          </p:txBody>
        </p:sp>
        <p:pic>
          <p:nvPicPr>
            <p:cNvPr id="16" name="LAOSTO_new2.png" descr="LAOSTO_new2.png">
              <a:extLst>
                <a:ext uri="{FF2B5EF4-FFF2-40B4-BE49-F238E27FC236}">
                  <a16:creationId xmlns:a16="http://schemas.microsoft.com/office/drawing/2014/main" id="{EDF7D232-5721-EBD5-FD27-D6F51E702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39322" t="16054" r="39322" b="12333"/>
            <a:stretch>
              <a:fillRect/>
            </a:stretch>
          </p:blipFill>
          <p:spPr>
            <a:xfrm>
              <a:off x="807416" y="1578982"/>
              <a:ext cx="599050" cy="15076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" name="SC 2DEG">
              <a:extLst>
                <a:ext uri="{FF2B5EF4-FFF2-40B4-BE49-F238E27FC236}">
                  <a16:creationId xmlns:a16="http://schemas.microsoft.com/office/drawing/2014/main" id="{A62396A0-7873-A2F1-BF9E-6F6110815E01}"/>
                </a:ext>
              </a:extLst>
            </p:cNvPr>
            <p:cNvSpPr/>
            <p:nvPr/>
          </p:nvSpPr>
          <p:spPr>
            <a:xfrm>
              <a:off x="1863171" y="233284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584200">
                <a:lnSpc>
                  <a:spcPct val="100000"/>
                </a:lnSpc>
                <a:defRPr sz="1600" b="1">
                  <a:solidFill>
                    <a:srgbClr val="002452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t>SC 2DEG</a:t>
              </a:r>
            </a:p>
          </p:txBody>
        </p:sp>
        <p:pic>
          <p:nvPicPr>
            <p:cNvPr id="22" name="LAOETOCa-STO.png" descr="LAOETOCa-STO.png">
              <a:extLst>
                <a:ext uri="{FF2B5EF4-FFF2-40B4-BE49-F238E27FC236}">
                  <a16:creationId xmlns:a16="http://schemas.microsoft.com/office/drawing/2014/main" id="{BBB61253-9304-4395-953D-2703C3064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l="40958" t="21217" r="40958" b="18637"/>
            <a:stretch>
              <a:fillRect/>
            </a:stretch>
          </p:blipFill>
          <p:spPr>
            <a:xfrm>
              <a:off x="4321166" y="221227"/>
              <a:ext cx="565105" cy="14105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" name="Multiferroic…">
              <a:extLst>
                <a:ext uri="{FF2B5EF4-FFF2-40B4-BE49-F238E27FC236}">
                  <a16:creationId xmlns:a16="http://schemas.microsoft.com/office/drawing/2014/main" id="{5E376C83-EF3D-1A9E-CF2B-F895662FA35B}"/>
                </a:ext>
              </a:extLst>
            </p:cNvPr>
            <p:cNvSpPr/>
            <p:nvPr/>
          </p:nvSpPr>
          <p:spPr>
            <a:xfrm>
              <a:off x="5587541" y="735122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ctr" defTabSz="584200">
                <a:lnSpc>
                  <a:spcPct val="100000"/>
                </a:lnSpc>
                <a:defRPr sz="1600" b="1">
                  <a:solidFill>
                    <a:srgbClr val="002452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r>
                <a:t>Multiferroic</a:t>
              </a:r>
            </a:p>
            <a:p>
              <a:pPr algn="ctr" defTabSz="584200">
                <a:lnSpc>
                  <a:spcPct val="100000"/>
                </a:lnSpc>
                <a:defRPr sz="1600" b="1">
                  <a:solidFill>
                    <a:srgbClr val="002452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r>
                <a:t> 2DEG</a:t>
              </a:r>
              <a:r>
                <a:rPr b="0">
                  <a:latin typeface="Helvetica Light"/>
                  <a:ea typeface="Helvetica Light"/>
                  <a:cs typeface="Helvetica Light"/>
                  <a:sym typeface="Helvetica Light"/>
                </a:rPr>
                <a:t> </a:t>
              </a:r>
            </a:p>
          </p:txBody>
        </p:sp>
        <p:sp>
          <p:nvSpPr>
            <p:cNvPr id="34" name="LAO/ETO/Ca-STO">
              <a:extLst>
                <a:ext uri="{FF2B5EF4-FFF2-40B4-BE49-F238E27FC236}">
                  <a16:creationId xmlns:a16="http://schemas.microsoft.com/office/drawing/2014/main" id="{E7D4E687-292F-154B-2AD9-D84658910A73}"/>
                </a:ext>
              </a:extLst>
            </p:cNvPr>
            <p:cNvSpPr txBox="1"/>
            <p:nvPr/>
          </p:nvSpPr>
          <p:spPr>
            <a:xfrm>
              <a:off x="4840131" y="988437"/>
              <a:ext cx="1618419" cy="4808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584200">
                <a:lnSpc>
                  <a:spcPct val="100000"/>
                </a:lnSpc>
                <a:defRPr sz="14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r>
                <a:t>LAO/ETO/Ca-STO</a:t>
              </a:r>
            </a:p>
          </p:txBody>
        </p:sp>
        <p:sp>
          <p:nvSpPr>
            <p:cNvPr id="36" name="Nature 572, 624 (2019)">
              <a:extLst>
                <a:ext uri="{FF2B5EF4-FFF2-40B4-BE49-F238E27FC236}">
                  <a16:creationId xmlns:a16="http://schemas.microsoft.com/office/drawing/2014/main" id="{59225DBE-BEA7-38D2-A43C-DD02D388B885}"/>
                </a:ext>
              </a:extLst>
            </p:cNvPr>
            <p:cNvSpPr/>
            <p:nvPr/>
          </p:nvSpPr>
          <p:spPr>
            <a:xfrm>
              <a:off x="6416355" y="2748080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200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t>Nature 572, 624 (2019)</a:t>
              </a:r>
            </a:p>
          </p:txBody>
        </p:sp>
        <p:sp>
          <p:nvSpPr>
            <p:cNvPr id="41" name="Nature 427, 423 (2004)">
              <a:extLst>
                <a:ext uri="{FF2B5EF4-FFF2-40B4-BE49-F238E27FC236}">
                  <a16:creationId xmlns:a16="http://schemas.microsoft.com/office/drawing/2014/main" id="{10B2379E-0AF2-D596-64E2-DDDC783808F6}"/>
                </a:ext>
              </a:extLst>
            </p:cNvPr>
            <p:cNvSpPr/>
            <p:nvPr/>
          </p:nvSpPr>
          <p:spPr>
            <a:xfrm>
              <a:off x="0" y="1228881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457200">
                <a:lnSpc>
                  <a:spcPct val="100000"/>
                </a:lnSpc>
                <a:defRPr sz="1200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t>Nature 427, 423 (2004)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403837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image1.png" descr="imag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0000" y="735118"/>
            <a:ext cx="2292121" cy="529092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9" name="Group"/>
          <p:cNvGrpSpPr/>
          <p:nvPr/>
        </p:nvGrpSpPr>
        <p:grpSpPr>
          <a:xfrm>
            <a:off x="10278000" y="974891"/>
            <a:ext cx="1470825" cy="841554"/>
            <a:chOff x="0" y="0"/>
            <a:chExt cx="1470823" cy="841553"/>
          </a:xfrm>
        </p:grpSpPr>
        <p:pic>
          <p:nvPicPr>
            <p:cNvPr id="257" name="image2.png" descr="image2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6983" y="0"/>
              <a:ext cx="563841" cy="8415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8" name="image3.png" descr="image3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2596"/>
              <a:ext cx="862591" cy="7363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61" name="Straight Connector 6"/>
          <p:cNvSpPr/>
          <p:nvPr/>
        </p:nvSpPr>
        <p:spPr>
          <a:xfrm>
            <a:off x="179998" y="6469919"/>
            <a:ext cx="11880003" cy="1"/>
          </a:xfrm>
          <a:prstGeom prst="line">
            <a:avLst/>
          </a:prstGeom>
          <a:ln w="38160" cap="rnd">
            <a:solidFill>
              <a:srgbClr val="3465A4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62" name="TextBox 7"/>
          <p:cNvSpPr txBox="1"/>
          <p:nvPr/>
        </p:nvSpPr>
        <p:spPr>
          <a:xfrm>
            <a:off x="44998" y="6523918"/>
            <a:ext cx="5310004" cy="305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defRPr sz="1400" i="1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it-IT" dirty="0"/>
              <a:t>M. SALLUZZO </a:t>
            </a:r>
            <a:r>
              <a:rPr dirty="0"/>
              <a:t>(CNR-SPIN)</a:t>
            </a:r>
          </a:p>
        </p:txBody>
      </p:sp>
      <p:sp>
        <p:nvSpPr>
          <p:cNvPr id="263" name="TextBox 8"/>
          <p:cNvSpPr txBox="1"/>
          <p:nvPr/>
        </p:nvSpPr>
        <p:spPr>
          <a:xfrm>
            <a:off x="8432999" y="6523918"/>
            <a:ext cx="3690002" cy="305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algn="r">
              <a:defRPr sz="1400" i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it-IT" dirty="0"/>
              <a:t>06</a:t>
            </a:r>
            <a:r>
              <a:rPr dirty="0"/>
              <a:t>/0</a:t>
            </a:r>
            <a:r>
              <a:rPr lang="it-IT" dirty="0"/>
              <a:t>2/</a:t>
            </a:r>
            <a:r>
              <a:rPr dirty="0"/>
              <a:t>/202</a:t>
            </a:r>
            <a:r>
              <a:rPr lang="it-IT" dirty="0"/>
              <a:t>5</a:t>
            </a:r>
            <a:endParaRPr dirty="0"/>
          </a:p>
        </p:txBody>
      </p:sp>
      <p:sp>
        <p:nvSpPr>
          <p:cNvPr id="264" name="TextBox 9"/>
          <p:cNvSpPr txBox="1"/>
          <p:nvPr/>
        </p:nvSpPr>
        <p:spPr>
          <a:xfrm>
            <a:off x="3368234" y="6511220"/>
            <a:ext cx="5484282" cy="337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4999" tIns="44999" rIns="44999" bIns="44999">
            <a:spAutoFit/>
          </a:bodyPr>
          <a:lstStyle>
            <a:lvl1pPr defTabSz="457200">
              <a:spcBef>
                <a:spcPts val="1600"/>
              </a:spcBef>
              <a:defRPr sz="16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it-IT" dirty="0"/>
              <a:t>Secondo</a:t>
            </a:r>
            <a:r>
              <a:rPr dirty="0"/>
              <a:t> </a:t>
            </a:r>
            <a:r>
              <a:rPr dirty="0" err="1"/>
              <a:t>Congresso</a:t>
            </a:r>
            <a:r>
              <a:rPr dirty="0"/>
              <a:t> NQSTI, </a:t>
            </a:r>
            <a:r>
              <a:rPr lang="it-IT" dirty="0"/>
              <a:t>05</a:t>
            </a:r>
            <a:r>
              <a:rPr dirty="0"/>
              <a:t>-</a:t>
            </a:r>
            <a:r>
              <a:rPr lang="it-IT" dirty="0"/>
              <a:t>07</a:t>
            </a:r>
            <a:r>
              <a:rPr dirty="0"/>
              <a:t> </a:t>
            </a:r>
            <a:r>
              <a:rPr lang="it-IT" dirty="0"/>
              <a:t>febbraio</a:t>
            </a:r>
            <a:r>
              <a:rPr dirty="0"/>
              <a:t> 202</a:t>
            </a:r>
            <a:r>
              <a:rPr lang="it-IT" dirty="0"/>
              <a:t>5</a:t>
            </a:r>
            <a:r>
              <a:rPr dirty="0"/>
              <a:t>, Roma</a:t>
            </a:r>
          </a:p>
        </p:txBody>
      </p:sp>
      <p:pic>
        <p:nvPicPr>
          <p:cNvPr id="266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01" y="-3895"/>
            <a:ext cx="12192001" cy="841554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Ferromagnetism, Superconductivity, Ferroelectricity">
            <a:extLst>
              <a:ext uri="{FF2B5EF4-FFF2-40B4-BE49-F238E27FC236}">
                <a16:creationId xmlns:a16="http://schemas.microsoft.com/office/drawing/2014/main" id="{7F5BA3B5-C022-EDFA-45CF-EE90DE085414}"/>
              </a:ext>
            </a:extLst>
          </p:cNvPr>
          <p:cNvSpPr txBox="1"/>
          <p:nvPr/>
        </p:nvSpPr>
        <p:spPr>
          <a:xfrm>
            <a:off x="1753691" y="855049"/>
            <a:ext cx="808101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ctr" defTabSz="914400">
              <a:lnSpc>
                <a:spcPct val="100000"/>
              </a:lnSpc>
              <a:defRPr sz="2400">
                <a:uFill>
                  <a:solidFill>
                    <a:srgbClr val="525252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dirty="0"/>
              <a:t>Ferromagnetism, Superconductivity, Ferroelectricity</a:t>
            </a:r>
          </a:p>
        </p:txBody>
      </p:sp>
      <p:grpSp>
        <p:nvGrpSpPr>
          <p:cNvPr id="38" name="Group">
            <a:extLst>
              <a:ext uri="{FF2B5EF4-FFF2-40B4-BE49-F238E27FC236}">
                <a16:creationId xmlns:a16="http://schemas.microsoft.com/office/drawing/2014/main" id="{8EB7BA8B-0C04-2E17-B80A-9BF85F77F945}"/>
              </a:ext>
            </a:extLst>
          </p:cNvPr>
          <p:cNvGrpSpPr/>
          <p:nvPr/>
        </p:nvGrpSpPr>
        <p:grpSpPr>
          <a:xfrm>
            <a:off x="1221318" y="1293072"/>
            <a:ext cx="4735887" cy="2396524"/>
            <a:chOff x="0" y="0"/>
            <a:chExt cx="4735886" cy="2396523"/>
          </a:xfrm>
        </p:grpSpPr>
        <p:pic>
          <p:nvPicPr>
            <p:cNvPr id="39" name="Image" descr="Image">
              <a:extLst>
                <a:ext uri="{FF2B5EF4-FFF2-40B4-BE49-F238E27FC236}">
                  <a16:creationId xmlns:a16="http://schemas.microsoft.com/office/drawing/2014/main" id="{E9812A2E-7DF6-E480-EC9E-950CDE68D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519" y="332940"/>
              <a:ext cx="2314757" cy="17129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" name="Image" descr="Image">
              <a:extLst>
                <a:ext uri="{FF2B5EF4-FFF2-40B4-BE49-F238E27FC236}">
                  <a16:creationId xmlns:a16="http://schemas.microsoft.com/office/drawing/2014/main" id="{26A2684F-7149-7367-2A20-E57EB8B58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28509" y="371040"/>
              <a:ext cx="2407378" cy="16512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6" name="S. S. Saxena et al. NATURE |VOL 406 | 10 AUGUST  587 (2000)">
              <a:extLst>
                <a:ext uri="{FF2B5EF4-FFF2-40B4-BE49-F238E27FC236}">
                  <a16:creationId xmlns:a16="http://schemas.microsoft.com/office/drawing/2014/main" id="{094F1125-86B5-7A49-6707-CDDA3B195680}"/>
                </a:ext>
              </a:extLst>
            </p:cNvPr>
            <p:cNvSpPr txBox="1"/>
            <p:nvPr/>
          </p:nvSpPr>
          <p:spPr>
            <a:xfrm>
              <a:off x="0" y="2117123"/>
              <a:ext cx="4494163" cy="279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457200">
                <a:lnSpc>
                  <a:spcPct val="100000"/>
                </a:lnSpc>
                <a:defRPr sz="1200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t>S. S. Saxena et al. NATURE |VOL 406 | 10 AUGUST  587 (2000)</a:t>
              </a:r>
            </a:p>
          </p:txBody>
        </p:sp>
        <p:sp>
          <p:nvSpPr>
            <p:cNvPr id="47" name="Heavy fermions">
              <a:extLst>
                <a:ext uri="{FF2B5EF4-FFF2-40B4-BE49-F238E27FC236}">
                  <a16:creationId xmlns:a16="http://schemas.microsoft.com/office/drawing/2014/main" id="{BBDAFCB5-BB35-C8E4-E2AE-8FC3C0C25EEC}"/>
                </a:ext>
              </a:extLst>
            </p:cNvPr>
            <p:cNvSpPr txBox="1"/>
            <p:nvPr/>
          </p:nvSpPr>
          <p:spPr>
            <a:xfrm>
              <a:off x="247758" y="0"/>
              <a:ext cx="1349438" cy="3175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lnSpc>
                  <a:spcPct val="100000"/>
                </a:lnSpc>
                <a:defRPr sz="1400" i="1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t>Heavy fermions</a:t>
              </a:r>
            </a:p>
          </p:txBody>
        </p:sp>
      </p:grpSp>
      <p:grpSp>
        <p:nvGrpSpPr>
          <p:cNvPr id="48" name="Group">
            <a:extLst>
              <a:ext uri="{FF2B5EF4-FFF2-40B4-BE49-F238E27FC236}">
                <a16:creationId xmlns:a16="http://schemas.microsoft.com/office/drawing/2014/main" id="{D0A3FF3C-DEF5-1DC0-4536-7C64388E1A6B}"/>
              </a:ext>
            </a:extLst>
          </p:cNvPr>
          <p:cNvGrpSpPr/>
          <p:nvPr/>
        </p:nvGrpSpPr>
        <p:grpSpPr>
          <a:xfrm>
            <a:off x="1175512" y="3898764"/>
            <a:ext cx="5013459" cy="2571155"/>
            <a:chOff x="0" y="0"/>
            <a:chExt cx="5013458" cy="2571153"/>
          </a:xfrm>
        </p:grpSpPr>
        <p:pic>
          <p:nvPicPr>
            <p:cNvPr id="49" name="Image" descr="Image">
              <a:extLst>
                <a:ext uri="{FF2B5EF4-FFF2-40B4-BE49-F238E27FC236}">
                  <a16:creationId xmlns:a16="http://schemas.microsoft.com/office/drawing/2014/main" id="{3391E79B-D5B3-DAFF-DDDD-F97B69A6F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401812"/>
              <a:ext cx="1275935" cy="15168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" name="Image" descr="Image">
              <a:extLst>
                <a:ext uri="{FF2B5EF4-FFF2-40B4-BE49-F238E27FC236}">
                  <a16:creationId xmlns:a16="http://schemas.microsoft.com/office/drawing/2014/main" id="{EBB62090-4E37-ABDA-7763-6B86FC0D7C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19260" y="340107"/>
              <a:ext cx="3694199" cy="18698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1" name="Tingyu Qu et al. https://doi.org/10.21203/rs.3.rs-2965127/v1">
              <a:extLst>
                <a:ext uri="{FF2B5EF4-FFF2-40B4-BE49-F238E27FC236}">
                  <a16:creationId xmlns:a16="http://schemas.microsoft.com/office/drawing/2014/main" id="{30C4A8AF-A5F8-4E49-681A-F6C05C7F423A}"/>
                </a:ext>
              </a:extLst>
            </p:cNvPr>
            <p:cNvSpPr txBox="1"/>
            <p:nvPr/>
          </p:nvSpPr>
          <p:spPr>
            <a:xfrm>
              <a:off x="172456" y="2253653"/>
              <a:ext cx="4812458" cy="317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457200">
                <a:lnSpc>
                  <a:spcPct val="100000"/>
                </a:lnSpc>
                <a:defRPr sz="1400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t>Tingyu Qu et al. https://doi.org/10.21203/rs.3.rs-2965127/v1</a:t>
              </a:r>
            </a:p>
          </p:txBody>
        </p:sp>
        <p:sp>
          <p:nvSpPr>
            <p:cNvPr id="52" name="Co-intecalated NbSe2 (Co-NbSe2)">
              <a:extLst>
                <a:ext uri="{FF2B5EF4-FFF2-40B4-BE49-F238E27FC236}">
                  <a16:creationId xmlns:a16="http://schemas.microsoft.com/office/drawing/2014/main" id="{3B164509-8E5D-35FA-09A3-3356BA8C4477}"/>
                </a:ext>
              </a:extLst>
            </p:cNvPr>
            <p:cNvSpPr txBox="1"/>
            <p:nvPr/>
          </p:nvSpPr>
          <p:spPr>
            <a:xfrm>
              <a:off x="175587" y="0"/>
              <a:ext cx="2901195" cy="533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457200">
                <a:lnSpc>
                  <a:spcPct val="100000"/>
                </a:lnSpc>
                <a:defRPr sz="1400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t>Co-intecalated NbSe2 (Co-NbSe2) </a:t>
              </a:r>
            </a:p>
          </p:txBody>
        </p:sp>
      </p:grpSp>
      <p:grpSp>
        <p:nvGrpSpPr>
          <p:cNvPr id="53" name="Group">
            <a:extLst>
              <a:ext uri="{FF2B5EF4-FFF2-40B4-BE49-F238E27FC236}">
                <a16:creationId xmlns:a16="http://schemas.microsoft.com/office/drawing/2014/main" id="{8E207F0B-C692-4FBC-6E54-7925F66B88DD}"/>
              </a:ext>
            </a:extLst>
          </p:cNvPr>
          <p:cNvGrpSpPr/>
          <p:nvPr/>
        </p:nvGrpSpPr>
        <p:grpSpPr>
          <a:xfrm>
            <a:off x="6013159" y="1514151"/>
            <a:ext cx="4171741" cy="3412719"/>
            <a:chOff x="0" y="158750"/>
            <a:chExt cx="4171740" cy="3412718"/>
          </a:xfrm>
        </p:grpSpPr>
        <p:pic>
          <p:nvPicPr>
            <p:cNvPr id="54" name="Image" descr="Image">
              <a:extLst>
                <a:ext uri="{FF2B5EF4-FFF2-40B4-BE49-F238E27FC236}">
                  <a16:creationId xmlns:a16="http://schemas.microsoft.com/office/drawing/2014/main" id="{6DD0BC5B-0A32-4700-5C6F-4282F71F8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333546"/>
              <a:ext cx="4171741" cy="18123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5" name="Rischau et al., Nature Physics 13, 643 (2017)…">
              <a:extLst>
                <a:ext uri="{FF2B5EF4-FFF2-40B4-BE49-F238E27FC236}">
                  <a16:creationId xmlns:a16="http://schemas.microsoft.com/office/drawing/2014/main" id="{D27983E4-B7B7-6C31-558E-60D2A5F6CF91}"/>
                </a:ext>
              </a:extLst>
            </p:cNvPr>
            <p:cNvSpPr/>
            <p:nvPr/>
          </p:nvSpPr>
          <p:spPr>
            <a:xfrm>
              <a:off x="440952" y="230146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584200">
                <a:lnSpc>
                  <a:spcPct val="100000"/>
                </a:lnSpc>
                <a:defRPr sz="1400" i="1">
                  <a:latin typeface="+mj-lt"/>
                  <a:ea typeface="+mj-ea"/>
                  <a:cs typeface="+mj-cs"/>
                  <a:sym typeface="Helvetica"/>
                </a:defRPr>
              </a:pPr>
              <a:r>
                <a:t>Rischau et al., Nature Physics 13, 643 (2017)</a:t>
              </a:r>
            </a:p>
            <a:p>
              <a:pPr defTabSz="584200">
                <a:lnSpc>
                  <a:spcPct val="100000"/>
                </a:lnSpc>
                <a:defRPr sz="1400" i="1">
                  <a:latin typeface="+mj-lt"/>
                  <a:ea typeface="+mj-ea"/>
                  <a:cs typeface="+mj-cs"/>
                  <a:sym typeface="Helvetica"/>
                </a:defRPr>
              </a:pPr>
              <a:r>
                <a:t>Talk by Inoue !</a:t>
              </a:r>
            </a:p>
          </p:txBody>
        </p:sp>
        <p:sp>
          <p:nvSpPr>
            <p:cNvPr id="56" name="FE-STO">
              <a:extLst>
                <a:ext uri="{FF2B5EF4-FFF2-40B4-BE49-F238E27FC236}">
                  <a16:creationId xmlns:a16="http://schemas.microsoft.com/office/drawing/2014/main" id="{63F6A2CA-6478-94AD-5D2F-5F941E32B2D1}"/>
                </a:ext>
              </a:extLst>
            </p:cNvPr>
            <p:cNvSpPr/>
            <p:nvPr/>
          </p:nvSpPr>
          <p:spPr>
            <a:xfrm>
              <a:off x="460651" y="15875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lnSpc>
                  <a:spcPct val="100000"/>
                </a:lnSpc>
                <a:defRPr sz="1400" i="1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t>FE-STO</a:t>
              </a:r>
            </a:p>
          </p:txBody>
        </p:sp>
      </p:grpSp>
      <p:grpSp>
        <p:nvGrpSpPr>
          <p:cNvPr id="57" name="Group">
            <a:extLst>
              <a:ext uri="{FF2B5EF4-FFF2-40B4-BE49-F238E27FC236}">
                <a16:creationId xmlns:a16="http://schemas.microsoft.com/office/drawing/2014/main" id="{9A16D83E-F8E6-7518-B450-F5C7672BBA90}"/>
              </a:ext>
            </a:extLst>
          </p:cNvPr>
          <p:cNvGrpSpPr/>
          <p:nvPr/>
        </p:nvGrpSpPr>
        <p:grpSpPr>
          <a:xfrm>
            <a:off x="6676260" y="4231766"/>
            <a:ext cx="3353756" cy="2273941"/>
            <a:chOff x="0" y="0"/>
            <a:chExt cx="3353754" cy="2273939"/>
          </a:xfrm>
        </p:grpSpPr>
        <p:sp>
          <p:nvSpPr>
            <p:cNvPr id="58" name="Rectangle">
              <a:extLst>
                <a:ext uri="{FF2B5EF4-FFF2-40B4-BE49-F238E27FC236}">
                  <a16:creationId xmlns:a16="http://schemas.microsoft.com/office/drawing/2014/main" id="{F98230C0-A1CC-BB46-83CE-1508262B1A08}"/>
                </a:ext>
              </a:extLst>
            </p:cNvPr>
            <p:cNvSpPr/>
            <p:nvPr/>
          </p:nvSpPr>
          <p:spPr>
            <a:xfrm>
              <a:off x="0" y="0"/>
              <a:ext cx="3353755" cy="2007880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hueOff val="-782216"/>
                    <a:satOff val="13445"/>
                    <a:lumOff val="36756"/>
                  </a:schemeClr>
                </a:gs>
                <a:gs pos="35000">
                  <a:srgbClr val="FFD0C3"/>
                </a:gs>
                <a:gs pos="100000">
                  <a:schemeClr val="accent4">
                    <a:hueOff val="-854692"/>
                    <a:satOff val="13445"/>
                    <a:lumOff val="48875"/>
                  </a:schemeClr>
                </a:gs>
              </a:gsLst>
              <a:lin ang="16200000" scaled="0"/>
            </a:gradFill>
            <a:ln w="9525" cap="flat">
              <a:solidFill>
                <a:srgbClr val="DE670B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59" name="FM+FE+SC. in 2D?">
              <a:extLst>
                <a:ext uri="{FF2B5EF4-FFF2-40B4-BE49-F238E27FC236}">
                  <a16:creationId xmlns:a16="http://schemas.microsoft.com/office/drawing/2014/main" id="{8D11A370-50E3-ECAB-F676-D7636DF6F429}"/>
                </a:ext>
              </a:extLst>
            </p:cNvPr>
            <p:cNvSpPr/>
            <p:nvPr/>
          </p:nvSpPr>
          <p:spPr>
            <a:xfrm>
              <a:off x="290022" y="1003939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lnSpc>
                  <a:spcPct val="100000"/>
                </a:lnSpc>
                <a:defRPr sz="2400" i="1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t>FM+FE+SC. in 2D?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44559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 advAuto="0"/>
      <p:bldP spid="48" grpId="0" animBg="1" advAuto="0"/>
      <p:bldP spid="53" grpId="0" animBg="1" advAuto="0"/>
      <p:bldP spid="57" grpId="0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image1.png" descr="imag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0000" y="735118"/>
            <a:ext cx="2292121" cy="529092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9" name="Group"/>
          <p:cNvGrpSpPr/>
          <p:nvPr/>
        </p:nvGrpSpPr>
        <p:grpSpPr>
          <a:xfrm>
            <a:off x="10278000" y="974891"/>
            <a:ext cx="1470825" cy="841554"/>
            <a:chOff x="0" y="0"/>
            <a:chExt cx="1470823" cy="841553"/>
          </a:xfrm>
        </p:grpSpPr>
        <p:pic>
          <p:nvPicPr>
            <p:cNvPr id="257" name="image2.png" descr="image2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6983" y="0"/>
              <a:ext cx="563841" cy="8415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8" name="image3.png" descr="image3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2596"/>
              <a:ext cx="862591" cy="7363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61" name="Straight Connector 6"/>
          <p:cNvSpPr/>
          <p:nvPr/>
        </p:nvSpPr>
        <p:spPr>
          <a:xfrm>
            <a:off x="179998" y="6469919"/>
            <a:ext cx="11880003" cy="1"/>
          </a:xfrm>
          <a:prstGeom prst="line">
            <a:avLst/>
          </a:prstGeom>
          <a:ln w="38160" cap="rnd">
            <a:solidFill>
              <a:srgbClr val="3465A4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62" name="TextBox 7"/>
          <p:cNvSpPr txBox="1"/>
          <p:nvPr/>
        </p:nvSpPr>
        <p:spPr>
          <a:xfrm>
            <a:off x="44998" y="6523918"/>
            <a:ext cx="5310004" cy="305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4999" tIns="44999" rIns="44999" bIns="44999">
            <a:spAutoFit/>
          </a:bodyPr>
          <a:lstStyle>
            <a:lvl1pPr>
              <a:defRPr sz="1400" i="1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it-IT" dirty="0"/>
              <a:t>M. SALLUZZO </a:t>
            </a:r>
            <a:r>
              <a:rPr dirty="0"/>
              <a:t>(CNR-SPIN)</a:t>
            </a:r>
          </a:p>
        </p:txBody>
      </p:sp>
      <p:sp>
        <p:nvSpPr>
          <p:cNvPr id="263" name="TextBox 8"/>
          <p:cNvSpPr txBox="1"/>
          <p:nvPr/>
        </p:nvSpPr>
        <p:spPr>
          <a:xfrm>
            <a:off x="8432999" y="6523918"/>
            <a:ext cx="3690002" cy="305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4999" tIns="44999" rIns="44999" bIns="44999">
            <a:spAutoFit/>
          </a:bodyPr>
          <a:lstStyle>
            <a:lvl1pPr algn="r">
              <a:defRPr sz="1400" i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it-IT" dirty="0"/>
              <a:t>06</a:t>
            </a:r>
            <a:r>
              <a:rPr dirty="0"/>
              <a:t>/0</a:t>
            </a:r>
            <a:r>
              <a:rPr lang="it-IT" dirty="0"/>
              <a:t>2/</a:t>
            </a:r>
            <a:r>
              <a:rPr dirty="0"/>
              <a:t>/202</a:t>
            </a:r>
            <a:r>
              <a:rPr lang="it-IT" dirty="0"/>
              <a:t>5</a:t>
            </a:r>
            <a:endParaRPr dirty="0"/>
          </a:p>
        </p:txBody>
      </p:sp>
      <p:pic>
        <p:nvPicPr>
          <p:cNvPr id="266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01" y="-3895"/>
            <a:ext cx="12192001" cy="8415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Group">
            <a:extLst>
              <a:ext uri="{FF2B5EF4-FFF2-40B4-BE49-F238E27FC236}">
                <a16:creationId xmlns:a16="http://schemas.microsoft.com/office/drawing/2014/main" id="{7EB51509-62D4-847E-097B-897153897DAD}"/>
              </a:ext>
            </a:extLst>
          </p:cNvPr>
          <p:cNvGrpSpPr/>
          <p:nvPr/>
        </p:nvGrpSpPr>
        <p:grpSpPr>
          <a:xfrm>
            <a:off x="73667" y="1585278"/>
            <a:ext cx="4021312" cy="2241302"/>
            <a:chOff x="0" y="432320"/>
            <a:chExt cx="4021311" cy="2241300"/>
          </a:xfrm>
        </p:grpSpPr>
        <p:pic>
          <p:nvPicPr>
            <p:cNvPr id="3" name="Image" descr="Image">
              <a:extLst>
                <a:ext uri="{FF2B5EF4-FFF2-40B4-BE49-F238E27FC236}">
                  <a16:creationId xmlns:a16="http://schemas.microsoft.com/office/drawing/2014/main" id="{C1FE5073-E69F-D4BA-DD61-ED64EF69E9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32320"/>
              <a:ext cx="3048000" cy="22413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" name="q2DEG">
              <a:extLst>
                <a:ext uri="{FF2B5EF4-FFF2-40B4-BE49-F238E27FC236}">
                  <a16:creationId xmlns:a16="http://schemas.microsoft.com/office/drawing/2014/main" id="{167AA372-6FC9-42DA-1D2E-E9F474A0E1C7}"/>
                </a:ext>
              </a:extLst>
            </p:cNvPr>
            <p:cNvSpPr txBox="1"/>
            <p:nvPr/>
          </p:nvSpPr>
          <p:spPr>
            <a:xfrm>
              <a:off x="2445236" y="596449"/>
              <a:ext cx="1576075" cy="5770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914400">
                <a:lnSpc>
                  <a:spcPct val="100000"/>
                </a:lnSpc>
                <a:defRPr sz="2000">
                  <a:uFill>
                    <a:solidFill>
                      <a:srgbClr val="525252"/>
                    </a:solidFill>
                  </a:u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rPr dirty="0"/>
                <a:t>q2DEG</a:t>
              </a:r>
            </a:p>
          </p:txBody>
        </p:sp>
      </p:grpSp>
      <p:grpSp>
        <p:nvGrpSpPr>
          <p:cNvPr id="5" name="Group">
            <a:extLst>
              <a:ext uri="{FF2B5EF4-FFF2-40B4-BE49-F238E27FC236}">
                <a16:creationId xmlns:a16="http://schemas.microsoft.com/office/drawing/2014/main" id="{4F9DCD5E-86CD-22ED-85D0-8CBB18B643E4}"/>
              </a:ext>
            </a:extLst>
          </p:cNvPr>
          <p:cNvGrpSpPr/>
          <p:nvPr/>
        </p:nvGrpSpPr>
        <p:grpSpPr>
          <a:xfrm>
            <a:off x="288112" y="3658393"/>
            <a:ext cx="4959951" cy="2772043"/>
            <a:chOff x="96973" y="114667"/>
            <a:chExt cx="4959948" cy="2772041"/>
          </a:xfrm>
        </p:grpSpPr>
        <p:pic>
          <p:nvPicPr>
            <p:cNvPr id="6" name="Image" descr="Image">
              <a:extLst>
                <a:ext uri="{FF2B5EF4-FFF2-40B4-BE49-F238E27FC236}">
                  <a16:creationId xmlns:a16="http://schemas.microsoft.com/office/drawing/2014/main" id="{F309C7A1-8793-8C37-A091-698086F4A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973" y="424519"/>
              <a:ext cx="2951027" cy="24621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" name="FM (and SC) q2DEG">
              <a:extLst>
                <a:ext uri="{FF2B5EF4-FFF2-40B4-BE49-F238E27FC236}">
                  <a16:creationId xmlns:a16="http://schemas.microsoft.com/office/drawing/2014/main" id="{35D88EE2-06CD-EE31-8567-72FDFB31E8C1}"/>
                </a:ext>
              </a:extLst>
            </p:cNvPr>
            <p:cNvSpPr txBox="1"/>
            <p:nvPr/>
          </p:nvSpPr>
          <p:spPr>
            <a:xfrm>
              <a:off x="2298309" y="114667"/>
              <a:ext cx="2758612" cy="5657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914400">
                <a:lnSpc>
                  <a:spcPct val="100000"/>
                </a:lnSpc>
                <a:defRPr sz="2000">
                  <a:uFill>
                    <a:solidFill>
                      <a:srgbClr val="525252"/>
                    </a:solidFill>
                  </a:u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rPr dirty="0"/>
                <a:t>FM (and SC) q2DEG</a:t>
              </a:r>
            </a:p>
          </p:txBody>
        </p:sp>
      </p:grpSp>
      <p:grpSp>
        <p:nvGrpSpPr>
          <p:cNvPr id="8" name="Group">
            <a:extLst>
              <a:ext uri="{FF2B5EF4-FFF2-40B4-BE49-F238E27FC236}">
                <a16:creationId xmlns:a16="http://schemas.microsoft.com/office/drawing/2014/main" id="{5CC1BFFF-E487-5F3E-71A8-055590FC144A}"/>
              </a:ext>
            </a:extLst>
          </p:cNvPr>
          <p:cNvGrpSpPr/>
          <p:nvPr/>
        </p:nvGrpSpPr>
        <p:grpSpPr>
          <a:xfrm>
            <a:off x="4994004" y="1620586"/>
            <a:ext cx="5008696" cy="2198245"/>
            <a:chOff x="88631" y="397631"/>
            <a:chExt cx="5008693" cy="2198243"/>
          </a:xfrm>
        </p:grpSpPr>
        <p:sp>
          <p:nvSpPr>
            <p:cNvPr id="9" name="FE (and SC) q2DEG">
              <a:extLst>
                <a:ext uri="{FF2B5EF4-FFF2-40B4-BE49-F238E27FC236}">
                  <a16:creationId xmlns:a16="http://schemas.microsoft.com/office/drawing/2014/main" id="{2926E4B2-BC4D-6C86-DB1C-A645C0BC97AE}"/>
                </a:ext>
              </a:extLst>
            </p:cNvPr>
            <p:cNvSpPr txBox="1"/>
            <p:nvPr/>
          </p:nvSpPr>
          <p:spPr>
            <a:xfrm>
              <a:off x="2561132" y="397631"/>
              <a:ext cx="2536192" cy="4441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 defTabSz="914400">
                <a:lnSpc>
                  <a:spcPct val="100000"/>
                </a:lnSpc>
                <a:defRPr sz="2000">
                  <a:uFill>
                    <a:solidFill>
                      <a:srgbClr val="525252"/>
                    </a:solidFill>
                  </a:u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rPr dirty="0"/>
                <a:t>FE (and SC) q2DEG</a:t>
              </a:r>
            </a:p>
          </p:txBody>
        </p:sp>
        <p:pic>
          <p:nvPicPr>
            <p:cNvPr id="10" name="Image" descr="Image">
              <a:extLst>
                <a:ext uri="{FF2B5EF4-FFF2-40B4-BE49-F238E27FC236}">
                  <a16:creationId xmlns:a16="http://schemas.microsoft.com/office/drawing/2014/main" id="{08CF2DA6-47B9-D630-FDB2-3C40F01643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8631" y="419748"/>
              <a:ext cx="2959369" cy="21761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1" name="Group">
            <a:extLst>
              <a:ext uri="{FF2B5EF4-FFF2-40B4-BE49-F238E27FC236}">
                <a16:creationId xmlns:a16="http://schemas.microsoft.com/office/drawing/2014/main" id="{DFD5813E-22D1-6714-97EC-ABC01E6571EC}"/>
              </a:ext>
            </a:extLst>
          </p:cNvPr>
          <p:cNvGrpSpPr/>
          <p:nvPr/>
        </p:nvGrpSpPr>
        <p:grpSpPr>
          <a:xfrm>
            <a:off x="5514841" y="2494634"/>
            <a:ext cx="5836315" cy="3900350"/>
            <a:chOff x="2319969" y="203200"/>
            <a:chExt cx="5836315" cy="3900348"/>
          </a:xfrm>
        </p:grpSpPr>
        <p:grpSp>
          <p:nvGrpSpPr>
            <p:cNvPr id="12" name="Group">
              <a:extLst>
                <a:ext uri="{FF2B5EF4-FFF2-40B4-BE49-F238E27FC236}">
                  <a16:creationId xmlns:a16="http://schemas.microsoft.com/office/drawing/2014/main" id="{E38DD0FC-2B4F-6A73-252C-86AF7851D552}"/>
                </a:ext>
              </a:extLst>
            </p:cNvPr>
            <p:cNvGrpSpPr/>
            <p:nvPr/>
          </p:nvGrpSpPr>
          <p:grpSpPr>
            <a:xfrm>
              <a:off x="2319969" y="203200"/>
              <a:ext cx="5354619" cy="3900348"/>
              <a:chOff x="-2902614" y="203200"/>
              <a:chExt cx="5354617" cy="3900346"/>
            </a:xfrm>
          </p:grpSpPr>
          <p:pic>
            <p:nvPicPr>
              <p:cNvPr id="14" name="Image" descr="Image">
                <a:extLst>
                  <a:ext uri="{FF2B5EF4-FFF2-40B4-BE49-F238E27FC236}">
                    <a16:creationId xmlns:a16="http://schemas.microsoft.com/office/drawing/2014/main" id="{8AE2B74C-C1C1-EE00-684B-66863DB782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2902614" y="1643406"/>
                <a:ext cx="2933700" cy="246014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5" name="FE and FM q2DEG">
                <a:extLst>
                  <a:ext uri="{FF2B5EF4-FFF2-40B4-BE49-F238E27FC236}">
                    <a16:creationId xmlns:a16="http://schemas.microsoft.com/office/drawing/2014/main" id="{BB505B04-4DCC-E05D-2AC3-95BBE44E7936}"/>
                  </a:ext>
                </a:extLst>
              </p:cNvPr>
              <p:cNvSpPr/>
              <p:nvPr/>
            </p:nvSpPr>
            <p:spPr>
              <a:xfrm>
                <a:off x="1182002" y="203200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 algn="ctr" defTabSz="914400">
                  <a:lnSpc>
                    <a:spcPct val="100000"/>
                  </a:lnSpc>
                  <a:defRPr sz="2000">
                    <a:uFill>
                      <a:solidFill>
                        <a:srgbClr val="525252"/>
                      </a:solidFill>
                    </a:u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endParaRPr lang="it-IT" dirty="0"/>
              </a:p>
              <a:p>
                <a:endParaRPr lang="en-IT" dirty="0"/>
              </a:p>
              <a:p>
                <a:endParaRPr lang="en-IT" dirty="0"/>
              </a:p>
              <a:p>
                <a:endParaRPr lang="en-IT" dirty="0"/>
              </a:p>
              <a:p>
                <a:endParaRPr lang="en-IT" dirty="0"/>
              </a:p>
              <a:p>
                <a:endParaRPr lang="en-IT" dirty="0"/>
              </a:p>
              <a:p>
                <a:endParaRPr lang="en-IT" dirty="0"/>
              </a:p>
              <a:p>
                <a:endParaRPr lang="en-IT" dirty="0"/>
              </a:p>
              <a:p>
                <a:endParaRPr lang="it-IT" dirty="0"/>
              </a:p>
              <a:p>
                <a:r>
                  <a:rPr dirty="0"/>
                  <a:t>FE and FM q2DEG</a:t>
                </a:r>
              </a:p>
            </p:txBody>
          </p:sp>
        </p:grpSp>
        <p:sp>
          <p:nvSpPr>
            <p:cNvPr id="13" name="J. Bréhin, Y. Chen, M. D’Antuono, S. Varotto, D. Stornaiuolo, C. Piamonteze, J. Varignon, M. Salluzzo, and M. Bibes, Coexistence and Coupling of Ferroelectricity and Magnetism in an Oxide Two-Dimensional Electron Gas, Nat. Phys. 19, 823 (2023).">
              <a:extLst>
                <a:ext uri="{FF2B5EF4-FFF2-40B4-BE49-F238E27FC236}">
                  <a16:creationId xmlns:a16="http://schemas.microsoft.com/office/drawing/2014/main" id="{C257B6C3-176A-CF9A-EC8E-BBBDE20ECB10}"/>
                </a:ext>
              </a:extLst>
            </p:cNvPr>
            <p:cNvSpPr txBox="1"/>
            <p:nvPr/>
          </p:nvSpPr>
          <p:spPr>
            <a:xfrm>
              <a:off x="5539731" y="2058413"/>
              <a:ext cx="2616553" cy="20415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defTabSz="457200">
                <a:lnSpc>
                  <a:spcPct val="100000"/>
                </a:lnSpc>
                <a:defRPr>
                  <a:latin typeface="+mj-lt"/>
                  <a:ea typeface="+mj-ea"/>
                  <a:cs typeface="+mj-cs"/>
                  <a:sym typeface="Helvetica"/>
                </a:defRPr>
              </a:pPr>
              <a:r>
                <a:rPr dirty="0"/>
                <a:t>J. </a:t>
              </a:r>
              <a:r>
                <a:rPr dirty="0" err="1"/>
                <a:t>Bréhin</a:t>
              </a:r>
              <a:r>
                <a:rPr dirty="0"/>
                <a:t>, </a:t>
              </a:r>
              <a:r>
                <a:rPr b="1" dirty="0"/>
                <a:t>Y. Chen</a:t>
              </a:r>
              <a:r>
                <a:rPr dirty="0"/>
                <a:t>, M. </a:t>
              </a:r>
              <a:r>
                <a:rPr dirty="0" err="1"/>
                <a:t>D’Antuono</a:t>
              </a:r>
              <a:r>
                <a:rPr dirty="0"/>
                <a:t>, S. </a:t>
              </a:r>
              <a:r>
                <a:rPr dirty="0" err="1"/>
                <a:t>Varotto</a:t>
              </a:r>
              <a:r>
                <a:rPr dirty="0"/>
                <a:t>, </a:t>
              </a:r>
              <a:r>
                <a:rPr b="1" dirty="0"/>
                <a:t>D. </a:t>
              </a:r>
              <a:r>
                <a:rPr b="1" dirty="0" err="1"/>
                <a:t>Stornaiuolo</a:t>
              </a:r>
              <a:r>
                <a:rPr dirty="0"/>
                <a:t>, C. </a:t>
              </a:r>
              <a:r>
                <a:rPr dirty="0" err="1"/>
                <a:t>Piamonteze</a:t>
              </a:r>
              <a:r>
                <a:rPr dirty="0"/>
                <a:t>, J. </a:t>
              </a:r>
              <a:r>
                <a:rPr dirty="0" err="1"/>
                <a:t>Varignon</a:t>
              </a:r>
              <a:r>
                <a:rPr dirty="0"/>
                <a:t>, </a:t>
              </a:r>
              <a:r>
                <a:rPr b="1" dirty="0"/>
                <a:t>M. Salluzzo</a:t>
              </a:r>
              <a:r>
                <a:rPr dirty="0"/>
                <a:t>, and M. </a:t>
              </a:r>
              <a:r>
                <a:rPr dirty="0" err="1"/>
                <a:t>Bibes</a:t>
              </a:r>
              <a:r>
                <a:rPr dirty="0"/>
                <a:t>, Nat. Phys. </a:t>
              </a:r>
              <a:r>
                <a:rPr b="1" dirty="0"/>
                <a:t>19</a:t>
              </a:r>
              <a:r>
                <a:rPr dirty="0"/>
                <a:t>, 823 (2023). </a:t>
              </a:r>
            </a:p>
          </p:txBody>
        </p:sp>
      </p:grpSp>
      <p:sp>
        <p:nvSpPr>
          <p:cNvPr id="16" name="TextBox 9">
            <a:extLst>
              <a:ext uri="{FF2B5EF4-FFF2-40B4-BE49-F238E27FC236}">
                <a16:creationId xmlns:a16="http://schemas.microsoft.com/office/drawing/2014/main" id="{918CFB1C-52A3-F35D-FEA8-D83218C5CC14}"/>
              </a:ext>
            </a:extLst>
          </p:cNvPr>
          <p:cNvSpPr txBox="1"/>
          <p:nvPr/>
        </p:nvSpPr>
        <p:spPr>
          <a:xfrm>
            <a:off x="3368234" y="6511220"/>
            <a:ext cx="5484282" cy="337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4999" tIns="44999" rIns="44999" bIns="44999">
            <a:spAutoFit/>
          </a:bodyPr>
          <a:lstStyle>
            <a:lvl1pPr defTabSz="457200">
              <a:spcBef>
                <a:spcPts val="1600"/>
              </a:spcBef>
              <a:defRPr sz="16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it-IT" dirty="0"/>
              <a:t>Secondo</a:t>
            </a:r>
            <a:r>
              <a:rPr dirty="0"/>
              <a:t> </a:t>
            </a:r>
            <a:r>
              <a:rPr dirty="0" err="1"/>
              <a:t>Congresso</a:t>
            </a:r>
            <a:r>
              <a:rPr dirty="0"/>
              <a:t> NQSTI, </a:t>
            </a:r>
            <a:r>
              <a:rPr lang="it-IT" dirty="0"/>
              <a:t>05</a:t>
            </a:r>
            <a:r>
              <a:rPr dirty="0"/>
              <a:t>-</a:t>
            </a:r>
            <a:r>
              <a:rPr lang="it-IT" dirty="0"/>
              <a:t>07</a:t>
            </a:r>
            <a:r>
              <a:rPr dirty="0"/>
              <a:t> </a:t>
            </a:r>
            <a:r>
              <a:rPr lang="it-IT" dirty="0"/>
              <a:t>febbraio</a:t>
            </a:r>
            <a:r>
              <a:rPr dirty="0"/>
              <a:t> 202</a:t>
            </a:r>
            <a:r>
              <a:rPr lang="it-IT" dirty="0"/>
              <a:t>5</a:t>
            </a:r>
            <a:r>
              <a:rPr dirty="0"/>
              <a:t>, Roma</a:t>
            </a:r>
          </a:p>
        </p:txBody>
      </p:sp>
      <p:sp>
        <p:nvSpPr>
          <p:cNvPr id="17" name="A metallic ferroelectric: the q2DEG based on FE Ca-STO">
            <a:extLst>
              <a:ext uri="{FF2B5EF4-FFF2-40B4-BE49-F238E27FC236}">
                <a16:creationId xmlns:a16="http://schemas.microsoft.com/office/drawing/2014/main" id="{43ED7E89-E13F-2A25-80BF-72621B1A9AA8}"/>
              </a:ext>
            </a:extLst>
          </p:cNvPr>
          <p:cNvSpPr txBox="1"/>
          <p:nvPr/>
        </p:nvSpPr>
        <p:spPr>
          <a:xfrm>
            <a:off x="204775" y="1072960"/>
            <a:ext cx="8567785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 algn="ctr" defTabSz="914400">
              <a:lnSpc>
                <a:spcPct val="100000"/>
              </a:lnSpc>
              <a:defRPr sz="2200">
                <a:uFill>
                  <a:solidFill>
                    <a:srgbClr val="525252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dirty="0"/>
              <a:t>A metallic ferroelectric: the q2DEG based on FE Ca-STO</a:t>
            </a:r>
          </a:p>
        </p:txBody>
      </p:sp>
    </p:spTree>
    <p:extLst>
      <p:ext uri="{BB962C8B-B14F-4D97-AF65-F5344CB8AC3E}">
        <p14:creationId xmlns:p14="http://schemas.microsoft.com/office/powerpoint/2010/main" val="41838332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">
            <a:extLst>
              <a:ext uri="{FF2B5EF4-FFF2-40B4-BE49-F238E27FC236}">
                <a16:creationId xmlns:a16="http://schemas.microsoft.com/office/drawing/2014/main" id="{62A3239A-F6B9-DC11-1F29-EE6D9CF106C2}"/>
              </a:ext>
            </a:extLst>
          </p:cNvPr>
          <p:cNvGrpSpPr/>
          <p:nvPr/>
        </p:nvGrpSpPr>
        <p:grpSpPr>
          <a:xfrm>
            <a:off x="181015" y="1008447"/>
            <a:ext cx="3043615" cy="5431560"/>
            <a:chOff x="26431" y="-67059"/>
            <a:chExt cx="3084872" cy="5582735"/>
          </a:xfrm>
        </p:grpSpPr>
        <p:grpSp>
          <p:nvGrpSpPr>
            <p:cNvPr id="21" name="Group">
              <a:extLst>
                <a:ext uri="{FF2B5EF4-FFF2-40B4-BE49-F238E27FC236}">
                  <a16:creationId xmlns:a16="http://schemas.microsoft.com/office/drawing/2014/main" id="{D5CBE4AA-A832-6250-6B1A-FED4B97D72B8}"/>
                </a:ext>
              </a:extLst>
            </p:cNvPr>
            <p:cNvGrpSpPr/>
            <p:nvPr/>
          </p:nvGrpSpPr>
          <p:grpSpPr>
            <a:xfrm>
              <a:off x="26431" y="171261"/>
              <a:ext cx="2982294" cy="5344415"/>
              <a:chOff x="26431" y="-77962"/>
              <a:chExt cx="2982293" cy="5344414"/>
            </a:xfrm>
          </p:grpSpPr>
          <p:pic>
            <p:nvPicPr>
              <p:cNvPr id="23" name="Image" descr="Image">
                <a:extLst>
                  <a:ext uri="{FF2B5EF4-FFF2-40B4-BE49-F238E27FC236}">
                    <a16:creationId xmlns:a16="http://schemas.microsoft.com/office/drawing/2014/main" id="{38B4D93E-B10F-EA17-8837-549344D086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6431" y="-77962"/>
                <a:ext cx="2982293" cy="534441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4" name="∆n2D…">
                <a:extLst>
                  <a:ext uri="{FF2B5EF4-FFF2-40B4-BE49-F238E27FC236}">
                    <a16:creationId xmlns:a16="http://schemas.microsoft.com/office/drawing/2014/main" id="{94E03FDD-0DA6-1BF2-1659-89A9CBD72C65}"/>
                  </a:ext>
                </a:extLst>
              </p:cNvPr>
              <p:cNvSpPr txBox="1"/>
              <p:nvPr/>
            </p:nvSpPr>
            <p:spPr>
              <a:xfrm>
                <a:off x="760666" y="3961446"/>
                <a:ext cx="1767496" cy="81148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lnSpc>
                    <a:spcPct val="100000"/>
                  </a:lnSpc>
                  <a:defRPr sz="1400" i="1"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∆n2D </a:t>
                </a:r>
              </a:p>
              <a:p>
                <a:pPr defTabSz="584200">
                  <a:lnSpc>
                    <a:spcPct val="100000"/>
                  </a:lnSpc>
                  <a:defRPr sz="1400" i="1"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(Pup-Pdown)</a:t>
                </a:r>
              </a:p>
            </p:txBody>
          </p:sp>
          <p:sp>
            <p:nvSpPr>
              <p:cNvPr id="25" name="Remanent…">
                <a:extLst>
                  <a:ext uri="{FF2B5EF4-FFF2-40B4-BE49-F238E27FC236}">
                    <a16:creationId xmlns:a16="http://schemas.microsoft.com/office/drawing/2014/main" id="{C0308794-350E-6D85-624A-0D5F40EE11C5}"/>
                  </a:ext>
                </a:extLst>
              </p:cNvPr>
              <p:cNvSpPr txBox="1"/>
              <p:nvPr/>
            </p:nvSpPr>
            <p:spPr>
              <a:xfrm>
                <a:off x="729457" y="2156354"/>
                <a:ext cx="1759050" cy="12398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lnSpc>
                    <a:spcPct val="100000"/>
                  </a:lnSpc>
                  <a:defRPr sz="1400" i="1"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 </a:t>
                </a:r>
              </a:p>
              <a:p>
                <a:pPr defTabSz="584200">
                  <a:lnSpc>
                    <a:spcPct val="100000"/>
                  </a:lnSpc>
                  <a:defRPr sz="1400" i="1"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Remanent </a:t>
                </a:r>
              </a:p>
              <a:p>
                <a:pPr defTabSz="584200">
                  <a:lnSpc>
                    <a:spcPct val="100000"/>
                  </a:lnSpc>
                  <a:defRPr sz="1400" i="1"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Polarization</a:t>
                </a:r>
              </a:p>
            </p:txBody>
          </p:sp>
          <p:sp>
            <p:nvSpPr>
              <p:cNvPr id="26" name="RsvsT">
                <a:extLst>
                  <a:ext uri="{FF2B5EF4-FFF2-40B4-BE49-F238E27FC236}">
                    <a16:creationId xmlns:a16="http://schemas.microsoft.com/office/drawing/2014/main" id="{EA83EB3A-0892-F426-E57D-BFD664A8DE21}"/>
                  </a:ext>
                </a:extLst>
              </p:cNvPr>
              <p:cNvSpPr txBox="1"/>
              <p:nvPr/>
            </p:nvSpPr>
            <p:spPr>
              <a:xfrm>
                <a:off x="1591559" y="10878"/>
                <a:ext cx="965940" cy="49593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defTabSz="584200">
                  <a:lnSpc>
                    <a:spcPct val="100000"/>
                  </a:lnSpc>
                  <a:defRPr sz="1400" i="1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r>
                  <a:t>RsvsT</a:t>
                </a:r>
              </a:p>
            </p:txBody>
          </p:sp>
          <p:sp>
            <p:nvSpPr>
              <p:cNvPr id="27" name="TC (FE)">
                <a:extLst>
                  <a:ext uri="{FF2B5EF4-FFF2-40B4-BE49-F238E27FC236}">
                    <a16:creationId xmlns:a16="http://schemas.microsoft.com/office/drawing/2014/main" id="{026DF609-C8D2-0D01-324F-52B8ED18DBAE}"/>
                  </a:ext>
                </a:extLst>
              </p:cNvPr>
              <p:cNvSpPr txBox="1"/>
              <p:nvPr/>
            </p:nvSpPr>
            <p:spPr>
              <a:xfrm>
                <a:off x="2000258" y="1666053"/>
                <a:ext cx="937134" cy="49593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defTabSz="584200">
                  <a:lnSpc>
                    <a:spcPct val="100000"/>
                  </a:lnSpc>
                  <a:defRPr sz="1400" i="1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r>
                  <a:t>TC (FE)</a:t>
                </a:r>
              </a:p>
            </p:txBody>
          </p:sp>
        </p:grpSp>
        <p:sp>
          <p:nvSpPr>
            <p:cNvPr id="22" name="Ferroelectric-like transition">
              <a:extLst>
                <a:ext uri="{FF2B5EF4-FFF2-40B4-BE49-F238E27FC236}">
                  <a16:creationId xmlns:a16="http://schemas.microsoft.com/office/drawing/2014/main" id="{26D0BFD1-0D43-3CEC-B3DE-4D87589D598D}"/>
                </a:ext>
              </a:extLst>
            </p:cNvPr>
            <p:cNvSpPr txBox="1"/>
            <p:nvPr/>
          </p:nvSpPr>
          <p:spPr>
            <a:xfrm>
              <a:off x="699991" y="-67059"/>
              <a:ext cx="2411312" cy="3481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584200">
                <a:lnSpc>
                  <a:spcPct val="100000"/>
                </a:lnSpc>
                <a:defRPr sz="1400" i="1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rPr dirty="0"/>
                <a:t>Ferroelectric-like transition</a:t>
              </a:r>
            </a:p>
          </p:txBody>
        </p:sp>
      </p:grpSp>
      <p:pic>
        <p:nvPicPr>
          <p:cNvPr id="256" name="image1.png" descr="image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0000" y="735118"/>
            <a:ext cx="2292121" cy="5290923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Straight Connector 6"/>
          <p:cNvSpPr/>
          <p:nvPr/>
        </p:nvSpPr>
        <p:spPr>
          <a:xfrm>
            <a:off x="179998" y="6469919"/>
            <a:ext cx="11880003" cy="1"/>
          </a:xfrm>
          <a:prstGeom prst="line">
            <a:avLst/>
          </a:prstGeom>
          <a:ln w="38160" cap="rnd">
            <a:solidFill>
              <a:srgbClr val="3465A4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62" name="TextBox 7"/>
          <p:cNvSpPr txBox="1"/>
          <p:nvPr/>
        </p:nvSpPr>
        <p:spPr>
          <a:xfrm>
            <a:off x="44998" y="6523918"/>
            <a:ext cx="5310004" cy="305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defRPr sz="1400" i="1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it-IT" dirty="0"/>
              <a:t>M. SALLUZZO </a:t>
            </a:r>
            <a:r>
              <a:rPr dirty="0"/>
              <a:t>(CNR-SPIN)</a:t>
            </a:r>
          </a:p>
        </p:txBody>
      </p:sp>
      <p:sp>
        <p:nvSpPr>
          <p:cNvPr id="263" name="TextBox 8"/>
          <p:cNvSpPr txBox="1"/>
          <p:nvPr/>
        </p:nvSpPr>
        <p:spPr>
          <a:xfrm>
            <a:off x="8432999" y="6523918"/>
            <a:ext cx="3690002" cy="305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algn="r">
              <a:defRPr sz="1400" i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it-IT" dirty="0"/>
              <a:t>06</a:t>
            </a:r>
            <a:r>
              <a:rPr dirty="0"/>
              <a:t>/0</a:t>
            </a:r>
            <a:r>
              <a:rPr lang="it-IT" dirty="0"/>
              <a:t>2/</a:t>
            </a:r>
            <a:r>
              <a:rPr dirty="0"/>
              <a:t>/202</a:t>
            </a:r>
            <a:r>
              <a:rPr lang="it-IT" dirty="0"/>
              <a:t>5</a:t>
            </a:r>
            <a:endParaRPr dirty="0"/>
          </a:p>
        </p:txBody>
      </p:sp>
      <p:pic>
        <p:nvPicPr>
          <p:cNvPr id="266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01" y="-3895"/>
            <a:ext cx="12192001" cy="8415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" name="Group">
            <a:extLst>
              <a:ext uri="{FF2B5EF4-FFF2-40B4-BE49-F238E27FC236}">
                <a16:creationId xmlns:a16="http://schemas.microsoft.com/office/drawing/2014/main" id="{71948FB2-98F7-7B99-88CF-DA42DC5C1E41}"/>
              </a:ext>
            </a:extLst>
          </p:cNvPr>
          <p:cNvGrpSpPr/>
          <p:nvPr/>
        </p:nvGrpSpPr>
        <p:grpSpPr>
          <a:xfrm>
            <a:off x="4094161" y="938783"/>
            <a:ext cx="7276369" cy="1672849"/>
            <a:chOff x="0" y="158750"/>
            <a:chExt cx="5776754" cy="1328084"/>
          </a:xfrm>
        </p:grpSpPr>
        <p:pic>
          <p:nvPicPr>
            <p:cNvPr id="17" name="Image" descr="Image">
              <a:extLst>
                <a:ext uri="{FF2B5EF4-FFF2-40B4-BE49-F238E27FC236}">
                  <a16:creationId xmlns:a16="http://schemas.microsoft.com/office/drawing/2014/main" id="{85E80E6A-1554-3304-A2EB-4FB545D97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286907"/>
              <a:ext cx="1430906" cy="11999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" name="Image" descr="Image">
              <a:extLst>
                <a:ext uri="{FF2B5EF4-FFF2-40B4-BE49-F238E27FC236}">
                  <a16:creationId xmlns:a16="http://schemas.microsoft.com/office/drawing/2014/main" id="{D8292EC4-EA0F-20F5-F2BF-3195156C4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94492" y="289949"/>
              <a:ext cx="4282263" cy="11938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" name="PLD growth of ETO and LAO on 1% and 2% Ca-STO">
              <a:extLst>
                <a:ext uri="{FF2B5EF4-FFF2-40B4-BE49-F238E27FC236}">
                  <a16:creationId xmlns:a16="http://schemas.microsoft.com/office/drawing/2014/main" id="{2ACF7E4A-F110-BBCB-6DDE-631FFC3D9809}"/>
                </a:ext>
              </a:extLst>
            </p:cNvPr>
            <p:cNvSpPr/>
            <p:nvPr/>
          </p:nvSpPr>
          <p:spPr>
            <a:xfrm>
              <a:off x="1209125" y="15875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584200">
                <a:lnSpc>
                  <a:spcPct val="100000"/>
                </a:lnSpc>
                <a:defRPr sz="1400" i="1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rPr dirty="0"/>
                <a:t>PLD growth of ETO and LAO on 1% and 2% Ca-STO</a:t>
              </a:r>
            </a:p>
          </p:txBody>
        </p:sp>
      </p:grpSp>
      <p:grpSp>
        <p:nvGrpSpPr>
          <p:cNvPr id="28" name="Group">
            <a:extLst>
              <a:ext uri="{FF2B5EF4-FFF2-40B4-BE49-F238E27FC236}">
                <a16:creationId xmlns:a16="http://schemas.microsoft.com/office/drawing/2014/main" id="{01AC5E4D-C359-A4CB-89CB-D22ADFDAD1AE}"/>
              </a:ext>
            </a:extLst>
          </p:cNvPr>
          <p:cNvGrpSpPr/>
          <p:nvPr/>
        </p:nvGrpSpPr>
        <p:grpSpPr>
          <a:xfrm>
            <a:off x="4136425" y="2565950"/>
            <a:ext cx="3114306" cy="3859287"/>
            <a:chOff x="0" y="0"/>
            <a:chExt cx="3114305" cy="3859285"/>
          </a:xfrm>
        </p:grpSpPr>
        <p:pic>
          <p:nvPicPr>
            <p:cNvPr id="29" name="Image" descr="Image">
              <a:extLst>
                <a:ext uri="{FF2B5EF4-FFF2-40B4-BE49-F238E27FC236}">
                  <a16:creationId xmlns:a16="http://schemas.microsoft.com/office/drawing/2014/main" id="{F35E90E7-D2D2-C1BC-F15D-B14FE231F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172" y="336884"/>
              <a:ext cx="3063134" cy="16564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" name="Image" descr="Image">
              <a:extLst>
                <a:ext uri="{FF2B5EF4-FFF2-40B4-BE49-F238E27FC236}">
                  <a16:creationId xmlns:a16="http://schemas.microsoft.com/office/drawing/2014/main" id="{63029500-9897-02FA-E463-3284462FBDF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67123" y="2038308"/>
              <a:ext cx="2546145" cy="18209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1" name="Anomalous Hall effect">
              <a:extLst>
                <a:ext uri="{FF2B5EF4-FFF2-40B4-BE49-F238E27FC236}">
                  <a16:creationId xmlns:a16="http://schemas.microsoft.com/office/drawing/2014/main" id="{26084AE5-9A7E-40FB-1447-5F32423B51AD}"/>
                </a:ext>
              </a:extLst>
            </p:cNvPr>
            <p:cNvSpPr txBox="1"/>
            <p:nvPr/>
          </p:nvSpPr>
          <p:spPr>
            <a:xfrm>
              <a:off x="0" y="0"/>
              <a:ext cx="2352525" cy="3481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584200">
                <a:lnSpc>
                  <a:spcPct val="100000"/>
                </a:lnSpc>
                <a:defRPr sz="1400" i="1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t>Anomalous Hall effect</a:t>
              </a:r>
            </a:p>
          </p:txBody>
        </p:sp>
      </p:grpSp>
      <p:grpSp>
        <p:nvGrpSpPr>
          <p:cNvPr id="32" name="Group">
            <a:extLst>
              <a:ext uri="{FF2B5EF4-FFF2-40B4-BE49-F238E27FC236}">
                <a16:creationId xmlns:a16="http://schemas.microsoft.com/office/drawing/2014/main" id="{BAB6C177-8899-EF7D-4D33-0A2E34E80865}"/>
              </a:ext>
            </a:extLst>
          </p:cNvPr>
          <p:cNvGrpSpPr/>
          <p:nvPr/>
        </p:nvGrpSpPr>
        <p:grpSpPr>
          <a:xfrm>
            <a:off x="8484073" y="2506588"/>
            <a:ext cx="2743251" cy="3933823"/>
            <a:chOff x="0" y="0"/>
            <a:chExt cx="2743249" cy="3933821"/>
          </a:xfrm>
        </p:grpSpPr>
        <p:pic>
          <p:nvPicPr>
            <p:cNvPr id="33" name="Image" descr="Image">
              <a:extLst>
                <a:ext uri="{FF2B5EF4-FFF2-40B4-BE49-F238E27FC236}">
                  <a16:creationId xmlns:a16="http://schemas.microsoft.com/office/drawing/2014/main" id="{5FC553DF-1322-6B5F-3D51-02FEB583599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7133" y="2112845"/>
              <a:ext cx="1820977" cy="18209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" name="Magneto-resistance hysteresis">
              <a:extLst>
                <a:ext uri="{FF2B5EF4-FFF2-40B4-BE49-F238E27FC236}">
                  <a16:creationId xmlns:a16="http://schemas.microsoft.com/office/drawing/2014/main" id="{49AA5F70-56C0-1ABA-6C59-B60764160C06}"/>
                </a:ext>
              </a:extLst>
            </p:cNvPr>
            <p:cNvSpPr txBox="1"/>
            <p:nvPr/>
          </p:nvSpPr>
          <p:spPr>
            <a:xfrm>
              <a:off x="0" y="0"/>
              <a:ext cx="2743250" cy="4064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584200">
                <a:lnSpc>
                  <a:spcPct val="100000"/>
                </a:lnSpc>
                <a:defRPr sz="1400" i="1"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rPr dirty="0"/>
                <a:t>Magneto-resistance hysteresis</a:t>
              </a:r>
            </a:p>
          </p:txBody>
        </p:sp>
        <p:pic>
          <p:nvPicPr>
            <p:cNvPr id="35" name="Image" descr="Image">
              <a:extLst>
                <a:ext uri="{FF2B5EF4-FFF2-40B4-BE49-F238E27FC236}">
                  <a16:creationId xmlns:a16="http://schemas.microsoft.com/office/drawing/2014/main" id="{14EB16A3-B3DC-D705-D887-E64B1A197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13649" y="437001"/>
              <a:ext cx="1667946" cy="16679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6" name="Group">
            <a:extLst>
              <a:ext uri="{FF2B5EF4-FFF2-40B4-BE49-F238E27FC236}">
                <a16:creationId xmlns:a16="http://schemas.microsoft.com/office/drawing/2014/main" id="{23797185-F86C-9A14-FE69-7E98BF9E03B7}"/>
              </a:ext>
            </a:extLst>
          </p:cNvPr>
          <p:cNvGrpSpPr/>
          <p:nvPr/>
        </p:nvGrpSpPr>
        <p:grpSpPr>
          <a:xfrm>
            <a:off x="1255938" y="1008447"/>
            <a:ext cx="8952300" cy="5096014"/>
            <a:chOff x="0" y="-1"/>
            <a:chExt cx="8952298" cy="5096012"/>
          </a:xfrm>
        </p:grpSpPr>
        <p:sp>
          <p:nvSpPr>
            <p:cNvPr id="37" name="Modular system for…">
              <a:extLst>
                <a:ext uri="{FF2B5EF4-FFF2-40B4-BE49-F238E27FC236}">
                  <a16:creationId xmlns:a16="http://schemas.microsoft.com/office/drawing/2014/main" id="{3FB8AE8B-54A6-F35F-6431-2387CA50C5B5}"/>
                </a:ext>
              </a:extLst>
            </p:cNvPr>
            <p:cNvSpPr txBox="1"/>
            <p:nvPr/>
          </p:nvSpPr>
          <p:spPr>
            <a:xfrm>
              <a:off x="0" y="466988"/>
              <a:ext cx="3719988" cy="17685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marL="39687" marR="40639" defTabSz="914400">
                <a:lnSpc>
                  <a:spcPct val="100000"/>
                </a:lnSpc>
                <a:buClr>
                  <a:srgbClr val="FF4C00"/>
                </a:buClr>
                <a:buFont typeface="Times New Roman"/>
                <a:defRPr sz="2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j-lt"/>
                  <a:ea typeface="+mj-ea"/>
                  <a:cs typeface="+mj-cs"/>
                  <a:sym typeface="Helvetica"/>
                </a:defRPr>
              </a:pPr>
              <a:r>
                <a:rPr b="1">
                  <a:solidFill>
                    <a:srgbClr val="FF4C00"/>
                  </a:solidFill>
                  <a:uFill>
                    <a:solidFill>
                      <a:srgbClr val="FF4C00"/>
                    </a:solidFill>
                  </a:uFill>
                </a:rPr>
                <a:t>M</a:t>
              </a:r>
              <a:r>
                <a:rPr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</a:rPr>
                <a:t>odular system for</a:t>
              </a:r>
            </a:p>
            <a:p>
              <a:pPr marL="39687" marR="40639" defTabSz="914400">
                <a:lnSpc>
                  <a:spcPct val="100000"/>
                </a:lnSpc>
                <a:buClr>
                  <a:srgbClr val="FF4C00"/>
                </a:buClr>
                <a:buFont typeface="Times New Roman"/>
                <a:defRPr sz="2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j-lt"/>
                  <a:ea typeface="+mj-ea"/>
                  <a:cs typeface="+mj-cs"/>
                  <a:sym typeface="Helvetica"/>
                </a:defRPr>
              </a:pPr>
              <a:r>
                <a:rPr b="1">
                  <a:solidFill>
                    <a:srgbClr val="FF4C00"/>
                  </a:solidFill>
                  <a:uFill>
                    <a:solidFill>
                      <a:srgbClr val="FF4C00"/>
                    </a:solidFill>
                  </a:uFill>
                </a:rPr>
                <a:t>O</a:t>
              </a:r>
              <a:r>
                <a:rPr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</a:rPr>
                <a:t>xide</a:t>
              </a:r>
            </a:p>
            <a:p>
              <a:pPr marL="39687" marR="40639" defTabSz="914400">
                <a:lnSpc>
                  <a:spcPct val="100000"/>
                </a:lnSpc>
                <a:buClr>
                  <a:srgbClr val="FF4C00"/>
                </a:buClr>
                <a:buFont typeface="Times New Roman"/>
                <a:defRPr sz="2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j-lt"/>
                  <a:ea typeface="+mj-ea"/>
                  <a:cs typeface="+mj-cs"/>
                  <a:sym typeface="Helvetica"/>
                </a:defRPr>
              </a:pPr>
              <a:r>
                <a:rPr b="1">
                  <a:solidFill>
                    <a:srgbClr val="FF4C00"/>
                  </a:solidFill>
                  <a:uFill>
                    <a:solidFill>
                      <a:srgbClr val="FF4C00"/>
                    </a:solidFill>
                  </a:uFill>
                </a:rPr>
                <a:t>D</a:t>
              </a:r>
              <a:r>
                <a:rPr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</a:rPr>
                <a:t>eposition and</a:t>
              </a:r>
            </a:p>
            <a:p>
              <a:pPr marL="39687" marR="40639" defTabSz="914400">
                <a:lnSpc>
                  <a:spcPct val="100000"/>
                </a:lnSpc>
                <a:buClr>
                  <a:srgbClr val="FF4C00"/>
                </a:buClr>
                <a:buFont typeface="Times New Roman"/>
                <a:defRPr sz="2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  <a:latin typeface="+mj-lt"/>
                  <a:ea typeface="+mj-ea"/>
                  <a:cs typeface="+mj-cs"/>
                  <a:sym typeface="Helvetica"/>
                </a:defRPr>
              </a:pPr>
              <a:r>
                <a:rPr b="1">
                  <a:solidFill>
                    <a:srgbClr val="FF4C00"/>
                  </a:solidFill>
                  <a:uFill>
                    <a:solidFill>
                      <a:srgbClr val="FF4C00"/>
                    </a:solidFill>
                  </a:uFill>
                </a:rPr>
                <a:t>A</a:t>
              </a:r>
              <a:r>
                <a:rPr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</a:rPr>
                <a:t>nalyses</a:t>
              </a:r>
            </a:p>
          </p:txBody>
        </p:sp>
        <p:grpSp>
          <p:nvGrpSpPr>
            <p:cNvPr id="38" name="Group">
              <a:extLst>
                <a:ext uri="{FF2B5EF4-FFF2-40B4-BE49-F238E27FC236}">
                  <a16:creationId xmlns:a16="http://schemas.microsoft.com/office/drawing/2014/main" id="{F468378A-EBB7-1828-0D12-22D39A9C3047}"/>
                </a:ext>
              </a:extLst>
            </p:cNvPr>
            <p:cNvGrpSpPr/>
            <p:nvPr/>
          </p:nvGrpSpPr>
          <p:grpSpPr>
            <a:xfrm>
              <a:off x="2740447" y="-1"/>
              <a:ext cx="6211851" cy="5096012"/>
              <a:chOff x="0" y="0"/>
              <a:chExt cx="6211849" cy="5096010"/>
            </a:xfrm>
          </p:grpSpPr>
          <p:pic>
            <p:nvPicPr>
              <p:cNvPr id="39" name="image.png" descr="image.png">
                <a:extLst>
                  <a:ext uri="{FF2B5EF4-FFF2-40B4-BE49-F238E27FC236}">
                    <a16:creationId xmlns:a16="http://schemas.microsoft.com/office/drawing/2014/main" id="{85E51530-6EB6-35CF-862C-3484219A4509}"/>
                  </a:ext>
                </a:extLst>
              </p:cNvPr>
              <p:cNvPicPr>
                <a:picLocks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0" y="994875"/>
                <a:ext cx="5839161" cy="410113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0" name="Line">
                <a:extLst>
                  <a:ext uri="{FF2B5EF4-FFF2-40B4-BE49-F238E27FC236}">
                    <a16:creationId xmlns:a16="http://schemas.microsoft.com/office/drawing/2014/main" id="{73B9DBC2-24DF-3FBD-243B-04A7FC966382}"/>
                  </a:ext>
                </a:extLst>
              </p:cNvPr>
              <p:cNvSpPr/>
              <p:nvPr/>
            </p:nvSpPr>
            <p:spPr>
              <a:xfrm flipH="1">
                <a:off x="1830170" y="648032"/>
                <a:ext cx="634841" cy="983359"/>
              </a:xfrm>
              <a:prstGeom prst="line">
                <a:avLst/>
              </a:prstGeom>
              <a:noFill/>
              <a:ln w="38100" cap="sq">
                <a:solidFill>
                  <a:srgbClr val="000000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lnSpc>
                    <a:spcPct val="100000"/>
                  </a:lnSpc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41" name="Line">
                <a:extLst>
                  <a:ext uri="{FF2B5EF4-FFF2-40B4-BE49-F238E27FC236}">
                    <a16:creationId xmlns:a16="http://schemas.microsoft.com/office/drawing/2014/main" id="{EAFAD934-3BF0-C929-CB2A-7516852FB89D}"/>
                  </a:ext>
                </a:extLst>
              </p:cNvPr>
              <p:cNvSpPr/>
              <p:nvPr/>
            </p:nvSpPr>
            <p:spPr>
              <a:xfrm flipH="1">
                <a:off x="3864074" y="1124465"/>
                <a:ext cx="751134" cy="1040530"/>
              </a:xfrm>
              <a:prstGeom prst="line">
                <a:avLst/>
              </a:prstGeom>
              <a:noFill/>
              <a:ln w="38100" cap="sq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lnSpc>
                    <a:spcPct val="100000"/>
                  </a:lnSpc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42" name="Surface Analysis chamber,…">
                <a:extLst>
                  <a:ext uri="{FF2B5EF4-FFF2-40B4-BE49-F238E27FC236}">
                    <a16:creationId xmlns:a16="http://schemas.microsoft.com/office/drawing/2014/main" id="{FFE73E98-31E0-C891-F621-A2997A474754}"/>
                  </a:ext>
                </a:extLst>
              </p:cNvPr>
              <p:cNvSpPr txBox="1"/>
              <p:nvPr/>
            </p:nvSpPr>
            <p:spPr>
              <a:xfrm>
                <a:off x="2276752" y="0"/>
                <a:ext cx="3935097" cy="62508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marL="39687" marR="40639" algn="ctr" defTabSz="914400">
                  <a:lnSpc>
                    <a:spcPct val="100000"/>
                  </a:lnSpc>
                  <a:buClr>
                    <a:srgbClr val="FFFFFF"/>
                  </a:buClr>
                  <a:buFont typeface="Times New Roman"/>
                  <a:defRPr sz="1200">
                    <a:uFill>
                      <a:solidFill>
                        <a:srgbClr val="000000"/>
                      </a:solidFill>
                    </a:u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rPr dirty="0"/>
                  <a:t>Surface Analysis chamber,</a:t>
                </a:r>
              </a:p>
              <a:p>
                <a:pPr marL="39687" marR="40639" algn="ctr" defTabSz="914400">
                  <a:lnSpc>
                    <a:spcPct val="100000"/>
                  </a:lnSpc>
                  <a:buClr>
                    <a:srgbClr val="FFFFFF"/>
                  </a:buClr>
                  <a:buFont typeface="Times New Roman"/>
                  <a:defRPr sz="1600">
                    <a:uFill>
                      <a:solidFill>
                        <a:srgbClr val="000000"/>
                      </a:solidFill>
                    </a:u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rPr dirty="0"/>
                  <a:t>AFM, STM, SPA-LEED, XPS, UPS</a:t>
                </a:r>
              </a:p>
            </p:txBody>
          </p:sp>
          <p:sp>
            <p:nvSpPr>
              <p:cNvPr id="43" name="PLD chamber">
                <a:extLst>
                  <a:ext uri="{FF2B5EF4-FFF2-40B4-BE49-F238E27FC236}">
                    <a16:creationId xmlns:a16="http://schemas.microsoft.com/office/drawing/2014/main" id="{F9386277-A86D-2EAE-E765-6A66F67AE022}"/>
                  </a:ext>
                </a:extLst>
              </p:cNvPr>
              <p:cNvSpPr txBox="1"/>
              <p:nvPr/>
            </p:nvSpPr>
            <p:spPr>
              <a:xfrm>
                <a:off x="4430500" y="754753"/>
                <a:ext cx="1738027" cy="21344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marL="39687" marR="40639" algn="ctr" defTabSz="914400">
                  <a:lnSpc>
                    <a:spcPct val="100000"/>
                  </a:lnSpc>
                  <a:buClr>
                    <a:srgbClr val="FFFFFF"/>
                  </a:buClr>
                  <a:buFont typeface="Times New Roman"/>
                  <a:defRPr sz="1200">
                    <a:uFill>
                      <a:solidFill>
                        <a:srgbClr val="000000"/>
                      </a:solidFill>
                    </a:u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r>
                  <a:t>PLD chamber</a:t>
                </a:r>
              </a:p>
            </p:txBody>
          </p:sp>
        </p:grpSp>
      </p:grpSp>
      <p:sp>
        <p:nvSpPr>
          <p:cNvPr id="44" name="TextBox 9">
            <a:extLst>
              <a:ext uri="{FF2B5EF4-FFF2-40B4-BE49-F238E27FC236}">
                <a16:creationId xmlns:a16="http://schemas.microsoft.com/office/drawing/2014/main" id="{6165AF1E-5042-5C2A-0270-6BFAB8282F43}"/>
              </a:ext>
            </a:extLst>
          </p:cNvPr>
          <p:cNvSpPr txBox="1"/>
          <p:nvPr/>
        </p:nvSpPr>
        <p:spPr>
          <a:xfrm>
            <a:off x="3368234" y="6511220"/>
            <a:ext cx="5484282" cy="337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4999" tIns="44999" rIns="44999" bIns="44999">
            <a:spAutoFit/>
          </a:bodyPr>
          <a:lstStyle>
            <a:lvl1pPr defTabSz="457200">
              <a:spcBef>
                <a:spcPts val="1600"/>
              </a:spcBef>
              <a:defRPr sz="16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it-IT" dirty="0"/>
              <a:t>Secondo</a:t>
            </a:r>
            <a:r>
              <a:rPr dirty="0"/>
              <a:t> </a:t>
            </a:r>
            <a:r>
              <a:rPr dirty="0" err="1"/>
              <a:t>Congresso</a:t>
            </a:r>
            <a:r>
              <a:rPr dirty="0"/>
              <a:t> NQSTI, </a:t>
            </a:r>
            <a:r>
              <a:rPr lang="it-IT" dirty="0"/>
              <a:t>05</a:t>
            </a:r>
            <a:r>
              <a:rPr dirty="0"/>
              <a:t>-</a:t>
            </a:r>
            <a:r>
              <a:rPr lang="it-IT" dirty="0"/>
              <a:t>07</a:t>
            </a:r>
            <a:r>
              <a:rPr dirty="0"/>
              <a:t> </a:t>
            </a:r>
            <a:r>
              <a:rPr lang="it-IT" dirty="0"/>
              <a:t>febbraio</a:t>
            </a:r>
            <a:r>
              <a:rPr dirty="0"/>
              <a:t> 202</a:t>
            </a:r>
            <a:r>
              <a:rPr lang="it-IT" dirty="0"/>
              <a:t>5</a:t>
            </a:r>
            <a:r>
              <a:rPr dirty="0"/>
              <a:t>, Roma</a:t>
            </a:r>
          </a:p>
        </p:txBody>
      </p:sp>
    </p:spTree>
    <p:extLst>
      <p:ext uri="{BB962C8B-B14F-4D97-AF65-F5344CB8AC3E}">
        <p14:creationId xmlns:p14="http://schemas.microsoft.com/office/powerpoint/2010/main" val="10559146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" dur="1000" fill="hold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 advAuto="0"/>
      <p:bldP spid="16" grpId="0" animBg="1" advAuto="0"/>
      <p:bldP spid="28" grpId="0" animBg="1" advAuto="0"/>
      <p:bldP spid="32" grpId="0" animBg="1" advAuto="0"/>
      <p:bldP spid="36" grpId="0" animBg="1" advAuto="0"/>
      <p:bldP spid="36" grpId="1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image1.png" descr="imag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0000" y="735118"/>
            <a:ext cx="2292121" cy="529092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9" name="Group"/>
          <p:cNvGrpSpPr/>
          <p:nvPr/>
        </p:nvGrpSpPr>
        <p:grpSpPr>
          <a:xfrm>
            <a:off x="10595225" y="913656"/>
            <a:ext cx="1470825" cy="841554"/>
            <a:chOff x="0" y="0"/>
            <a:chExt cx="1470823" cy="841553"/>
          </a:xfrm>
        </p:grpSpPr>
        <p:pic>
          <p:nvPicPr>
            <p:cNvPr id="257" name="image2.png" descr="image2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6983" y="0"/>
              <a:ext cx="563841" cy="8415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8" name="image3.png" descr="image3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2596"/>
              <a:ext cx="862591" cy="7363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61" name="Straight Connector 6"/>
          <p:cNvSpPr/>
          <p:nvPr/>
        </p:nvSpPr>
        <p:spPr>
          <a:xfrm>
            <a:off x="179998" y="6469919"/>
            <a:ext cx="11880003" cy="1"/>
          </a:xfrm>
          <a:prstGeom prst="line">
            <a:avLst/>
          </a:prstGeom>
          <a:ln w="38160" cap="rnd">
            <a:solidFill>
              <a:srgbClr val="3465A4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62" name="TextBox 7"/>
          <p:cNvSpPr txBox="1"/>
          <p:nvPr/>
        </p:nvSpPr>
        <p:spPr>
          <a:xfrm>
            <a:off x="44998" y="6523918"/>
            <a:ext cx="5310004" cy="305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defRPr sz="1400" i="1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it-IT" dirty="0"/>
              <a:t>M. SALLUZZO </a:t>
            </a:r>
            <a:r>
              <a:rPr dirty="0"/>
              <a:t>(CNR-SPIN)</a:t>
            </a:r>
          </a:p>
        </p:txBody>
      </p:sp>
      <p:sp>
        <p:nvSpPr>
          <p:cNvPr id="263" name="TextBox 8"/>
          <p:cNvSpPr txBox="1"/>
          <p:nvPr/>
        </p:nvSpPr>
        <p:spPr>
          <a:xfrm>
            <a:off x="8432999" y="6523918"/>
            <a:ext cx="3690002" cy="305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algn="r">
              <a:defRPr sz="1400" i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it-IT" dirty="0"/>
              <a:t>06</a:t>
            </a:r>
            <a:r>
              <a:rPr dirty="0"/>
              <a:t>/0</a:t>
            </a:r>
            <a:r>
              <a:rPr lang="it-IT" dirty="0"/>
              <a:t>2/</a:t>
            </a:r>
            <a:r>
              <a:rPr dirty="0"/>
              <a:t>/202</a:t>
            </a:r>
            <a:r>
              <a:rPr lang="it-IT" dirty="0"/>
              <a:t>5</a:t>
            </a:r>
            <a:endParaRPr dirty="0"/>
          </a:p>
        </p:txBody>
      </p:sp>
      <p:sp>
        <p:nvSpPr>
          <p:cNvPr id="264" name="TextBox 9"/>
          <p:cNvSpPr txBox="1"/>
          <p:nvPr/>
        </p:nvSpPr>
        <p:spPr>
          <a:xfrm>
            <a:off x="3368234" y="6511220"/>
            <a:ext cx="5484282" cy="337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4999" tIns="44999" rIns="44999" bIns="44999">
            <a:spAutoFit/>
          </a:bodyPr>
          <a:lstStyle>
            <a:lvl1pPr defTabSz="457200">
              <a:spcBef>
                <a:spcPts val="1600"/>
              </a:spcBef>
              <a:defRPr sz="16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it-IT" dirty="0"/>
              <a:t>Secondo</a:t>
            </a:r>
            <a:r>
              <a:rPr dirty="0"/>
              <a:t> </a:t>
            </a:r>
            <a:r>
              <a:rPr dirty="0" err="1"/>
              <a:t>Congresso</a:t>
            </a:r>
            <a:r>
              <a:rPr dirty="0"/>
              <a:t> NQSTI, </a:t>
            </a:r>
            <a:r>
              <a:rPr lang="it-IT" dirty="0"/>
              <a:t>05</a:t>
            </a:r>
            <a:r>
              <a:rPr dirty="0"/>
              <a:t>-</a:t>
            </a:r>
            <a:r>
              <a:rPr lang="it-IT" dirty="0"/>
              <a:t>07</a:t>
            </a:r>
            <a:r>
              <a:rPr dirty="0"/>
              <a:t> </a:t>
            </a:r>
            <a:r>
              <a:rPr lang="it-IT" dirty="0"/>
              <a:t>febbraio</a:t>
            </a:r>
            <a:r>
              <a:rPr dirty="0"/>
              <a:t> 202</a:t>
            </a:r>
            <a:r>
              <a:rPr lang="it-IT" dirty="0"/>
              <a:t>5</a:t>
            </a:r>
            <a:r>
              <a:rPr dirty="0"/>
              <a:t>, Roma</a:t>
            </a:r>
          </a:p>
        </p:txBody>
      </p:sp>
      <p:pic>
        <p:nvPicPr>
          <p:cNvPr id="266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01" y="-3895"/>
            <a:ext cx="12192001" cy="841554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Coupling between Ferroelectricity and magnetism in the transport">
            <a:extLst>
              <a:ext uri="{FF2B5EF4-FFF2-40B4-BE49-F238E27FC236}">
                <a16:creationId xmlns:a16="http://schemas.microsoft.com/office/drawing/2014/main" id="{D78EDEDE-AC48-AB04-55CE-7A58A7CF6B64}"/>
              </a:ext>
            </a:extLst>
          </p:cNvPr>
          <p:cNvSpPr txBox="1"/>
          <p:nvPr/>
        </p:nvSpPr>
        <p:spPr>
          <a:xfrm>
            <a:off x="1762142" y="875421"/>
            <a:ext cx="745574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914400">
              <a:lnSpc>
                <a:spcPct val="100000"/>
              </a:lnSpc>
              <a:defRPr sz="2000" i="1">
                <a:uFill>
                  <a:solidFill>
                    <a:srgbClr val="525252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Coupling between Ferroelectricity and magnetism in the transport</a:t>
            </a:r>
          </a:p>
        </p:txBody>
      </p:sp>
      <p:grpSp>
        <p:nvGrpSpPr>
          <p:cNvPr id="21" name="Group">
            <a:extLst>
              <a:ext uri="{FF2B5EF4-FFF2-40B4-BE49-F238E27FC236}">
                <a16:creationId xmlns:a16="http://schemas.microsoft.com/office/drawing/2014/main" id="{62DD4250-0AA6-08FC-AB6E-23073B7AAFAA}"/>
              </a:ext>
            </a:extLst>
          </p:cNvPr>
          <p:cNvGrpSpPr/>
          <p:nvPr/>
        </p:nvGrpSpPr>
        <p:grpSpPr>
          <a:xfrm>
            <a:off x="308422" y="4056667"/>
            <a:ext cx="6652633" cy="2261161"/>
            <a:chOff x="-793940" y="140793"/>
            <a:chExt cx="6652632" cy="2261160"/>
          </a:xfrm>
        </p:grpSpPr>
        <p:pic>
          <p:nvPicPr>
            <p:cNvPr id="23" name="Image" descr="Image">
              <a:extLst>
                <a:ext uri="{FF2B5EF4-FFF2-40B4-BE49-F238E27FC236}">
                  <a16:creationId xmlns:a16="http://schemas.microsoft.com/office/drawing/2014/main" id="{CA39907D-B442-91F2-0D3B-03B8B7E00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793940" y="523811"/>
              <a:ext cx="2972596" cy="18781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" name="Image" descr="Image">
              <a:extLst>
                <a:ext uri="{FF2B5EF4-FFF2-40B4-BE49-F238E27FC236}">
                  <a16:creationId xmlns:a16="http://schemas.microsoft.com/office/drawing/2014/main" id="{59B3AB4F-7E6C-936D-FD90-418FB3283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08198" y="526774"/>
              <a:ext cx="2892806" cy="18722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" name="Coupling between Ferroelectricity and magnetism in the transport">
              <a:extLst>
                <a:ext uri="{FF2B5EF4-FFF2-40B4-BE49-F238E27FC236}">
                  <a16:creationId xmlns:a16="http://schemas.microsoft.com/office/drawing/2014/main" id="{27B61E20-03CB-3D77-DC8C-27F580D57561}"/>
                </a:ext>
              </a:extLst>
            </p:cNvPr>
            <p:cNvSpPr txBox="1"/>
            <p:nvPr/>
          </p:nvSpPr>
          <p:spPr>
            <a:xfrm>
              <a:off x="-628660" y="140793"/>
              <a:ext cx="6487352" cy="4103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 defTabSz="914400">
                <a:lnSpc>
                  <a:spcPct val="100000"/>
                </a:lnSpc>
                <a:defRPr sz="2000" i="1">
                  <a:uFill>
                    <a:solidFill>
                      <a:srgbClr val="525252"/>
                    </a:solidFill>
                  </a:u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r>
                <a:rPr dirty="0"/>
                <a:t>Electro-magnetoresistance</a:t>
              </a:r>
              <a:r>
                <a:rPr lang="it-IT" dirty="0"/>
                <a:t> </a:t>
              </a:r>
              <a:r>
                <a:rPr lang="en-GB" dirty="0"/>
                <a:t>emerging well-below Tc(FE) </a:t>
              </a:r>
              <a:endParaRPr dirty="0"/>
            </a:p>
          </p:txBody>
        </p:sp>
      </p:grpSp>
      <p:sp>
        <p:nvSpPr>
          <p:cNvPr id="26" name="J. Bréhin, et al. Nat. Phys. 19, 823 (2023).">
            <a:extLst>
              <a:ext uri="{FF2B5EF4-FFF2-40B4-BE49-F238E27FC236}">
                <a16:creationId xmlns:a16="http://schemas.microsoft.com/office/drawing/2014/main" id="{2B77E1A9-AF6D-1C43-6E0A-D725920473A0}"/>
              </a:ext>
            </a:extLst>
          </p:cNvPr>
          <p:cNvSpPr txBox="1"/>
          <p:nvPr/>
        </p:nvSpPr>
        <p:spPr>
          <a:xfrm>
            <a:off x="6339175" y="6009555"/>
            <a:ext cx="4171176" cy="428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584200">
              <a:lnSpc>
                <a:spcPct val="100000"/>
              </a:lnSpc>
              <a:defRPr sz="1700" i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dirty="0"/>
              <a:t>J. </a:t>
            </a:r>
            <a:r>
              <a:rPr dirty="0" err="1"/>
              <a:t>Bréhin</a:t>
            </a:r>
            <a:r>
              <a:rPr dirty="0"/>
              <a:t>, et al. Nat. Phys. 19, 823 (2023).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5A55963-8F24-41FB-D3AB-65AD4EE34936}"/>
              </a:ext>
            </a:extLst>
          </p:cNvPr>
          <p:cNvGrpSpPr/>
          <p:nvPr/>
        </p:nvGrpSpPr>
        <p:grpSpPr>
          <a:xfrm>
            <a:off x="861362" y="1312425"/>
            <a:ext cx="9815325" cy="3793399"/>
            <a:chOff x="861362" y="1312425"/>
            <a:chExt cx="9815325" cy="3793399"/>
          </a:xfrm>
        </p:grpSpPr>
        <p:grpSp>
          <p:nvGrpSpPr>
            <p:cNvPr id="5" name="Group">
              <a:extLst>
                <a:ext uri="{FF2B5EF4-FFF2-40B4-BE49-F238E27FC236}">
                  <a16:creationId xmlns:a16="http://schemas.microsoft.com/office/drawing/2014/main" id="{7AA8FF3F-04E7-1949-A6B8-2102BDAFD3B2}"/>
                </a:ext>
              </a:extLst>
            </p:cNvPr>
            <p:cNvGrpSpPr/>
            <p:nvPr/>
          </p:nvGrpSpPr>
          <p:grpSpPr>
            <a:xfrm>
              <a:off x="861362" y="1312425"/>
              <a:ext cx="9760705" cy="3793399"/>
              <a:chOff x="0" y="-1"/>
              <a:chExt cx="9760703" cy="3793398"/>
            </a:xfrm>
          </p:grpSpPr>
          <p:grpSp>
            <p:nvGrpSpPr>
              <p:cNvPr id="7" name="Group">
                <a:extLst>
                  <a:ext uri="{FF2B5EF4-FFF2-40B4-BE49-F238E27FC236}">
                    <a16:creationId xmlns:a16="http://schemas.microsoft.com/office/drawing/2014/main" id="{41034CBB-CA8B-E78A-7A3B-40BB26DAC145}"/>
                  </a:ext>
                </a:extLst>
              </p:cNvPr>
              <p:cNvGrpSpPr/>
              <p:nvPr/>
            </p:nvGrpSpPr>
            <p:grpSpPr>
              <a:xfrm>
                <a:off x="0" y="-1"/>
                <a:ext cx="7625877" cy="3793398"/>
                <a:chOff x="0" y="0"/>
                <a:chExt cx="7625876" cy="3793396"/>
              </a:xfrm>
            </p:grpSpPr>
            <p:sp>
              <p:nvSpPr>
                <p:cNvPr id="10" name="Rectangle">
                  <a:extLst>
                    <a:ext uri="{FF2B5EF4-FFF2-40B4-BE49-F238E27FC236}">
                      <a16:creationId xmlns:a16="http://schemas.microsoft.com/office/drawing/2014/main" id="{CB5F999C-0F01-AC1F-850A-65414A384FE3}"/>
                    </a:ext>
                  </a:extLst>
                </p:cNvPr>
                <p:cNvSpPr/>
                <p:nvPr/>
              </p:nvSpPr>
              <p:spPr>
                <a:xfrm>
                  <a:off x="115760" y="0"/>
                  <a:ext cx="7140743" cy="2673012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584200">
                    <a:lnSpc>
                      <a:spcPct val="100000"/>
                    </a:lnSpc>
                    <a:defRPr sz="3600">
                      <a:solidFill>
                        <a:srgbClr val="FFFFFF"/>
                      </a:solidFill>
                      <a:latin typeface="Gill Sans Light"/>
                      <a:ea typeface="Gill Sans Light"/>
                      <a:cs typeface="Gill Sans Light"/>
                      <a:sym typeface="Gill Sans Light"/>
                    </a:defRPr>
                  </a:pPr>
                  <a:endParaRPr/>
                </a:p>
              </p:txBody>
            </p:sp>
            <p:pic>
              <p:nvPicPr>
                <p:cNvPr id="11" name="Image" descr="Image">
                  <a:extLst>
                    <a:ext uri="{FF2B5EF4-FFF2-40B4-BE49-F238E27FC236}">
                      <a16:creationId xmlns:a16="http://schemas.microsoft.com/office/drawing/2014/main" id="{57CD5906-5502-6331-382E-FDD964A4D79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0" y="324724"/>
                  <a:ext cx="4538176" cy="346867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12" name="Square">
                  <a:extLst>
                    <a:ext uri="{FF2B5EF4-FFF2-40B4-BE49-F238E27FC236}">
                      <a16:creationId xmlns:a16="http://schemas.microsoft.com/office/drawing/2014/main" id="{0A511F3A-D650-1521-2F09-FA627EFD8A24}"/>
                    </a:ext>
                  </a:extLst>
                </p:cNvPr>
                <p:cNvSpPr/>
                <p:nvPr/>
              </p:nvSpPr>
              <p:spPr>
                <a:xfrm>
                  <a:off x="1455285" y="548025"/>
                  <a:ext cx="96354" cy="96354"/>
                </a:xfrm>
                <a:prstGeom prst="rect">
                  <a:avLst/>
                </a:prstGeom>
                <a:solidFill>
                  <a:srgbClr val="EB3D4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584200">
                    <a:lnSpc>
                      <a:spcPct val="100000"/>
                    </a:lnSpc>
                    <a:defRPr sz="3600">
                      <a:solidFill>
                        <a:srgbClr val="FFFFFF"/>
                      </a:solidFill>
                      <a:latin typeface="Gill Sans Light"/>
                      <a:ea typeface="Gill Sans Light"/>
                      <a:cs typeface="Gill Sans Light"/>
                      <a:sym typeface="Gill Sans Light"/>
                    </a:defRPr>
                  </a:pPr>
                  <a:endParaRPr/>
                </a:p>
              </p:txBody>
            </p:sp>
            <p:sp>
              <p:nvSpPr>
                <p:cNvPr id="13" name="Square">
                  <a:extLst>
                    <a:ext uri="{FF2B5EF4-FFF2-40B4-BE49-F238E27FC236}">
                      <a16:creationId xmlns:a16="http://schemas.microsoft.com/office/drawing/2014/main" id="{503BE04A-6808-A3A4-5107-67B98FD21EAF}"/>
                    </a:ext>
                  </a:extLst>
                </p:cNvPr>
                <p:cNvSpPr/>
                <p:nvPr/>
              </p:nvSpPr>
              <p:spPr>
                <a:xfrm>
                  <a:off x="1125932" y="797039"/>
                  <a:ext cx="96354" cy="96354"/>
                </a:xfrm>
                <a:prstGeom prst="rect">
                  <a:avLst/>
                </a:prstGeom>
                <a:solidFill>
                  <a:srgbClr val="FFA25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584200">
                    <a:lnSpc>
                      <a:spcPct val="100000"/>
                    </a:lnSpc>
                    <a:defRPr sz="3600">
                      <a:solidFill>
                        <a:srgbClr val="FFFFFF"/>
                      </a:solidFill>
                      <a:latin typeface="Gill Sans Light"/>
                      <a:ea typeface="Gill Sans Light"/>
                      <a:cs typeface="Gill Sans Light"/>
                      <a:sym typeface="Gill Sans Light"/>
                    </a:defRPr>
                  </a:pPr>
                  <a:endParaRPr/>
                </a:p>
              </p:txBody>
            </p:sp>
            <p:sp>
              <p:nvSpPr>
                <p:cNvPr id="14" name="Square">
                  <a:extLst>
                    <a:ext uri="{FF2B5EF4-FFF2-40B4-BE49-F238E27FC236}">
                      <a16:creationId xmlns:a16="http://schemas.microsoft.com/office/drawing/2014/main" id="{6EDEA7E6-2FC5-51BC-D6A4-C0110A2F4964}"/>
                    </a:ext>
                  </a:extLst>
                </p:cNvPr>
                <p:cNvSpPr/>
                <p:nvPr/>
              </p:nvSpPr>
              <p:spPr>
                <a:xfrm>
                  <a:off x="734201" y="1482663"/>
                  <a:ext cx="96354" cy="96354"/>
                </a:xfrm>
                <a:prstGeom prst="rect">
                  <a:avLst/>
                </a:prstGeom>
                <a:solidFill>
                  <a:srgbClr val="1200F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584200">
                    <a:lnSpc>
                      <a:spcPct val="100000"/>
                    </a:lnSpc>
                    <a:defRPr sz="3600">
                      <a:solidFill>
                        <a:srgbClr val="FFFFFF"/>
                      </a:solidFill>
                      <a:latin typeface="Gill Sans Light"/>
                      <a:ea typeface="Gill Sans Light"/>
                      <a:cs typeface="Gill Sans Light"/>
                      <a:sym typeface="Gill Sans Light"/>
                    </a:defRPr>
                  </a:pPr>
                  <a:endParaRPr/>
                </a:p>
              </p:txBody>
            </p:sp>
            <p:sp>
              <p:nvSpPr>
                <p:cNvPr id="15" name="Square">
                  <a:extLst>
                    <a:ext uri="{FF2B5EF4-FFF2-40B4-BE49-F238E27FC236}">
                      <a16:creationId xmlns:a16="http://schemas.microsoft.com/office/drawing/2014/main" id="{A5D6F19B-D6A6-6675-7946-E84F6A1D3034}"/>
                    </a:ext>
                  </a:extLst>
                </p:cNvPr>
                <p:cNvSpPr/>
                <p:nvPr/>
              </p:nvSpPr>
              <p:spPr>
                <a:xfrm>
                  <a:off x="1125932" y="1204840"/>
                  <a:ext cx="96354" cy="96354"/>
                </a:xfrm>
                <a:prstGeom prst="rect">
                  <a:avLst/>
                </a:prstGeom>
                <a:solidFill>
                  <a:srgbClr val="009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ctr" defTabSz="584200">
                    <a:lnSpc>
                      <a:spcPct val="100000"/>
                    </a:lnSpc>
                    <a:defRPr sz="3600">
                      <a:solidFill>
                        <a:srgbClr val="FFFFFF"/>
                      </a:solidFill>
                      <a:latin typeface="Gill Sans Light"/>
                      <a:ea typeface="Gill Sans Light"/>
                      <a:cs typeface="Gill Sans Light"/>
                      <a:sym typeface="Gill Sans Light"/>
                    </a:defRPr>
                  </a:pPr>
                  <a:endParaRPr/>
                </a:p>
              </p:txBody>
            </p:sp>
            <p:grpSp>
              <p:nvGrpSpPr>
                <p:cNvPr id="16" name="Group">
                  <a:extLst>
                    <a:ext uri="{FF2B5EF4-FFF2-40B4-BE49-F238E27FC236}">
                      <a16:creationId xmlns:a16="http://schemas.microsoft.com/office/drawing/2014/main" id="{031AE7B8-A073-EBA5-9D96-FC0010CAEBAF}"/>
                    </a:ext>
                  </a:extLst>
                </p:cNvPr>
                <p:cNvGrpSpPr/>
                <p:nvPr/>
              </p:nvGrpSpPr>
              <p:grpSpPr>
                <a:xfrm>
                  <a:off x="2087966" y="61570"/>
                  <a:ext cx="5537910" cy="2673014"/>
                  <a:chOff x="217709" y="28353"/>
                  <a:chExt cx="5537909" cy="2673013"/>
                </a:xfrm>
              </p:grpSpPr>
              <p:pic>
                <p:nvPicPr>
                  <p:cNvPr id="17" name="Image" descr="Image">
                    <a:extLst>
                      <a:ext uri="{FF2B5EF4-FFF2-40B4-BE49-F238E27FC236}">
                        <a16:creationId xmlns:a16="http://schemas.microsoft.com/office/drawing/2014/main" id="{3318703B-556D-DECD-F773-C67436624A0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/>
                  <a:srcRect l="4585" t="36241" b="9274"/>
                  <a:stretch>
                    <a:fillRect/>
                  </a:stretch>
                </p:blipFill>
                <p:spPr>
                  <a:xfrm>
                    <a:off x="633941" y="28353"/>
                    <a:ext cx="5121677" cy="2673013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18" name="VG (V)">
                    <a:extLst>
                      <a:ext uri="{FF2B5EF4-FFF2-40B4-BE49-F238E27FC236}">
                        <a16:creationId xmlns:a16="http://schemas.microsoft.com/office/drawing/2014/main" id="{B34BA043-2F18-BCD0-98FE-F65DE653BEAA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102275" y="151354"/>
                    <a:ext cx="471750" cy="24088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584200">
                      <a:lnSpc>
                        <a:spcPct val="100000"/>
                      </a:lnSpc>
                      <a:defRPr sz="1400" i="1">
                        <a:latin typeface="+mj-lt"/>
                        <a:ea typeface="+mj-ea"/>
                        <a:cs typeface="+mj-cs"/>
                        <a:sym typeface="Helvetica"/>
                      </a:defRPr>
                    </a:pPr>
                    <a:r>
                      <a:rPr dirty="0"/>
                      <a:t>V</a:t>
                    </a:r>
                    <a:r>
                      <a:rPr baseline="-5998" dirty="0"/>
                      <a:t>G </a:t>
                    </a:r>
                    <a:r>
                      <a:rPr dirty="0"/>
                      <a:t>(V)</a:t>
                    </a:r>
                  </a:p>
                </p:txBody>
              </p:sp>
              <p:sp>
                <p:nvSpPr>
                  <p:cNvPr id="19" name="RAHE (Ω)">
                    <a:extLst>
                      <a:ext uri="{FF2B5EF4-FFF2-40B4-BE49-F238E27FC236}">
                        <a16:creationId xmlns:a16="http://schemas.microsoft.com/office/drawing/2014/main" id="{14EDA09A-8A0A-E1EC-1821-086CFDF658BD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28095" y="884846"/>
                    <a:ext cx="623452" cy="24088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584200">
                      <a:lnSpc>
                        <a:spcPct val="100000"/>
                      </a:lnSpc>
                      <a:defRPr sz="1400" i="1">
                        <a:latin typeface="+mj-lt"/>
                        <a:ea typeface="+mj-ea"/>
                        <a:cs typeface="+mj-cs"/>
                        <a:sym typeface="Helvetica"/>
                      </a:defRPr>
                    </a:pPr>
                    <a:r>
                      <a:t>R</a:t>
                    </a:r>
                    <a:r>
                      <a:rPr baseline="-5998"/>
                      <a:t>AHE </a:t>
                    </a:r>
                    <a:r>
                      <a:t>(Ω)</a:t>
                    </a:r>
                  </a:p>
                </p:txBody>
              </p:sp>
              <p:sp>
                <p:nvSpPr>
                  <p:cNvPr id="20" name="MR (%)">
                    <a:extLst>
                      <a:ext uri="{FF2B5EF4-FFF2-40B4-BE49-F238E27FC236}">
                        <a16:creationId xmlns:a16="http://schemas.microsoft.com/office/drawing/2014/main" id="{276BFF8B-628F-FB0C-5C0E-12FA036E62EE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90615" y="2003969"/>
                    <a:ext cx="536577" cy="24088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584200">
                      <a:lnSpc>
                        <a:spcPct val="100000"/>
                      </a:lnSpc>
                      <a:defRPr sz="1400" i="1">
                        <a:latin typeface="+mj-lt"/>
                        <a:ea typeface="+mj-ea"/>
                        <a:cs typeface="+mj-cs"/>
                        <a:sym typeface="Helvetica"/>
                      </a:defRPr>
                    </a:pPr>
                    <a:r>
                      <a:t>MR</a:t>
                    </a:r>
                    <a:r>
                      <a:rPr baseline="-5998"/>
                      <a:t> </a:t>
                    </a:r>
                    <a:r>
                      <a:t>(%)</a:t>
                    </a:r>
                  </a:p>
                </p:txBody>
              </p:sp>
            </p:grpSp>
          </p:grpSp>
          <p:sp>
            <p:nvSpPr>
              <p:cNvPr id="8" name="Magneto-resistance…">
                <a:extLst>
                  <a:ext uri="{FF2B5EF4-FFF2-40B4-BE49-F238E27FC236}">
                    <a16:creationId xmlns:a16="http://schemas.microsoft.com/office/drawing/2014/main" id="{70A3A8A0-9849-FC35-5FD6-2C97E9CA6DEB}"/>
                  </a:ext>
                </a:extLst>
              </p:cNvPr>
              <p:cNvSpPr/>
              <p:nvPr/>
            </p:nvSpPr>
            <p:spPr>
              <a:xfrm>
                <a:off x="7592764" y="2107609"/>
                <a:ext cx="2167939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/>
              <a:p>
                <a:pPr defTabSz="584200">
                  <a:lnSpc>
                    <a:spcPct val="100000"/>
                  </a:lnSpc>
                  <a:defRPr i="1"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rPr dirty="0"/>
                  <a:t>Magnetoresistance </a:t>
                </a:r>
              </a:p>
              <a:p>
                <a:pPr defTabSz="584200">
                  <a:lnSpc>
                    <a:spcPct val="100000"/>
                  </a:lnSpc>
                  <a:defRPr i="1"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rPr dirty="0"/>
                  <a:t>non volatile switching</a:t>
                </a:r>
              </a:p>
            </p:txBody>
          </p:sp>
          <p:sp>
            <p:nvSpPr>
              <p:cNvPr id="9" name="Anomalous Hall resistance…">
                <a:extLst>
                  <a:ext uri="{FF2B5EF4-FFF2-40B4-BE49-F238E27FC236}">
                    <a16:creationId xmlns:a16="http://schemas.microsoft.com/office/drawing/2014/main" id="{7B0DB350-09E5-8C3C-471E-890759DDA8B9}"/>
                  </a:ext>
                </a:extLst>
              </p:cNvPr>
              <p:cNvSpPr/>
              <p:nvPr/>
            </p:nvSpPr>
            <p:spPr>
              <a:xfrm>
                <a:off x="7571636" y="1038503"/>
                <a:ext cx="1897357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defTabSz="584200">
                  <a:lnSpc>
                    <a:spcPct val="100000"/>
                  </a:lnSpc>
                  <a:defRPr i="1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r>
                  <a:rPr dirty="0"/>
                  <a:t>Anomalous Hall resistance non volatile switching</a:t>
                </a: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965F40C-0561-CD23-D4F7-535E358D79A2}"/>
                </a:ext>
              </a:extLst>
            </p:cNvPr>
            <p:cNvSpPr txBox="1"/>
            <p:nvPr/>
          </p:nvSpPr>
          <p:spPr>
            <a:xfrm>
              <a:off x="8384566" y="1479632"/>
              <a:ext cx="2292121" cy="3693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r>
                <a:rPr lang="en-GB" i="1" dirty="0"/>
                <a:t>Back-gate voltage</a:t>
              </a:r>
            </a:p>
          </p:txBody>
        </p:sp>
      </p:grpSp>
      <p:sp>
        <p:nvSpPr>
          <p:cNvPr id="3" name="Group">
            <a:extLst>
              <a:ext uri="{FF2B5EF4-FFF2-40B4-BE49-F238E27FC236}">
                <a16:creationId xmlns:a16="http://schemas.microsoft.com/office/drawing/2014/main" id="{66A4BC7B-37CD-318F-00EA-F6E348CF0532}"/>
              </a:ext>
            </a:extLst>
          </p:cNvPr>
          <p:cNvSpPr txBox="1"/>
          <p:nvPr/>
        </p:nvSpPr>
        <p:spPr>
          <a:xfrm>
            <a:off x="6475412" y="4631347"/>
            <a:ext cx="5552744" cy="1162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defTabSz="584200">
              <a:lnSpc>
                <a:spcPct val="100000"/>
              </a:lnSpc>
              <a:defRPr i="1">
                <a:latin typeface="+mj-lt"/>
                <a:ea typeface="+mj-ea"/>
                <a:cs typeface="+mj-cs"/>
                <a:sym typeface="Helvetica"/>
              </a:defRPr>
            </a:pPr>
            <a:r>
              <a:rPr sz="2400" dirty="0"/>
              <a:t>Is the 2DEG Ferroelectric and Ferromagnetic?</a:t>
            </a:r>
          </a:p>
          <a:p>
            <a:pPr defTabSz="584200">
              <a:lnSpc>
                <a:spcPct val="100000"/>
              </a:lnSpc>
              <a:defRPr i="1">
                <a:latin typeface="+mj-lt"/>
                <a:ea typeface="+mj-ea"/>
                <a:cs typeface="+mj-cs"/>
                <a:sym typeface="Helvetica"/>
              </a:defRPr>
            </a:pPr>
            <a:r>
              <a:rPr sz="2400" dirty="0"/>
              <a:t>Are the two order parameters coupled?</a:t>
            </a:r>
          </a:p>
        </p:txBody>
      </p:sp>
    </p:spTree>
    <p:extLst>
      <p:ext uri="{BB962C8B-B14F-4D97-AF65-F5344CB8AC3E}">
        <p14:creationId xmlns:p14="http://schemas.microsoft.com/office/powerpoint/2010/main" val="7145743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 advAuto="0"/>
      <p:bldP spid="3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image1.png" descr="imag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0000" y="735118"/>
            <a:ext cx="2292121" cy="529092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9" name="Group"/>
          <p:cNvGrpSpPr/>
          <p:nvPr/>
        </p:nvGrpSpPr>
        <p:grpSpPr>
          <a:xfrm>
            <a:off x="10055091" y="1071815"/>
            <a:ext cx="1470825" cy="841554"/>
            <a:chOff x="0" y="0"/>
            <a:chExt cx="1470823" cy="841553"/>
          </a:xfrm>
        </p:grpSpPr>
        <p:pic>
          <p:nvPicPr>
            <p:cNvPr id="257" name="image2.png" descr="image2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6983" y="0"/>
              <a:ext cx="563841" cy="8415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8" name="image3.png" descr="image3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2596"/>
              <a:ext cx="862591" cy="7363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61" name="Straight Connector 6"/>
          <p:cNvSpPr/>
          <p:nvPr/>
        </p:nvSpPr>
        <p:spPr>
          <a:xfrm>
            <a:off x="179998" y="6469919"/>
            <a:ext cx="11880003" cy="1"/>
          </a:xfrm>
          <a:prstGeom prst="line">
            <a:avLst/>
          </a:prstGeom>
          <a:ln w="38160" cap="rnd">
            <a:solidFill>
              <a:srgbClr val="3465A4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62" name="TextBox 7"/>
          <p:cNvSpPr txBox="1"/>
          <p:nvPr/>
        </p:nvSpPr>
        <p:spPr>
          <a:xfrm>
            <a:off x="44998" y="6523918"/>
            <a:ext cx="5310004" cy="305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>
              <a:defRPr sz="1400" i="1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it-IT" dirty="0"/>
              <a:t>M. SALLUZZO </a:t>
            </a:r>
            <a:r>
              <a:rPr dirty="0"/>
              <a:t>(CNR-SPIN)</a:t>
            </a:r>
          </a:p>
        </p:txBody>
      </p:sp>
      <p:sp>
        <p:nvSpPr>
          <p:cNvPr id="263" name="TextBox 8"/>
          <p:cNvSpPr txBox="1"/>
          <p:nvPr/>
        </p:nvSpPr>
        <p:spPr>
          <a:xfrm>
            <a:off x="8432999" y="6523918"/>
            <a:ext cx="3690002" cy="305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algn="r">
              <a:defRPr sz="1400" i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it-IT" dirty="0"/>
              <a:t>06</a:t>
            </a:r>
            <a:r>
              <a:rPr dirty="0"/>
              <a:t>/0</a:t>
            </a:r>
            <a:r>
              <a:rPr lang="it-IT" dirty="0"/>
              <a:t>2/</a:t>
            </a:r>
            <a:r>
              <a:rPr dirty="0"/>
              <a:t>/202</a:t>
            </a:r>
            <a:r>
              <a:rPr lang="it-IT" dirty="0"/>
              <a:t>5</a:t>
            </a:r>
            <a:endParaRPr dirty="0"/>
          </a:p>
        </p:txBody>
      </p:sp>
      <p:sp>
        <p:nvSpPr>
          <p:cNvPr id="264" name="TextBox 9"/>
          <p:cNvSpPr txBox="1"/>
          <p:nvPr/>
        </p:nvSpPr>
        <p:spPr>
          <a:xfrm>
            <a:off x="3368234" y="6511220"/>
            <a:ext cx="5484282" cy="337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4999" tIns="44999" rIns="44999" bIns="44999">
            <a:spAutoFit/>
          </a:bodyPr>
          <a:lstStyle>
            <a:lvl1pPr defTabSz="457200">
              <a:spcBef>
                <a:spcPts val="1600"/>
              </a:spcBef>
              <a:defRPr sz="1600" b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it-IT" dirty="0"/>
              <a:t>Secondo</a:t>
            </a:r>
            <a:r>
              <a:rPr dirty="0"/>
              <a:t> </a:t>
            </a:r>
            <a:r>
              <a:rPr dirty="0" err="1"/>
              <a:t>Congresso</a:t>
            </a:r>
            <a:r>
              <a:rPr dirty="0"/>
              <a:t> NQSTI, </a:t>
            </a:r>
            <a:r>
              <a:rPr lang="it-IT" dirty="0"/>
              <a:t>05</a:t>
            </a:r>
            <a:r>
              <a:rPr dirty="0"/>
              <a:t>-</a:t>
            </a:r>
            <a:r>
              <a:rPr lang="it-IT" dirty="0"/>
              <a:t>07</a:t>
            </a:r>
            <a:r>
              <a:rPr dirty="0"/>
              <a:t> </a:t>
            </a:r>
            <a:r>
              <a:rPr lang="it-IT" dirty="0"/>
              <a:t>febbraio</a:t>
            </a:r>
            <a:r>
              <a:rPr dirty="0"/>
              <a:t> 202</a:t>
            </a:r>
            <a:r>
              <a:rPr lang="it-IT" dirty="0"/>
              <a:t>5</a:t>
            </a:r>
            <a:r>
              <a:rPr dirty="0"/>
              <a:t>, Roma</a:t>
            </a:r>
          </a:p>
        </p:txBody>
      </p:sp>
      <p:pic>
        <p:nvPicPr>
          <p:cNvPr id="266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01" y="-3895"/>
            <a:ext cx="12192001" cy="8415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" name="Group">
            <a:extLst>
              <a:ext uri="{FF2B5EF4-FFF2-40B4-BE49-F238E27FC236}">
                <a16:creationId xmlns:a16="http://schemas.microsoft.com/office/drawing/2014/main" id="{FAE1CA27-827B-125C-5C9B-62FA629D3404}"/>
              </a:ext>
            </a:extLst>
          </p:cNvPr>
          <p:cNvGrpSpPr/>
          <p:nvPr/>
        </p:nvGrpSpPr>
        <p:grpSpPr>
          <a:xfrm>
            <a:off x="1017400" y="1289820"/>
            <a:ext cx="6537467" cy="5096771"/>
            <a:chOff x="0" y="0"/>
            <a:chExt cx="6537466" cy="5096770"/>
          </a:xfrm>
        </p:grpSpPr>
        <p:pic>
          <p:nvPicPr>
            <p:cNvPr id="4" name="Image" descr="Image">
              <a:extLst>
                <a:ext uri="{FF2B5EF4-FFF2-40B4-BE49-F238E27FC236}">
                  <a16:creationId xmlns:a16="http://schemas.microsoft.com/office/drawing/2014/main" id="{A6227A1E-368C-2819-2F6F-EF0E531A2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3312552" cy="33665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5" name="Group">
              <a:extLst>
                <a:ext uri="{FF2B5EF4-FFF2-40B4-BE49-F238E27FC236}">
                  <a16:creationId xmlns:a16="http://schemas.microsoft.com/office/drawing/2014/main" id="{A39F7B21-AB89-3FD5-2F78-A654839E10F3}"/>
                </a:ext>
              </a:extLst>
            </p:cNvPr>
            <p:cNvGrpSpPr/>
            <p:nvPr/>
          </p:nvGrpSpPr>
          <p:grpSpPr>
            <a:xfrm>
              <a:off x="170363" y="3290420"/>
              <a:ext cx="3312553" cy="1744988"/>
              <a:chOff x="0" y="0"/>
              <a:chExt cx="3312551" cy="1744986"/>
            </a:xfrm>
          </p:grpSpPr>
          <p:pic>
            <p:nvPicPr>
              <p:cNvPr id="30" name="Image" descr="Image">
                <a:extLst>
                  <a:ext uri="{FF2B5EF4-FFF2-40B4-BE49-F238E27FC236}">
                    <a16:creationId xmlns:a16="http://schemas.microsoft.com/office/drawing/2014/main" id="{72D60238-37F3-CA19-A7C9-4F5427360B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0" y="274393"/>
                <a:ext cx="3312552" cy="147059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1" name="XMCD">
                <a:extLst>
                  <a:ext uri="{FF2B5EF4-FFF2-40B4-BE49-F238E27FC236}">
                    <a16:creationId xmlns:a16="http://schemas.microsoft.com/office/drawing/2014/main" id="{ACB3232B-E106-60A1-A7DA-9396651C918A}"/>
                  </a:ext>
                </a:extLst>
              </p:cNvPr>
              <p:cNvSpPr txBox="1"/>
              <p:nvPr/>
            </p:nvSpPr>
            <p:spPr>
              <a:xfrm>
                <a:off x="622916" y="0"/>
                <a:ext cx="1657396" cy="46609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defTabSz="584200">
                  <a:lnSpc>
                    <a:spcPct val="100000"/>
                  </a:lnSpc>
                  <a:defRPr i="1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r>
                  <a:t>XMCD</a:t>
                </a:r>
              </a:p>
            </p:txBody>
          </p:sp>
        </p:grpSp>
        <p:grpSp>
          <p:nvGrpSpPr>
            <p:cNvPr id="6" name="Group">
              <a:extLst>
                <a:ext uri="{FF2B5EF4-FFF2-40B4-BE49-F238E27FC236}">
                  <a16:creationId xmlns:a16="http://schemas.microsoft.com/office/drawing/2014/main" id="{8478988B-844E-E286-08AA-163157C253C1}"/>
                </a:ext>
              </a:extLst>
            </p:cNvPr>
            <p:cNvGrpSpPr/>
            <p:nvPr/>
          </p:nvGrpSpPr>
          <p:grpSpPr>
            <a:xfrm>
              <a:off x="3460222" y="3330657"/>
              <a:ext cx="3077245" cy="1766114"/>
              <a:chOff x="0" y="-8348"/>
              <a:chExt cx="3077244" cy="1766113"/>
            </a:xfrm>
          </p:grpSpPr>
          <p:pic>
            <p:nvPicPr>
              <p:cNvPr id="28" name="Image" descr="Image">
                <a:extLst>
                  <a:ext uri="{FF2B5EF4-FFF2-40B4-BE49-F238E27FC236}">
                    <a16:creationId xmlns:a16="http://schemas.microsoft.com/office/drawing/2014/main" id="{6FD5CAF4-8BAB-087C-D0F0-B5AAC20ECA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0" y="140382"/>
                <a:ext cx="3077245" cy="16173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9" name="XLD">
                <a:extLst>
                  <a:ext uri="{FF2B5EF4-FFF2-40B4-BE49-F238E27FC236}">
                    <a16:creationId xmlns:a16="http://schemas.microsoft.com/office/drawing/2014/main" id="{914C2486-6FDE-EEC1-9B6F-0073E7D2CDB4}"/>
                  </a:ext>
                </a:extLst>
              </p:cNvPr>
              <p:cNvSpPr txBox="1"/>
              <p:nvPr/>
            </p:nvSpPr>
            <p:spPr>
              <a:xfrm>
                <a:off x="526586" y="-8349"/>
                <a:ext cx="955216" cy="41573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defTabSz="584200">
                  <a:lnSpc>
                    <a:spcPct val="100000"/>
                  </a:lnSpc>
                  <a:defRPr i="1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r>
                  <a:t>XLD</a:t>
                </a:r>
              </a:p>
            </p:txBody>
          </p:sp>
        </p:grpSp>
        <p:grpSp>
          <p:nvGrpSpPr>
            <p:cNvPr id="7" name="Group">
              <a:extLst>
                <a:ext uri="{FF2B5EF4-FFF2-40B4-BE49-F238E27FC236}">
                  <a16:creationId xmlns:a16="http://schemas.microsoft.com/office/drawing/2014/main" id="{FBE6EF5C-8730-A9EB-0B8C-236C5CCCB6F5}"/>
                </a:ext>
              </a:extLst>
            </p:cNvPr>
            <p:cNvGrpSpPr/>
            <p:nvPr/>
          </p:nvGrpSpPr>
          <p:grpSpPr>
            <a:xfrm>
              <a:off x="3339962" y="223795"/>
              <a:ext cx="2757614" cy="3012108"/>
              <a:chOff x="0" y="0"/>
              <a:chExt cx="2757612" cy="3012106"/>
            </a:xfrm>
          </p:grpSpPr>
          <p:sp>
            <p:nvSpPr>
              <p:cNvPr id="8" name="Rectangle">
                <a:extLst>
                  <a:ext uri="{FF2B5EF4-FFF2-40B4-BE49-F238E27FC236}">
                    <a16:creationId xmlns:a16="http://schemas.microsoft.com/office/drawing/2014/main" id="{5B845D9E-5AE0-76DA-D6BC-D3CE3EF9466F}"/>
                  </a:ext>
                </a:extLst>
              </p:cNvPr>
              <p:cNvSpPr/>
              <p:nvPr/>
            </p:nvSpPr>
            <p:spPr>
              <a:xfrm>
                <a:off x="797988" y="2767425"/>
                <a:ext cx="868241" cy="128781"/>
              </a:xfrm>
              <a:prstGeom prst="rect">
                <a:avLst/>
              </a:prstGeom>
              <a:gradFill flip="none" rotWithShape="1">
                <a:gsLst>
                  <a:gs pos="0">
                    <a:srgbClr val="F1FFFD"/>
                  </a:gs>
                  <a:gs pos="100000">
                    <a:srgbClr val="58596B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lnSpc>
                    <a:spcPct val="100000"/>
                  </a:lnSpc>
                  <a:defRPr sz="3600">
                    <a:solidFill>
                      <a:srgbClr val="FFFFFF"/>
                    </a:solidFill>
                    <a:latin typeface="Gill Sans Light"/>
                    <a:ea typeface="Gill Sans Light"/>
                    <a:cs typeface="Gill Sans Light"/>
                    <a:sym typeface="Gill Sans Light"/>
                  </a:defRPr>
                </a:pPr>
                <a:endParaRPr/>
              </a:p>
            </p:txBody>
          </p:sp>
          <p:sp>
            <p:nvSpPr>
              <p:cNvPr id="9" name="Rectangle">
                <a:extLst>
                  <a:ext uri="{FF2B5EF4-FFF2-40B4-BE49-F238E27FC236}">
                    <a16:creationId xmlns:a16="http://schemas.microsoft.com/office/drawing/2014/main" id="{D952C319-A6F8-2D9B-6981-7ECF1E445750}"/>
                  </a:ext>
                </a:extLst>
              </p:cNvPr>
              <p:cNvSpPr/>
              <p:nvPr/>
            </p:nvSpPr>
            <p:spPr>
              <a:xfrm>
                <a:off x="797988" y="2406843"/>
                <a:ext cx="868241" cy="128781"/>
              </a:xfrm>
              <a:prstGeom prst="rect">
                <a:avLst/>
              </a:prstGeom>
              <a:gradFill flip="none" rotWithShape="1">
                <a:gsLst>
                  <a:gs pos="0">
                    <a:srgbClr val="F1FFFD"/>
                  </a:gs>
                  <a:gs pos="100000">
                    <a:srgbClr val="58596B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lnSpc>
                    <a:spcPct val="100000"/>
                  </a:lnSpc>
                  <a:defRPr sz="3600">
                    <a:solidFill>
                      <a:srgbClr val="FFFFFF"/>
                    </a:solidFill>
                    <a:latin typeface="Gill Sans Light"/>
                    <a:ea typeface="Gill Sans Light"/>
                    <a:cs typeface="Gill Sans Light"/>
                    <a:sym typeface="Gill Sans Light"/>
                  </a:defRPr>
                </a:pPr>
                <a:endParaRPr/>
              </a:p>
            </p:txBody>
          </p:sp>
          <p:sp>
            <p:nvSpPr>
              <p:cNvPr id="10" name="Rectangle">
                <a:extLst>
                  <a:ext uri="{FF2B5EF4-FFF2-40B4-BE49-F238E27FC236}">
                    <a16:creationId xmlns:a16="http://schemas.microsoft.com/office/drawing/2014/main" id="{CD0B0AA8-B042-F0EE-F75F-83AB247022BA}"/>
                  </a:ext>
                </a:extLst>
              </p:cNvPr>
              <p:cNvSpPr/>
              <p:nvPr/>
            </p:nvSpPr>
            <p:spPr>
              <a:xfrm>
                <a:off x="787150" y="178515"/>
                <a:ext cx="847461" cy="108279"/>
              </a:xfrm>
              <a:prstGeom prst="rect">
                <a:avLst/>
              </a:prstGeom>
              <a:gradFill flip="none" rotWithShape="1">
                <a:gsLst>
                  <a:gs pos="0">
                    <a:srgbClr val="4DC1FF"/>
                  </a:gs>
                  <a:gs pos="100000">
                    <a:srgbClr val="58596B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lnSpc>
                    <a:spcPct val="100000"/>
                  </a:lnSpc>
                  <a:defRPr sz="3600">
                    <a:solidFill>
                      <a:srgbClr val="FFFFFF"/>
                    </a:solidFill>
                    <a:latin typeface="Gill Sans Light"/>
                    <a:ea typeface="Gill Sans Light"/>
                    <a:cs typeface="Gill Sans Light"/>
                    <a:sym typeface="Gill Sans Light"/>
                  </a:defRPr>
                </a:pPr>
                <a:endParaRPr/>
              </a:p>
            </p:txBody>
          </p:sp>
          <p:sp>
            <p:nvSpPr>
              <p:cNvPr id="11" name="Rectangle">
                <a:extLst>
                  <a:ext uri="{FF2B5EF4-FFF2-40B4-BE49-F238E27FC236}">
                    <a16:creationId xmlns:a16="http://schemas.microsoft.com/office/drawing/2014/main" id="{7FDB592B-1C63-8119-191B-BAD4D70BCD03}"/>
                  </a:ext>
                </a:extLst>
              </p:cNvPr>
              <p:cNvSpPr/>
              <p:nvPr/>
            </p:nvSpPr>
            <p:spPr>
              <a:xfrm>
                <a:off x="789726" y="532362"/>
                <a:ext cx="847460" cy="118123"/>
              </a:xfrm>
              <a:prstGeom prst="rect">
                <a:avLst/>
              </a:prstGeom>
              <a:gradFill flip="none" rotWithShape="1">
                <a:gsLst>
                  <a:gs pos="0">
                    <a:srgbClr val="4DC1FF"/>
                  </a:gs>
                  <a:gs pos="100000">
                    <a:srgbClr val="58596B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lnSpc>
                    <a:spcPct val="100000"/>
                  </a:lnSpc>
                  <a:defRPr sz="3600">
                    <a:solidFill>
                      <a:srgbClr val="FFFFFF"/>
                    </a:solidFill>
                    <a:latin typeface="Gill Sans Light"/>
                    <a:ea typeface="Gill Sans Light"/>
                    <a:cs typeface="Gill Sans Light"/>
                    <a:sym typeface="Gill Sans Light"/>
                  </a:defRPr>
                </a:pPr>
                <a:endParaRPr/>
              </a:p>
            </p:txBody>
          </p:sp>
          <p:sp>
            <p:nvSpPr>
              <p:cNvPr id="12" name="Rectangle">
                <a:extLst>
                  <a:ext uri="{FF2B5EF4-FFF2-40B4-BE49-F238E27FC236}">
                    <a16:creationId xmlns:a16="http://schemas.microsoft.com/office/drawing/2014/main" id="{C4528318-ADBB-0935-6643-242E9E0A0E01}"/>
                  </a:ext>
                </a:extLst>
              </p:cNvPr>
              <p:cNvSpPr/>
              <p:nvPr/>
            </p:nvSpPr>
            <p:spPr>
              <a:xfrm>
                <a:off x="789726" y="952819"/>
                <a:ext cx="847460" cy="118123"/>
              </a:xfrm>
              <a:prstGeom prst="rect">
                <a:avLst/>
              </a:prstGeom>
              <a:gradFill flip="none" rotWithShape="1">
                <a:gsLst>
                  <a:gs pos="0">
                    <a:srgbClr val="4DC1FF"/>
                  </a:gs>
                  <a:gs pos="100000">
                    <a:srgbClr val="58596B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lnSpc>
                    <a:spcPct val="100000"/>
                  </a:lnSpc>
                  <a:defRPr sz="3600">
                    <a:solidFill>
                      <a:srgbClr val="FFFFFF"/>
                    </a:solidFill>
                    <a:latin typeface="Gill Sans Light"/>
                    <a:ea typeface="Gill Sans Light"/>
                    <a:cs typeface="Gill Sans Light"/>
                    <a:sym typeface="Gill Sans Light"/>
                  </a:defRPr>
                </a:pPr>
                <a:endParaRPr/>
              </a:p>
            </p:txBody>
          </p:sp>
          <p:sp>
            <p:nvSpPr>
              <p:cNvPr id="13" name="Rectangle">
                <a:extLst>
                  <a:ext uri="{FF2B5EF4-FFF2-40B4-BE49-F238E27FC236}">
                    <a16:creationId xmlns:a16="http://schemas.microsoft.com/office/drawing/2014/main" id="{D2D3AE5D-38AD-0411-0C33-C1BD77C40799}"/>
                  </a:ext>
                </a:extLst>
              </p:cNvPr>
              <p:cNvSpPr/>
              <p:nvPr/>
            </p:nvSpPr>
            <p:spPr>
              <a:xfrm>
                <a:off x="788438" y="1275508"/>
                <a:ext cx="847461" cy="118123"/>
              </a:xfrm>
              <a:prstGeom prst="rect">
                <a:avLst/>
              </a:prstGeom>
              <a:gradFill flip="none" rotWithShape="1">
                <a:gsLst>
                  <a:gs pos="0">
                    <a:srgbClr val="4DC1FF"/>
                  </a:gs>
                  <a:gs pos="100000">
                    <a:srgbClr val="58596B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lnSpc>
                    <a:spcPct val="100000"/>
                  </a:lnSpc>
                  <a:defRPr sz="3600">
                    <a:solidFill>
                      <a:srgbClr val="FFFFFF"/>
                    </a:solidFill>
                    <a:latin typeface="Gill Sans Light"/>
                    <a:ea typeface="Gill Sans Light"/>
                    <a:cs typeface="Gill Sans Light"/>
                    <a:sym typeface="Gill Sans Light"/>
                  </a:defRPr>
                </a:pPr>
                <a:endParaRPr/>
              </a:p>
            </p:txBody>
          </p:sp>
          <p:sp>
            <p:nvSpPr>
              <p:cNvPr id="14" name="3dxy">
                <a:extLst>
                  <a:ext uri="{FF2B5EF4-FFF2-40B4-BE49-F238E27FC236}">
                    <a16:creationId xmlns:a16="http://schemas.microsoft.com/office/drawing/2014/main" id="{DCB7F49B-E3E2-5C42-1B01-2BF3A674E710}"/>
                  </a:ext>
                </a:extLst>
              </p:cNvPr>
              <p:cNvSpPr txBox="1"/>
              <p:nvPr/>
            </p:nvSpPr>
            <p:spPr>
              <a:xfrm>
                <a:off x="1743780" y="1169154"/>
                <a:ext cx="510624" cy="3605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lnSpc>
                    <a:spcPct val="100000"/>
                  </a:lnSpc>
                  <a:defRPr>
                    <a:solidFill>
                      <a:srgbClr val="002E7A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3d</a:t>
                </a:r>
                <a:r>
                  <a:rPr baseline="-5999"/>
                  <a:t>xy</a:t>
                </a:r>
              </a:p>
            </p:txBody>
          </p:sp>
          <p:sp>
            <p:nvSpPr>
              <p:cNvPr id="15" name="3dxz/3dyz">
                <a:extLst>
                  <a:ext uri="{FF2B5EF4-FFF2-40B4-BE49-F238E27FC236}">
                    <a16:creationId xmlns:a16="http://schemas.microsoft.com/office/drawing/2014/main" id="{DD855A05-9C77-4442-F577-EAD4D2CF6774}"/>
                  </a:ext>
                </a:extLst>
              </p:cNvPr>
              <p:cNvSpPr txBox="1"/>
              <p:nvPr/>
            </p:nvSpPr>
            <p:spPr>
              <a:xfrm>
                <a:off x="1746965" y="864376"/>
                <a:ext cx="1010648" cy="3605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lnSpc>
                    <a:spcPct val="100000"/>
                  </a:lnSpc>
                  <a:defRPr>
                    <a:solidFill>
                      <a:srgbClr val="002E7A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3d</a:t>
                </a:r>
                <a:r>
                  <a:rPr baseline="-5999"/>
                  <a:t>xz</a:t>
                </a:r>
                <a:r>
                  <a:t>/3d</a:t>
                </a:r>
                <a:r>
                  <a:rPr baseline="-5999"/>
                  <a:t>yz</a:t>
                </a:r>
              </a:p>
            </p:txBody>
          </p:sp>
          <p:sp>
            <p:nvSpPr>
              <p:cNvPr id="16" name="3dx2-y2">
                <a:extLst>
                  <a:ext uri="{FF2B5EF4-FFF2-40B4-BE49-F238E27FC236}">
                    <a16:creationId xmlns:a16="http://schemas.microsoft.com/office/drawing/2014/main" id="{01EF93CC-7447-8F62-A967-AA83A4A2A0D9}"/>
                  </a:ext>
                </a:extLst>
              </p:cNvPr>
              <p:cNvSpPr txBox="1"/>
              <p:nvPr/>
            </p:nvSpPr>
            <p:spPr>
              <a:xfrm>
                <a:off x="1744468" y="400770"/>
                <a:ext cx="744868" cy="3605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lnSpc>
                    <a:spcPct val="100000"/>
                  </a:lnSpc>
                  <a:defRPr>
                    <a:solidFill>
                      <a:srgbClr val="002E7A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3d</a:t>
                </a:r>
                <a:r>
                  <a:rPr baseline="-5999"/>
                  <a:t>x</a:t>
                </a:r>
                <a:r>
                  <a:rPr baseline="31999"/>
                  <a:t>2</a:t>
                </a:r>
                <a:r>
                  <a:rPr baseline="-5999"/>
                  <a:t>-y</a:t>
                </a:r>
                <a:r>
                  <a:rPr baseline="31999"/>
                  <a:t>2</a:t>
                </a:r>
              </a:p>
            </p:txBody>
          </p:sp>
          <p:sp>
            <p:nvSpPr>
              <p:cNvPr id="17" name="3dz2">
                <a:extLst>
                  <a:ext uri="{FF2B5EF4-FFF2-40B4-BE49-F238E27FC236}">
                    <a16:creationId xmlns:a16="http://schemas.microsoft.com/office/drawing/2014/main" id="{3C0A9FB7-9F30-CC08-D1AC-3558D977289A}"/>
                  </a:ext>
                </a:extLst>
              </p:cNvPr>
              <p:cNvSpPr txBox="1"/>
              <p:nvPr/>
            </p:nvSpPr>
            <p:spPr>
              <a:xfrm>
                <a:off x="1740601" y="0"/>
                <a:ext cx="519724" cy="3605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lnSpc>
                    <a:spcPct val="100000"/>
                  </a:lnSpc>
                  <a:defRPr>
                    <a:solidFill>
                      <a:srgbClr val="002E7A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3d</a:t>
                </a:r>
                <a:r>
                  <a:rPr baseline="-5999"/>
                  <a:t>z</a:t>
                </a:r>
                <a:r>
                  <a:rPr baseline="31999"/>
                  <a:t>2</a:t>
                </a:r>
              </a:p>
            </p:txBody>
          </p:sp>
          <p:sp>
            <p:nvSpPr>
              <p:cNvPr id="18" name="2p1/2">
                <a:extLst>
                  <a:ext uri="{FF2B5EF4-FFF2-40B4-BE49-F238E27FC236}">
                    <a16:creationId xmlns:a16="http://schemas.microsoft.com/office/drawing/2014/main" id="{06A499F7-767C-D4D3-7E57-E3980FA46014}"/>
                  </a:ext>
                </a:extLst>
              </p:cNvPr>
              <p:cNvSpPr txBox="1"/>
              <p:nvPr/>
            </p:nvSpPr>
            <p:spPr>
              <a:xfrm>
                <a:off x="1786894" y="2651524"/>
                <a:ext cx="573853" cy="3605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lnSpc>
                    <a:spcPct val="100000"/>
                  </a:lnSpc>
                  <a:defRPr>
                    <a:solidFill>
                      <a:srgbClr val="002E7A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2p</a:t>
                </a:r>
                <a:r>
                  <a:rPr baseline="-5999"/>
                  <a:t>1/2</a:t>
                </a:r>
              </a:p>
            </p:txBody>
          </p:sp>
          <p:sp>
            <p:nvSpPr>
              <p:cNvPr id="19" name="2p3/2">
                <a:extLst>
                  <a:ext uri="{FF2B5EF4-FFF2-40B4-BE49-F238E27FC236}">
                    <a16:creationId xmlns:a16="http://schemas.microsoft.com/office/drawing/2014/main" id="{1DF64282-D605-1F8B-8E93-AB050734DD2F}"/>
                  </a:ext>
                </a:extLst>
              </p:cNvPr>
              <p:cNvSpPr txBox="1"/>
              <p:nvPr/>
            </p:nvSpPr>
            <p:spPr>
              <a:xfrm>
                <a:off x="1791863" y="2286649"/>
                <a:ext cx="573854" cy="3605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lnSpc>
                    <a:spcPct val="100000"/>
                  </a:lnSpc>
                  <a:defRPr>
                    <a:solidFill>
                      <a:srgbClr val="002E7A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2p</a:t>
                </a:r>
                <a:r>
                  <a:rPr baseline="-5999"/>
                  <a:t>3/2</a:t>
                </a:r>
              </a:p>
            </p:txBody>
          </p:sp>
          <p:sp>
            <p:nvSpPr>
              <p:cNvPr id="20" name="Line">
                <a:extLst>
                  <a:ext uri="{FF2B5EF4-FFF2-40B4-BE49-F238E27FC236}">
                    <a16:creationId xmlns:a16="http://schemas.microsoft.com/office/drawing/2014/main" id="{007BD0A3-D3D1-E2C4-E8B6-8F8020BBC1E2}"/>
                  </a:ext>
                </a:extLst>
              </p:cNvPr>
              <p:cNvSpPr/>
              <p:nvPr/>
            </p:nvSpPr>
            <p:spPr>
              <a:xfrm flipH="1" flipV="1">
                <a:off x="693799" y="1762946"/>
                <a:ext cx="387815" cy="623866"/>
              </a:xfrm>
              <a:prstGeom prst="line">
                <a:avLst/>
              </a:prstGeom>
              <a:noFill/>
              <a:ln w="50800" cap="flat">
                <a:solidFill>
                  <a:srgbClr val="FF2600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lnSpc>
                    <a:spcPct val="100000"/>
                  </a:lnSpc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21" name="Line">
                <a:extLst>
                  <a:ext uri="{FF2B5EF4-FFF2-40B4-BE49-F238E27FC236}">
                    <a16:creationId xmlns:a16="http://schemas.microsoft.com/office/drawing/2014/main" id="{BEC8A1DC-2A79-B724-4611-FB059DD2245A}"/>
                  </a:ext>
                </a:extLst>
              </p:cNvPr>
              <p:cNvSpPr/>
              <p:nvPr/>
            </p:nvSpPr>
            <p:spPr>
              <a:xfrm flipH="1">
                <a:off x="1154419" y="1373277"/>
                <a:ext cx="798" cy="1082963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lnSpc>
                    <a:spcPct val="100000"/>
                  </a:lnSpc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22" name="Line">
                <a:extLst>
                  <a:ext uri="{FF2B5EF4-FFF2-40B4-BE49-F238E27FC236}">
                    <a16:creationId xmlns:a16="http://schemas.microsoft.com/office/drawing/2014/main" id="{A6A40F86-6F46-E6A2-C9DF-7CB91205F591}"/>
                  </a:ext>
                </a:extLst>
              </p:cNvPr>
              <p:cNvSpPr/>
              <p:nvPr/>
            </p:nvSpPr>
            <p:spPr>
              <a:xfrm>
                <a:off x="1431587" y="1373166"/>
                <a:ext cx="6005" cy="1474390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457200">
                  <a:lnSpc>
                    <a:spcPct val="100000"/>
                  </a:lnSpc>
                  <a:defRPr sz="1200"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23" name="L3">
                <a:extLst>
                  <a:ext uri="{FF2B5EF4-FFF2-40B4-BE49-F238E27FC236}">
                    <a16:creationId xmlns:a16="http://schemas.microsoft.com/office/drawing/2014/main" id="{758E8FA0-6533-997A-10F3-78E9699F9607}"/>
                  </a:ext>
                </a:extLst>
              </p:cNvPr>
              <p:cNvSpPr txBox="1"/>
              <p:nvPr/>
            </p:nvSpPr>
            <p:spPr>
              <a:xfrm>
                <a:off x="1460458" y="1900310"/>
                <a:ext cx="416154" cy="4979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lnSpc>
                    <a:spcPct val="100000"/>
                  </a:lnSpc>
                  <a:defRPr sz="2400"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L</a:t>
                </a:r>
                <a:r>
                  <a:rPr baseline="-5999"/>
                  <a:t>3</a:t>
                </a:r>
              </a:p>
            </p:txBody>
          </p:sp>
          <p:sp>
            <p:nvSpPr>
              <p:cNvPr id="24" name="L2">
                <a:extLst>
                  <a:ext uri="{FF2B5EF4-FFF2-40B4-BE49-F238E27FC236}">
                    <a16:creationId xmlns:a16="http://schemas.microsoft.com/office/drawing/2014/main" id="{67B4FCA3-8889-710F-00C8-D392011E74F8}"/>
                  </a:ext>
                </a:extLst>
              </p:cNvPr>
              <p:cNvSpPr txBox="1"/>
              <p:nvPr/>
            </p:nvSpPr>
            <p:spPr>
              <a:xfrm>
                <a:off x="704978" y="1373277"/>
                <a:ext cx="416155" cy="4979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lnSpc>
                    <a:spcPct val="100000"/>
                  </a:lnSpc>
                  <a:defRPr sz="2400"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L</a:t>
                </a:r>
                <a:r>
                  <a:rPr baseline="-5999"/>
                  <a:t>2</a:t>
                </a:r>
              </a:p>
            </p:txBody>
          </p:sp>
          <p:sp>
            <p:nvSpPr>
              <p:cNvPr id="25" name="x-rays">
                <a:extLst>
                  <a:ext uri="{FF2B5EF4-FFF2-40B4-BE49-F238E27FC236}">
                    <a16:creationId xmlns:a16="http://schemas.microsoft.com/office/drawing/2014/main" id="{2D85DBC4-859F-6685-EA89-3730D7CF4159}"/>
                  </a:ext>
                </a:extLst>
              </p:cNvPr>
              <p:cNvSpPr txBox="1"/>
              <p:nvPr/>
            </p:nvSpPr>
            <p:spPr>
              <a:xfrm>
                <a:off x="0" y="1825966"/>
                <a:ext cx="849661" cy="41342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ctr" defTabSz="584200">
                  <a:lnSpc>
                    <a:spcPct val="100000"/>
                  </a:lnSpc>
                  <a:defRPr sz="20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r>
                  <a:t>x-rays</a:t>
                </a:r>
              </a:p>
            </p:txBody>
          </p:sp>
          <p:sp>
            <p:nvSpPr>
              <p:cNvPr id="26" name="eg">
                <a:extLst>
                  <a:ext uri="{FF2B5EF4-FFF2-40B4-BE49-F238E27FC236}">
                    <a16:creationId xmlns:a16="http://schemas.microsoft.com/office/drawing/2014/main" id="{5F590477-C081-1D30-6CBA-C2BA35001755}"/>
                  </a:ext>
                </a:extLst>
              </p:cNvPr>
              <p:cNvSpPr txBox="1"/>
              <p:nvPr/>
            </p:nvSpPr>
            <p:spPr>
              <a:xfrm>
                <a:off x="181773" y="133609"/>
                <a:ext cx="499122" cy="48445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lnSpc>
                    <a:spcPct val="100000"/>
                  </a:lnSpc>
                  <a:defRPr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e</a:t>
                </a:r>
                <a:r>
                  <a:rPr baseline="-5999"/>
                  <a:t>g</a:t>
                </a:r>
              </a:p>
            </p:txBody>
          </p:sp>
          <p:sp>
            <p:nvSpPr>
              <p:cNvPr id="27" name="t2g">
                <a:extLst>
                  <a:ext uri="{FF2B5EF4-FFF2-40B4-BE49-F238E27FC236}">
                    <a16:creationId xmlns:a16="http://schemas.microsoft.com/office/drawing/2014/main" id="{1EB15847-49EA-BFBE-EBC6-7D6458B79D2A}"/>
                  </a:ext>
                </a:extLst>
              </p:cNvPr>
              <p:cNvSpPr txBox="1"/>
              <p:nvPr/>
            </p:nvSpPr>
            <p:spPr>
              <a:xfrm>
                <a:off x="181773" y="887454"/>
                <a:ext cx="499122" cy="48445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584200">
                  <a:lnSpc>
                    <a:spcPct val="100000"/>
                  </a:lnSpc>
                  <a:defRPr>
                    <a:latin typeface="+mj-lt"/>
                    <a:ea typeface="+mj-ea"/>
                    <a:cs typeface="+mj-cs"/>
                    <a:sym typeface="Helvetica"/>
                  </a:defRPr>
                </a:pPr>
                <a:r>
                  <a:t>t</a:t>
                </a:r>
                <a:r>
                  <a:rPr baseline="-5999"/>
                  <a:t>2g</a:t>
                </a:r>
              </a:p>
            </p:txBody>
          </p:sp>
        </p:grpSp>
      </p:grpSp>
      <p:grpSp>
        <p:nvGrpSpPr>
          <p:cNvPr id="32" name="Group">
            <a:extLst>
              <a:ext uri="{FF2B5EF4-FFF2-40B4-BE49-F238E27FC236}">
                <a16:creationId xmlns:a16="http://schemas.microsoft.com/office/drawing/2014/main" id="{517C6B9D-6BC2-1382-374E-4F9E571EA1BA}"/>
              </a:ext>
            </a:extLst>
          </p:cNvPr>
          <p:cNvGrpSpPr/>
          <p:nvPr/>
        </p:nvGrpSpPr>
        <p:grpSpPr>
          <a:xfrm>
            <a:off x="8277031" y="1958707"/>
            <a:ext cx="2757614" cy="4200149"/>
            <a:chOff x="0" y="0"/>
            <a:chExt cx="2757612" cy="4200147"/>
          </a:xfrm>
        </p:grpSpPr>
        <p:sp>
          <p:nvSpPr>
            <p:cNvPr id="33" name="FY: Bulk Sensitive but interfacial sensitive to the Eu-magnetic moment (which is only present in the EuTiO3)…">
              <a:extLst>
                <a:ext uri="{FF2B5EF4-FFF2-40B4-BE49-F238E27FC236}">
                  <a16:creationId xmlns:a16="http://schemas.microsoft.com/office/drawing/2014/main" id="{1D04837B-B3A6-2230-01F1-BE9D220155B8}"/>
                </a:ext>
              </a:extLst>
            </p:cNvPr>
            <p:cNvSpPr txBox="1"/>
            <p:nvPr/>
          </p:nvSpPr>
          <p:spPr>
            <a:xfrm>
              <a:off x="0" y="2726947"/>
              <a:ext cx="2757613" cy="1473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38100" tIns="38100" rIns="38100" bIns="38100" numCol="1" anchor="t">
              <a:spAutoFit/>
            </a:bodyPr>
            <a:lstStyle/>
            <a:p>
              <a:pPr defTabSz="914400">
                <a:lnSpc>
                  <a:spcPct val="100000"/>
                </a:lnSpc>
                <a:defRPr i="1">
                  <a:uFill>
                    <a:solidFill>
                      <a:srgbClr val="515251"/>
                    </a:solidFill>
                  </a:uFill>
                  <a:latin typeface="+mj-lt"/>
                  <a:ea typeface="+mj-ea"/>
                  <a:cs typeface="+mj-cs"/>
                  <a:sym typeface="Helvetica"/>
                </a:defRPr>
              </a:pPr>
              <a:r>
                <a:t>FY: Bulk sensitive but interfacial sensitive to the Eu-magnetic moment</a:t>
              </a:r>
            </a:p>
            <a:p>
              <a:pPr defTabSz="914400">
                <a:lnSpc>
                  <a:spcPct val="100000"/>
                </a:lnSpc>
                <a:defRPr i="1">
                  <a:uFill>
                    <a:solidFill>
                      <a:srgbClr val="515251"/>
                    </a:solidFill>
                  </a:uFill>
                  <a:latin typeface="+mj-lt"/>
                  <a:ea typeface="+mj-ea"/>
                  <a:cs typeface="+mj-cs"/>
                  <a:sym typeface="Helvetica"/>
                </a:defRPr>
              </a:pPr>
              <a:r>
                <a:t>TEY: Interface Sensitive (probe depth  2 nm)</a:t>
              </a:r>
            </a:p>
          </p:txBody>
        </p:sp>
        <p:pic>
          <p:nvPicPr>
            <p:cNvPr id="34" name="Image" descr="Image">
              <a:extLst>
                <a:ext uri="{FF2B5EF4-FFF2-40B4-BE49-F238E27FC236}">
                  <a16:creationId xmlns:a16="http://schemas.microsoft.com/office/drawing/2014/main" id="{4CC936E1-C433-7CC0-59F9-F918331E5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99235" y="0"/>
              <a:ext cx="2458378" cy="28266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5060789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dvAuto="0"/>
      <p:bldP spid="32" grpId="0" animBg="1" advAuto="0"/>
    </p:bldLst>
  </p:timing>
</p:sld>
</file>

<file path=ppt/theme/theme1.xml><?xml version="1.0" encoding="utf-8"?>
<a:theme xmlns:a="http://schemas.openxmlformats.org/drawingml/2006/main" name="Diapositiva titolo">
  <a:themeElements>
    <a:clrScheme name="Diapositiva titol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Diapositiva titolo">
      <a:majorFont>
        <a:latin typeface="Helvetica"/>
        <a:ea typeface="Helvetica"/>
        <a:cs typeface="Helvetica"/>
      </a:majorFont>
      <a:minorFont>
        <a:latin typeface="Liberation Sans"/>
        <a:ea typeface="Liberation Sans"/>
        <a:cs typeface="Liberation Sans"/>
      </a:minorFont>
    </a:fontScheme>
    <a:fmtScheme name="Diapositiva titol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Liberation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Liberation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iapositiva titolo">
  <a:themeElements>
    <a:clrScheme name="Diapositiva titol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Diapositiva titolo">
      <a:majorFont>
        <a:latin typeface="Helvetica"/>
        <a:ea typeface="Helvetica"/>
        <a:cs typeface="Helvetica"/>
      </a:majorFont>
      <a:minorFont>
        <a:latin typeface="Liberation Sans"/>
        <a:ea typeface="Liberation Sans"/>
        <a:cs typeface="Liberation Sans"/>
      </a:minorFont>
    </a:fontScheme>
    <a:fmtScheme name="Diapositiva titol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Liberation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Liberation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1537</TotalTime>
  <Words>1633</Words>
  <Application>Microsoft Macintosh PowerPoint</Application>
  <PresentationFormat>Widescreen</PresentationFormat>
  <Paragraphs>248</Paragraphs>
  <Slides>16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Apple SD 산돌고딕 Neo 일반체</vt:lpstr>
      <vt:lpstr>American Typewriter</vt:lpstr>
      <vt:lpstr>Arial</vt:lpstr>
      <vt:lpstr>Calibri</vt:lpstr>
      <vt:lpstr>Calibri Light</vt:lpstr>
      <vt:lpstr>Gill Sans Light</vt:lpstr>
      <vt:lpstr>Helvetica</vt:lpstr>
      <vt:lpstr>Helvetica Light</vt:lpstr>
      <vt:lpstr>Helvetica Neue</vt:lpstr>
      <vt:lpstr>Helvetica Neue Medium</vt:lpstr>
      <vt:lpstr>Liberation Sans</vt:lpstr>
      <vt:lpstr>Open Sans</vt:lpstr>
      <vt:lpstr>Times New Roman</vt:lpstr>
      <vt:lpstr>Times Roman</vt:lpstr>
      <vt:lpstr>Zapf Dingbats</vt:lpstr>
      <vt:lpstr>Diapositiva titolo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Marco Salluzzo</cp:lastModifiedBy>
  <cp:revision>4</cp:revision>
  <dcterms:modified xsi:type="dcterms:W3CDTF">2025-02-05T17:14:20Z</dcterms:modified>
</cp:coreProperties>
</file>