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61" r:id="rId8"/>
    <p:sldId id="262" r:id="rId9"/>
    <p:sldId id="259" r:id="rId10"/>
    <p:sldId id="279" r:id="rId11"/>
    <p:sldId id="260" r:id="rId12"/>
    <p:sldId id="273" r:id="rId13"/>
    <p:sldId id="274" r:id="rId14"/>
    <p:sldId id="275" r:id="rId15"/>
    <p:sldId id="265" r:id="rId16"/>
    <p:sldId id="276" r:id="rId17"/>
    <p:sldId id="26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/>
    <p:restoredTop sz="93944"/>
  </p:normalViewPr>
  <p:slideViewPr>
    <p:cSldViewPr snapToGrid="0">
      <p:cViewPr varScale="1">
        <p:scale>
          <a:sx n="104" d="100"/>
          <a:sy n="104" d="100"/>
        </p:scale>
        <p:origin x="1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49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913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9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48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69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12" name="Picture 11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C48384D-22A6-B30A-B976-0A4706A185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05/02/25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Picture 8" descr="A logo with white text and blue and red letters&#10;&#10;Description automatically generated">
            <a:extLst>
              <a:ext uri="{FF2B5EF4-FFF2-40B4-BE49-F238E27FC236}">
                <a16:creationId xmlns:a16="http://schemas.microsoft.com/office/drawing/2014/main" id="{73A45157-A572-B860-93E0-1FB1BBAAA1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05" y="193038"/>
            <a:ext cx="174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emf"/><Relationship Id="rId4" Type="http://schemas.openxmlformats.org/officeDocument/2006/relationships/image" Target="../media/image7.gif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emf"/><Relationship Id="rId3" Type="http://schemas.openxmlformats.org/officeDocument/2006/relationships/image" Target="../media/image69.png"/><Relationship Id="rId7" Type="http://schemas.openxmlformats.org/officeDocument/2006/relationships/image" Target="../media/image7.gi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70.png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12" Type="http://schemas.openxmlformats.org/officeDocument/2006/relationships/image" Target="../media/image31.png"/><Relationship Id="rId2" Type="http://schemas.openxmlformats.org/officeDocument/2006/relationships/image" Target="../media/image21.emf"/><Relationship Id="rId16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45.png"/><Relationship Id="rId3" Type="http://schemas.openxmlformats.org/officeDocument/2006/relationships/image" Target="../media/image49.gif"/><Relationship Id="rId7" Type="http://schemas.openxmlformats.org/officeDocument/2006/relationships/image" Target="../media/image51.gif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11" Type="http://schemas.openxmlformats.org/officeDocument/2006/relationships/image" Target="../media/image54.emf"/><Relationship Id="rId5" Type="http://schemas.openxmlformats.org/officeDocument/2006/relationships/image" Target="../media/image13.emf"/><Relationship Id="rId15" Type="http://schemas.openxmlformats.org/officeDocument/2006/relationships/image" Target="../media/image48.emf"/><Relationship Id="rId10" Type="http://schemas.openxmlformats.org/officeDocument/2006/relationships/image" Target="../media/image53.gif"/><Relationship Id="rId4" Type="http://schemas.openxmlformats.org/officeDocument/2006/relationships/image" Target="../media/image12.emf"/><Relationship Id="rId9" Type="http://schemas.openxmlformats.org/officeDocument/2006/relationships/image" Target="../media/image47.emf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1.png"/><Relationship Id="rId18" Type="http://schemas.openxmlformats.org/officeDocument/2006/relationships/image" Target="../media/image46.svg"/><Relationship Id="rId3" Type="http://schemas.openxmlformats.org/officeDocument/2006/relationships/image" Target="../media/image7.gif"/><Relationship Id="rId7" Type="http://schemas.openxmlformats.org/officeDocument/2006/relationships/image" Target="../media/image13.emf"/><Relationship Id="rId12" Type="http://schemas.openxmlformats.org/officeDocument/2006/relationships/image" Target="../media/image60.emf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59.png"/><Relationship Id="rId5" Type="http://schemas.openxmlformats.org/officeDocument/2006/relationships/image" Target="../media/image9.gif"/><Relationship Id="rId15" Type="http://schemas.openxmlformats.org/officeDocument/2006/relationships/image" Target="../media/image62.emf"/><Relationship Id="rId10" Type="http://schemas.openxmlformats.org/officeDocument/2006/relationships/image" Target="../media/image58.gif"/><Relationship Id="rId19" Type="http://schemas.openxmlformats.org/officeDocument/2006/relationships/image" Target="../media/image48.emf"/><Relationship Id="rId4" Type="http://schemas.openxmlformats.org/officeDocument/2006/relationships/image" Target="../media/image8.gif"/><Relationship Id="rId9" Type="http://schemas.openxmlformats.org/officeDocument/2006/relationships/image" Target="../media/image57.gif"/><Relationship Id="rId1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221480" cy="2414431"/>
          </a:xfrm>
        </p:spPr>
        <p:txBody>
          <a:bodyPr>
            <a:normAutofit fontScale="90000"/>
          </a:bodyPr>
          <a:lstStyle/>
          <a:p>
            <a:br>
              <a:rPr lang="it-IT" dirty="0">
                <a:effectLst/>
                <a:latin typeface="Calibri" panose="020F0502020204030204" pitchFamily="34" charset="0"/>
              </a:rPr>
            </a:br>
            <a:br>
              <a:rPr lang="it-IT" dirty="0">
                <a:effectLst/>
                <a:latin typeface="Calibri" panose="020F0502020204030204" pitchFamily="34" charset="0"/>
              </a:rPr>
            </a:br>
            <a:r>
              <a:rPr lang="it-IT" b="1" dirty="0" err="1">
                <a:effectLst/>
                <a:latin typeface="Calibri" panose="020F0502020204030204" pitchFamily="34" charset="0"/>
              </a:rPr>
              <a:t>Ferromagnetism</a:t>
            </a:r>
            <a:r>
              <a:rPr lang="it-IT" b="1" dirty="0">
                <a:effectLst/>
                <a:latin typeface="Calibri" panose="020F0502020204030204" pitchFamily="34" charset="0"/>
              </a:rPr>
              <a:t> in an </a:t>
            </a:r>
            <a:r>
              <a:rPr lang="it-IT" b="1" dirty="0" err="1">
                <a:effectLst/>
                <a:latin typeface="Calibri" panose="020F0502020204030204" pitchFamily="34" charset="0"/>
              </a:rPr>
              <a:t>atomic</a:t>
            </a:r>
            <a:r>
              <a:rPr lang="it-IT" b="1" dirty="0">
                <a:effectLst/>
                <a:latin typeface="Calibri" panose="020F0502020204030204" pitchFamily="34" charset="0"/>
              </a:rPr>
              <a:t> quantum spin </a:t>
            </a:r>
            <a:r>
              <a:rPr lang="it-IT" b="1" dirty="0" err="1">
                <a:effectLst/>
                <a:latin typeface="Calibri" panose="020F0502020204030204" pitchFamily="34" charset="0"/>
              </a:rPr>
              <a:t>mixture</a:t>
            </a:r>
            <a:r>
              <a:rPr lang="it-IT" b="1" dirty="0">
                <a:effectLst/>
                <a:latin typeface="Calibri" panose="020F0502020204030204" pitchFamily="34" charset="0"/>
              </a:rPr>
              <a:t> </a:t>
            </a:r>
            <a:endParaRPr lang="it-IT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Giacomo Lamporesi</a:t>
            </a:r>
          </a:p>
          <a:p>
            <a:endParaRPr lang="it-IT" dirty="0"/>
          </a:p>
          <a:p>
            <a:r>
              <a:rPr lang="it-IT" dirty="0"/>
              <a:t>CNR-INO Trento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t-IT" dirty="0"/>
              <a:t>06/02/2025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5CF8366-F3AF-BC6E-26C5-04B73DF6EC1F}"/>
              </a:ext>
            </a:extLst>
          </p:cNvPr>
          <p:cNvGrpSpPr/>
          <p:nvPr/>
        </p:nvGrpSpPr>
        <p:grpSpPr>
          <a:xfrm>
            <a:off x="5072380" y="2206216"/>
            <a:ext cx="5876156" cy="3754847"/>
            <a:chOff x="1032863" y="1651912"/>
            <a:chExt cx="5885004" cy="376050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571D3C8-8F53-5DE5-971D-85AC4700B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91308" y="1662985"/>
              <a:ext cx="1963144" cy="37352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471AC86-7683-1C61-9C4D-C2189CCB5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9417" y="1662985"/>
              <a:ext cx="1963144" cy="37352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F1E4B94-537B-EC23-F943-8E4E4108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2432173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AE3F155F-6BA5-46AC-68BF-86A4B6E53063}"/>
                </a:ext>
              </a:extLst>
            </p:cNvPr>
            <p:cNvSpPr/>
            <p:nvPr/>
          </p:nvSpPr>
          <p:spPr>
            <a:xfrm>
              <a:off x="6683385" y="2633848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E27736C-BCF7-8A25-D196-B5545656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3192649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97F4899-385E-80C3-0A2B-64EB7D2E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3959232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BA0A6A69-62DA-B7EF-3BFC-75E8B1B748C6}"/>
                </a:ext>
              </a:extLst>
            </p:cNvPr>
            <p:cNvSpPr/>
            <p:nvPr/>
          </p:nvSpPr>
          <p:spPr>
            <a:xfrm>
              <a:off x="6688667" y="3490495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97ED17DD-D21C-B90D-A32D-4FEFECDA40BB}"/>
                </a:ext>
              </a:extLst>
            </p:cNvPr>
            <p:cNvSpPr/>
            <p:nvPr/>
          </p:nvSpPr>
          <p:spPr>
            <a:xfrm>
              <a:off x="6689010" y="4357250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4931CD72-47D9-952A-FE20-6BACFE1A0D5C}"/>
                </a:ext>
              </a:extLst>
            </p:cNvPr>
            <p:cNvCxnSpPr>
              <a:cxnSpLocks/>
            </p:cNvCxnSpPr>
            <p:nvPr/>
          </p:nvCxnSpPr>
          <p:spPr>
            <a:xfrm>
              <a:off x="2009417" y="3398030"/>
              <a:ext cx="394503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F3E5377-7210-7BF0-E56C-9010484AE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2435642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31D49DED-5768-51CA-17CA-E9ACDC60215A}"/>
                </a:ext>
              </a:extLst>
            </p:cNvPr>
            <p:cNvSpPr/>
            <p:nvPr/>
          </p:nvSpPr>
          <p:spPr>
            <a:xfrm>
              <a:off x="1211451" y="2828297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734A88C-8EA9-AADA-663B-E8AFF464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3196118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358BB6E6-6981-1BE7-BB52-788926783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3962701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532622C0-49DC-62BB-6D88-2E5EA52EC3E8}"/>
                </a:ext>
              </a:extLst>
            </p:cNvPr>
            <p:cNvSpPr/>
            <p:nvPr/>
          </p:nvSpPr>
          <p:spPr>
            <a:xfrm>
              <a:off x="1218439" y="3493964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7198D4DC-77AD-7FD7-760B-4010AC8ECB33}"/>
                </a:ext>
              </a:extLst>
            </p:cNvPr>
            <p:cNvSpPr/>
            <p:nvPr/>
          </p:nvSpPr>
          <p:spPr>
            <a:xfrm>
              <a:off x="1220614" y="4165448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F3198DA9-22F6-CDF3-FDDA-1FE0EBBA884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863" y="1651912"/>
              <a:ext cx="0" cy="373523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08C98E42-0733-997B-62F6-EC4C7A7F0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7867" y="1677175"/>
              <a:ext cx="0" cy="373523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690BBF0D-1686-268A-A0C0-EE3D9524E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1667762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0A092FD5-8E32-73B3-F13E-6F9E5E50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4738187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878E97E-A02D-F4FF-F3C0-81FE9D0FA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1671788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F3CD9673-8128-3C84-FC31-589F2D9A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4742213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F7D77273-83BB-736B-74A3-1D1559813ADC}"/>
                </a:ext>
              </a:extLst>
            </p:cNvPr>
            <p:cNvSpPr/>
            <p:nvPr/>
          </p:nvSpPr>
          <p:spPr>
            <a:xfrm>
              <a:off x="6691509" y="5251661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2868F91C-10BF-2F17-46D8-E6741E5CC4CE}"/>
                </a:ext>
              </a:extLst>
            </p:cNvPr>
            <p:cNvSpPr/>
            <p:nvPr/>
          </p:nvSpPr>
          <p:spPr>
            <a:xfrm>
              <a:off x="6003834" y="2171656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45809524-DA3D-EB35-E971-BD0C49414DEB}"/>
                </a:ext>
              </a:extLst>
            </p:cNvPr>
            <p:cNvSpPr/>
            <p:nvPr/>
          </p:nvSpPr>
          <p:spPr>
            <a:xfrm>
              <a:off x="1897665" y="5239740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C96FC022-B5F7-9C33-1F96-C5AD01732FD3}"/>
                </a:ext>
              </a:extLst>
            </p:cNvPr>
            <p:cNvSpPr/>
            <p:nvPr/>
          </p:nvSpPr>
          <p:spPr>
            <a:xfrm>
              <a:off x="1206456" y="2171232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8A85B3AA-5081-DDF5-5CEF-2F28027B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834" y="1714876"/>
              <a:ext cx="103790" cy="96102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CE8A3418-F1E7-0F3F-A245-315E422B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2456" y="2176183"/>
              <a:ext cx="101515" cy="10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33932D-4E17-2E96-D42F-7876531B15EA}"/>
              </a:ext>
            </a:extLst>
          </p:cNvPr>
          <p:cNvSpPr txBox="1"/>
          <p:nvPr/>
        </p:nvSpPr>
        <p:spPr>
          <a:xfrm>
            <a:off x="354336" y="1501630"/>
            <a:ext cx="897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Decay</a:t>
            </a:r>
            <a:r>
              <a:rPr lang="it-IT" sz="1600" dirty="0"/>
              <a:t> of </a:t>
            </a:r>
            <a:r>
              <a:rPr lang="it-IT" sz="1600" dirty="0" err="1"/>
              <a:t>metastable</a:t>
            </a:r>
            <a:r>
              <a:rPr lang="it-IT" sz="1600" dirty="0"/>
              <a:t> </a:t>
            </a:r>
            <a:r>
              <a:rPr lang="it-IT" sz="1600" dirty="0" err="1"/>
              <a:t>states</a:t>
            </a:r>
            <a:r>
              <a:rPr lang="it-IT" sz="1600" dirty="0"/>
              <a:t> 	</a:t>
            </a:r>
            <a:r>
              <a:rPr lang="it-IT" sz="1600" b="1" i="1" dirty="0" err="1"/>
              <a:t>Simulation</a:t>
            </a:r>
            <a:r>
              <a:rPr lang="it-IT" sz="1600" b="1" i="1" dirty="0"/>
              <a:t> of False Vacuum </a:t>
            </a:r>
            <a:r>
              <a:rPr lang="it-IT" sz="1600" b="1" i="1" dirty="0" err="1"/>
              <a:t>Decay</a:t>
            </a:r>
            <a:r>
              <a:rPr lang="it-IT" sz="1600" b="1" i="1" dirty="0"/>
              <a:t> </a:t>
            </a:r>
            <a:r>
              <a:rPr lang="it-IT" sz="1600" b="1" i="1" dirty="0" err="1"/>
              <a:t>mechanism</a:t>
            </a:r>
            <a:r>
              <a:rPr lang="it-IT" sz="1600" b="1" i="1" dirty="0"/>
              <a:t> in quantum Field theory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465D2F2-1F5D-8B13-D69D-9DA9054F3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28393" y="3203419"/>
            <a:ext cx="2846030" cy="2478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FalseVacuum">
            <a:extLst>
              <a:ext uri="{FF2B5EF4-FFF2-40B4-BE49-F238E27FC236}">
                <a16:creationId xmlns:a16="http://schemas.microsoft.com/office/drawing/2014/main" id="{A227BAAB-FF20-8D8F-045D-C9299F76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94" y="3011272"/>
            <a:ext cx="3357694" cy="20065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81C06C-4CCA-0796-E2AF-8E22CEFB9073}"/>
              </a:ext>
            </a:extLst>
          </p:cNvPr>
          <p:cNvSpPr txBox="1"/>
          <p:nvPr/>
        </p:nvSpPr>
        <p:spPr>
          <a:xfrm>
            <a:off x="308286" y="5591701"/>
            <a:ext cx="3519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Zenesini et al., Nature </a:t>
            </a:r>
            <a:r>
              <a:rPr lang="it-IT" sz="1400" dirty="0" err="1"/>
              <a:t>Physics</a:t>
            </a:r>
            <a:r>
              <a:rPr lang="it-IT" sz="1400" dirty="0"/>
              <a:t> </a:t>
            </a:r>
            <a:r>
              <a:rPr lang="it-IT" sz="1400" b="1" dirty="0"/>
              <a:t>20</a:t>
            </a:r>
            <a:r>
              <a:rPr lang="it-IT" sz="1400" dirty="0"/>
              <a:t>, 558 (2024)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FD973F7-7814-ECFB-271D-0DBD2E5519FE}"/>
              </a:ext>
            </a:extLst>
          </p:cNvPr>
          <p:cNvGrpSpPr/>
          <p:nvPr/>
        </p:nvGrpSpPr>
        <p:grpSpPr>
          <a:xfrm>
            <a:off x="7563882" y="1915711"/>
            <a:ext cx="4170024" cy="3950976"/>
            <a:chOff x="4918382" y="1711703"/>
            <a:chExt cx="4833747" cy="4579834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3D55C6DA-EE86-1E0C-E44E-DFBF303B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8382" y="1711703"/>
              <a:ext cx="4833747" cy="457983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7F13B03-BB11-3653-AB42-F6F5FB28C85F}"/>
                </a:ext>
              </a:extLst>
            </p:cNvPr>
            <p:cNvGrpSpPr/>
            <p:nvPr/>
          </p:nvGrpSpPr>
          <p:grpSpPr>
            <a:xfrm>
              <a:off x="5878096" y="5965272"/>
              <a:ext cx="1457159" cy="326244"/>
              <a:chOff x="3026921" y="6368204"/>
              <a:chExt cx="1457159" cy="326244"/>
            </a:xfrm>
          </p:grpSpPr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62186A16-A6B6-DD70-D727-1D42A67C54C8}"/>
                  </a:ext>
                </a:extLst>
              </p:cNvPr>
              <p:cNvSpPr/>
              <p:nvPr/>
            </p:nvSpPr>
            <p:spPr>
              <a:xfrm>
                <a:off x="3026921" y="6368204"/>
                <a:ext cx="1457159" cy="3262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9522EA87-B965-F92D-E181-15FBF130C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2090" y="6457446"/>
                <a:ext cx="1378589" cy="181897"/>
              </a:xfrm>
              <a:prstGeom prst="rect">
                <a:avLst/>
              </a:prstGeom>
            </p:spPr>
          </p:pic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2D091A52-A4FB-6075-8C26-E9335CF35C19}"/>
                </a:ext>
              </a:extLst>
            </p:cNvPr>
            <p:cNvGrpSpPr/>
            <p:nvPr/>
          </p:nvGrpSpPr>
          <p:grpSpPr>
            <a:xfrm>
              <a:off x="8012604" y="5965272"/>
              <a:ext cx="1457159" cy="326244"/>
              <a:chOff x="3026921" y="6368204"/>
              <a:chExt cx="1457159" cy="326244"/>
            </a:xfrm>
          </p:grpSpPr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D61FF07-24E7-DB3A-5762-3FA3B64117A6}"/>
                  </a:ext>
                </a:extLst>
              </p:cNvPr>
              <p:cNvSpPr/>
              <p:nvPr/>
            </p:nvSpPr>
            <p:spPr>
              <a:xfrm>
                <a:off x="3026921" y="6368204"/>
                <a:ext cx="1457159" cy="3262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44DD2BBD-0C40-9672-CF05-3BF84D9C3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2090" y="6457446"/>
                <a:ext cx="1378589" cy="181897"/>
              </a:xfrm>
              <a:prstGeom prst="rect">
                <a:avLst/>
              </a:prstGeom>
            </p:spPr>
          </p:pic>
        </p:grp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4AB2357-9133-F427-5AC5-5D636F6F9F36}"/>
              </a:ext>
            </a:extLst>
          </p:cNvPr>
          <p:cNvCxnSpPr>
            <a:cxnSpLocks/>
          </p:cNvCxnSpPr>
          <p:nvPr/>
        </p:nvCxnSpPr>
        <p:spPr>
          <a:xfrm>
            <a:off x="4411986" y="2706518"/>
            <a:ext cx="24788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3F9C9F1-EC1C-C28D-8C8B-03D6A7E8D6AF}"/>
              </a:ext>
            </a:extLst>
          </p:cNvPr>
          <p:cNvCxnSpPr>
            <a:cxnSpLocks/>
          </p:cNvCxnSpPr>
          <p:nvPr/>
        </p:nvCxnSpPr>
        <p:spPr>
          <a:xfrm>
            <a:off x="7110354" y="3011272"/>
            <a:ext cx="0" cy="28417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9DB8C9-13D2-62DE-63DB-93E0A2332BF4}"/>
              </a:ext>
            </a:extLst>
          </p:cNvPr>
          <p:cNvSpPr txBox="1"/>
          <p:nvPr/>
        </p:nvSpPr>
        <p:spPr>
          <a:xfrm>
            <a:off x="6854487" y="2515285"/>
            <a:ext cx="272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x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4551C87-6446-7C03-BBE2-64C929AABCB0}"/>
              </a:ext>
            </a:extLst>
          </p:cNvPr>
          <p:cNvSpPr txBox="1"/>
          <p:nvPr/>
        </p:nvSpPr>
        <p:spPr>
          <a:xfrm rot="5400000">
            <a:off x="6980134" y="4624579"/>
            <a:ext cx="568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time</a:t>
            </a:r>
          </a:p>
        </p:txBody>
      </p:sp>
      <p:pic>
        <p:nvPicPr>
          <p:cNvPr id="32" name="Picture 53">
            <a:extLst>
              <a:ext uri="{FF2B5EF4-FFF2-40B4-BE49-F238E27FC236}">
                <a16:creationId xmlns:a16="http://schemas.microsoft.com/office/drawing/2014/main" id="{BDE7F532-C399-1AB4-4498-49351D1CD6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569" y="2399878"/>
            <a:ext cx="2663678" cy="206673"/>
          </a:xfrm>
          <a:prstGeom prst="rect">
            <a:avLst/>
          </a:prstGeom>
        </p:spPr>
      </p:pic>
      <p:sp>
        <p:nvSpPr>
          <p:cNvPr id="33" name="Figura a mano libera 32">
            <a:extLst>
              <a:ext uri="{FF2B5EF4-FFF2-40B4-BE49-F238E27FC236}">
                <a16:creationId xmlns:a16="http://schemas.microsoft.com/office/drawing/2014/main" id="{EA424DC5-04B8-4C74-B42D-2A8B0F7657E1}"/>
              </a:ext>
            </a:extLst>
          </p:cNvPr>
          <p:cNvSpPr/>
          <p:nvPr/>
        </p:nvSpPr>
        <p:spPr>
          <a:xfrm>
            <a:off x="4411987" y="2052387"/>
            <a:ext cx="2478844" cy="307777"/>
          </a:xfrm>
          <a:custGeom>
            <a:avLst/>
            <a:gdLst>
              <a:gd name="connsiteX0" fmla="*/ 0 w 4195483"/>
              <a:gd name="connsiteY0" fmla="*/ 493059 h 493059"/>
              <a:gd name="connsiteX1" fmla="*/ 2017059 w 4195483"/>
              <a:gd name="connsiteY1" fmla="*/ 0 h 493059"/>
              <a:gd name="connsiteX2" fmla="*/ 4195483 w 4195483"/>
              <a:gd name="connsiteY2" fmla="*/ 493059 h 49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5483" h="493059">
                <a:moveTo>
                  <a:pt x="0" y="493059"/>
                </a:moveTo>
                <a:cubicBezTo>
                  <a:pt x="658906" y="246529"/>
                  <a:pt x="1317812" y="0"/>
                  <a:pt x="2017059" y="0"/>
                </a:cubicBezTo>
                <a:cubicBezTo>
                  <a:pt x="2716306" y="0"/>
                  <a:pt x="3455894" y="246529"/>
                  <a:pt x="4195483" y="49305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giù 33">
            <a:extLst>
              <a:ext uri="{FF2B5EF4-FFF2-40B4-BE49-F238E27FC236}">
                <a16:creationId xmlns:a16="http://schemas.microsoft.com/office/drawing/2014/main" id="{5690FE29-0189-CED5-A1A7-63AC98F4208E}"/>
              </a:ext>
            </a:extLst>
          </p:cNvPr>
          <p:cNvSpPr/>
          <p:nvPr/>
        </p:nvSpPr>
        <p:spPr>
          <a:xfrm rot="10800000">
            <a:off x="4481663" y="276386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giù 34">
            <a:extLst>
              <a:ext uri="{FF2B5EF4-FFF2-40B4-BE49-F238E27FC236}">
                <a16:creationId xmlns:a16="http://schemas.microsoft.com/office/drawing/2014/main" id="{5F502FAB-CA90-020D-F9E3-7D2442A21B20}"/>
              </a:ext>
            </a:extLst>
          </p:cNvPr>
          <p:cNvSpPr/>
          <p:nvPr/>
        </p:nvSpPr>
        <p:spPr>
          <a:xfrm rot="10800000">
            <a:off x="4637971" y="2763865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giù 35">
            <a:extLst>
              <a:ext uri="{FF2B5EF4-FFF2-40B4-BE49-F238E27FC236}">
                <a16:creationId xmlns:a16="http://schemas.microsoft.com/office/drawing/2014/main" id="{406DB9A7-8E1C-85B3-A9E4-E5C23816BE12}"/>
              </a:ext>
            </a:extLst>
          </p:cNvPr>
          <p:cNvSpPr/>
          <p:nvPr/>
        </p:nvSpPr>
        <p:spPr>
          <a:xfrm rot="10800000">
            <a:off x="4790371" y="2763866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giù 36">
            <a:extLst>
              <a:ext uri="{FF2B5EF4-FFF2-40B4-BE49-F238E27FC236}">
                <a16:creationId xmlns:a16="http://schemas.microsoft.com/office/drawing/2014/main" id="{C845EE6F-9884-9798-C080-C0FC868A239C}"/>
              </a:ext>
            </a:extLst>
          </p:cNvPr>
          <p:cNvSpPr/>
          <p:nvPr/>
        </p:nvSpPr>
        <p:spPr>
          <a:xfrm rot="10800000">
            <a:off x="4938864" y="276386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giù 37">
            <a:extLst>
              <a:ext uri="{FF2B5EF4-FFF2-40B4-BE49-F238E27FC236}">
                <a16:creationId xmlns:a16="http://schemas.microsoft.com/office/drawing/2014/main" id="{858A41FC-01EC-53CA-FBA2-2D72A8282107}"/>
              </a:ext>
            </a:extLst>
          </p:cNvPr>
          <p:cNvSpPr/>
          <p:nvPr/>
        </p:nvSpPr>
        <p:spPr>
          <a:xfrm rot="10800000">
            <a:off x="5087355" y="276386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giù 38">
            <a:extLst>
              <a:ext uri="{FF2B5EF4-FFF2-40B4-BE49-F238E27FC236}">
                <a16:creationId xmlns:a16="http://schemas.microsoft.com/office/drawing/2014/main" id="{98C95A52-59BE-7D28-0C56-3E54BCD33A33}"/>
              </a:ext>
            </a:extLst>
          </p:cNvPr>
          <p:cNvSpPr/>
          <p:nvPr/>
        </p:nvSpPr>
        <p:spPr>
          <a:xfrm rot="10800000">
            <a:off x="5243663" y="276386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giù 39">
            <a:extLst>
              <a:ext uri="{FF2B5EF4-FFF2-40B4-BE49-F238E27FC236}">
                <a16:creationId xmlns:a16="http://schemas.microsoft.com/office/drawing/2014/main" id="{55C0A257-7CCE-B094-807E-7DDFAFA7FF59}"/>
              </a:ext>
            </a:extLst>
          </p:cNvPr>
          <p:cNvSpPr/>
          <p:nvPr/>
        </p:nvSpPr>
        <p:spPr>
          <a:xfrm rot="10800000">
            <a:off x="5396063" y="2763865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giù 40">
            <a:extLst>
              <a:ext uri="{FF2B5EF4-FFF2-40B4-BE49-F238E27FC236}">
                <a16:creationId xmlns:a16="http://schemas.microsoft.com/office/drawing/2014/main" id="{E5A4F73D-65DE-122C-6C03-3B3AF8E28F7D}"/>
              </a:ext>
            </a:extLst>
          </p:cNvPr>
          <p:cNvSpPr/>
          <p:nvPr/>
        </p:nvSpPr>
        <p:spPr>
          <a:xfrm rot="10800000">
            <a:off x="5544556" y="276386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giù 41">
            <a:extLst>
              <a:ext uri="{FF2B5EF4-FFF2-40B4-BE49-F238E27FC236}">
                <a16:creationId xmlns:a16="http://schemas.microsoft.com/office/drawing/2014/main" id="{22D78A01-D47D-6C21-563E-CC30762065F1}"/>
              </a:ext>
            </a:extLst>
          </p:cNvPr>
          <p:cNvSpPr/>
          <p:nvPr/>
        </p:nvSpPr>
        <p:spPr>
          <a:xfrm rot="10800000">
            <a:off x="5696955" y="276386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giù 42">
            <a:extLst>
              <a:ext uri="{FF2B5EF4-FFF2-40B4-BE49-F238E27FC236}">
                <a16:creationId xmlns:a16="http://schemas.microsoft.com/office/drawing/2014/main" id="{70E2E7CE-F306-5B0F-1AAD-0EC33B0BCCC7}"/>
              </a:ext>
            </a:extLst>
          </p:cNvPr>
          <p:cNvSpPr/>
          <p:nvPr/>
        </p:nvSpPr>
        <p:spPr>
          <a:xfrm rot="10800000">
            <a:off x="5853263" y="276386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giù 43">
            <a:extLst>
              <a:ext uri="{FF2B5EF4-FFF2-40B4-BE49-F238E27FC236}">
                <a16:creationId xmlns:a16="http://schemas.microsoft.com/office/drawing/2014/main" id="{553F9959-FC9B-8581-DBF6-2BDDD5C884B1}"/>
              </a:ext>
            </a:extLst>
          </p:cNvPr>
          <p:cNvSpPr/>
          <p:nvPr/>
        </p:nvSpPr>
        <p:spPr>
          <a:xfrm rot="10800000">
            <a:off x="6005663" y="2763865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giù 44">
            <a:extLst>
              <a:ext uri="{FF2B5EF4-FFF2-40B4-BE49-F238E27FC236}">
                <a16:creationId xmlns:a16="http://schemas.microsoft.com/office/drawing/2014/main" id="{B5D7A27F-44F9-865A-7C9C-AFE0F2AB86B0}"/>
              </a:ext>
            </a:extLst>
          </p:cNvPr>
          <p:cNvSpPr/>
          <p:nvPr/>
        </p:nvSpPr>
        <p:spPr>
          <a:xfrm rot="10800000">
            <a:off x="6154156" y="276386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giù 45">
            <a:extLst>
              <a:ext uri="{FF2B5EF4-FFF2-40B4-BE49-F238E27FC236}">
                <a16:creationId xmlns:a16="http://schemas.microsoft.com/office/drawing/2014/main" id="{2093DC40-E9A5-2EF0-4B50-6CD5D869013A}"/>
              </a:ext>
            </a:extLst>
          </p:cNvPr>
          <p:cNvSpPr/>
          <p:nvPr/>
        </p:nvSpPr>
        <p:spPr>
          <a:xfrm rot="10800000">
            <a:off x="6302650" y="2763862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giù 46">
            <a:extLst>
              <a:ext uri="{FF2B5EF4-FFF2-40B4-BE49-F238E27FC236}">
                <a16:creationId xmlns:a16="http://schemas.microsoft.com/office/drawing/2014/main" id="{8416838A-C165-5BEF-A3CC-80705AB7F762}"/>
              </a:ext>
            </a:extLst>
          </p:cNvPr>
          <p:cNvSpPr/>
          <p:nvPr/>
        </p:nvSpPr>
        <p:spPr>
          <a:xfrm rot="10800000">
            <a:off x="6458958" y="276386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giù 47">
            <a:extLst>
              <a:ext uri="{FF2B5EF4-FFF2-40B4-BE49-F238E27FC236}">
                <a16:creationId xmlns:a16="http://schemas.microsoft.com/office/drawing/2014/main" id="{E6E6ED2B-C5D7-19D4-AC19-FDC0F06B8C1F}"/>
              </a:ext>
            </a:extLst>
          </p:cNvPr>
          <p:cNvSpPr/>
          <p:nvPr/>
        </p:nvSpPr>
        <p:spPr>
          <a:xfrm rot="10800000">
            <a:off x="6611358" y="276386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giù 48">
            <a:extLst>
              <a:ext uri="{FF2B5EF4-FFF2-40B4-BE49-F238E27FC236}">
                <a16:creationId xmlns:a16="http://schemas.microsoft.com/office/drawing/2014/main" id="{005216CA-C90D-F731-D967-A3F76A7F3307}"/>
              </a:ext>
            </a:extLst>
          </p:cNvPr>
          <p:cNvSpPr/>
          <p:nvPr/>
        </p:nvSpPr>
        <p:spPr>
          <a:xfrm rot="10800000">
            <a:off x="6759851" y="2763862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giù 50">
            <a:extLst>
              <a:ext uri="{FF2B5EF4-FFF2-40B4-BE49-F238E27FC236}">
                <a16:creationId xmlns:a16="http://schemas.microsoft.com/office/drawing/2014/main" id="{78252896-C5C1-5AF5-B9A4-E520A72E81C6}"/>
              </a:ext>
            </a:extLst>
          </p:cNvPr>
          <p:cNvSpPr/>
          <p:nvPr/>
        </p:nvSpPr>
        <p:spPr>
          <a:xfrm rot="10800000">
            <a:off x="4475801" y="5915152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giù 51">
            <a:extLst>
              <a:ext uri="{FF2B5EF4-FFF2-40B4-BE49-F238E27FC236}">
                <a16:creationId xmlns:a16="http://schemas.microsoft.com/office/drawing/2014/main" id="{2F286E81-3EBC-384B-6510-B23C80FDBBE1}"/>
              </a:ext>
            </a:extLst>
          </p:cNvPr>
          <p:cNvSpPr/>
          <p:nvPr/>
        </p:nvSpPr>
        <p:spPr>
          <a:xfrm rot="10800000">
            <a:off x="4632109" y="5915153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giù 52">
            <a:extLst>
              <a:ext uri="{FF2B5EF4-FFF2-40B4-BE49-F238E27FC236}">
                <a16:creationId xmlns:a16="http://schemas.microsoft.com/office/drawing/2014/main" id="{90115F19-EB17-059A-5F81-5507F0B3059D}"/>
              </a:ext>
            </a:extLst>
          </p:cNvPr>
          <p:cNvSpPr/>
          <p:nvPr/>
        </p:nvSpPr>
        <p:spPr>
          <a:xfrm rot="10800000">
            <a:off x="4784509" y="5915154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reccia giù 53">
            <a:extLst>
              <a:ext uri="{FF2B5EF4-FFF2-40B4-BE49-F238E27FC236}">
                <a16:creationId xmlns:a16="http://schemas.microsoft.com/office/drawing/2014/main" id="{03AB3A5E-F7D9-7BCD-9744-0D4C2B35CFED}"/>
              </a:ext>
            </a:extLst>
          </p:cNvPr>
          <p:cNvSpPr/>
          <p:nvPr/>
        </p:nvSpPr>
        <p:spPr>
          <a:xfrm rot="10800000">
            <a:off x="4933002" y="5915152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giù 54">
            <a:extLst>
              <a:ext uri="{FF2B5EF4-FFF2-40B4-BE49-F238E27FC236}">
                <a16:creationId xmlns:a16="http://schemas.microsoft.com/office/drawing/2014/main" id="{6D78AC76-896A-1DE2-2CB1-833F24B70EC7}"/>
              </a:ext>
            </a:extLst>
          </p:cNvPr>
          <p:cNvSpPr/>
          <p:nvPr/>
        </p:nvSpPr>
        <p:spPr>
          <a:xfrm rot="10800000">
            <a:off x="5081493" y="5915151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giù 55">
            <a:extLst>
              <a:ext uri="{FF2B5EF4-FFF2-40B4-BE49-F238E27FC236}">
                <a16:creationId xmlns:a16="http://schemas.microsoft.com/office/drawing/2014/main" id="{7727E6D4-E847-AAA8-9091-134A73243B3C}"/>
              </a:ext>
            </a:extLst>
          </p:cNvPr>
          <p:cNvSpPr/>
          <p:nvPr/>
        </p:nvSpPr>
        <p:spPr>
          <a:xfrm>
            <a:off x="5237801" y="5915152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giù 56">
            <a:extLst>
              <a:ext uri="{FF2B5EF4-FFF2-40B4-BE49-F238E27FC236}">
                <a16:creationId xmlns:a16="http://schemas.microsoft.com/office/drawing/2014/main" id="{3EBF7987-6C64-F7B8-4A86-3C1E1D3604A7}"/>
              </a:ext>
            </a:extLst>
          </p:cNvPr>
          <p:cNvSpPr/>
          <p:nvPr/>
        </p:nvSpPr>
        <p:spPr>
          <a:xfrm>
            <a:off x="5390201" y="5915153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giù 57">
            <a:extLst>
              <a:ext uri="{FF2B5EF4-FFF2-40B4-BE49-F238E27FC236}">
                <a16:creationId xmlns:a16="http://schemas.microsoft.com/office/drawing/2014/main" id="{DFA4DDE5-0FA7-D6AC-CB02-0EA920A216D3}"/>
              </a:ext>
            </a:extLst>
          </p:cNvPr>
          <p:cNvSpPr/>
          <p:nvPr/>
        </p:nvSpPr>
        <p:spPr>
          <a:xfrm>
            <a:off x="5538694" y="5915151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giù 58">
            <a:extLst>
              <a:ext uri="{FF2B5EF4-FFF2-40B4-BE49-F238E27FC236}">
                <a16:creationId xmlns:a16="http://schemas.microsoft.com/office/drawing/2014/main" id="{3595A0F4-235E-F19A-78C2-F25ABA31340E}"/>
              </a:ext>
            </a:extLst>
          </p:cNvPr>
          <p:cNvSpPr/>
          <p:nvPr/>
        </p:nvSpPr>
        <p:spPr>
          <a:xfrm>
            <a:off x="5691093" y="5915151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giù 59">
            <a:extLst>
              <a:ext uri="{FF2B5EF4-FFF2-40B4-BE49-F238E27FC236}">
                <a16:creationId xmlns:a16="http://schemas.microsoft.com/office/drawing/2014/main" id="{14DBDC2A-45D3-66B7-1C86-53A7DAC50BCE}"/>
              </a:ext>
            </a:extLst>
          </p:cNvPr>
          <p:cNvSpPr/>
          <p:nvPr/>
        </p:nvSpPr>
        <p:spPr>
          <a:xfrm>
            <a:off x="5847401" y="5915152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eccia giù 60">
            <a:extLst>
              <a:ext uri="{FF2B5EF4-FFF2-40B4-BE49-F238E27FC236}">
                <a16:creationId xmlns:a16="http://schemas.microsoft.com/office/drawing/2014/main" id="{8AC9EFEB-7DB7-DA4E-6D90-70756C03EBEF}"/>
              </a:ext>
            </a:extLst>
          </p:cNvPr>
          <p:cNvSpPr/>
          <p:nvPr/>
        </p:nvSpPr>
        <p:spPr>
          <a:xfrm>
            <a:off x="5999801" y="5915153"/>
            <a:ext cx="111285" cy="2066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giù 61">
            <a:extLst>
              <a:ext uri="{FF2B5EF4-FFF2-40B4-BE49-F238E27FC236}">
                <a16:creationId xmlns:a16="http://schemas.microsoft.com/office/drawing/2014/main" id="{A1F3CC79-FA79-D7AE-6E35-0253587E0D02}"/>
              </a:ext>
            </a:extLst>
          </p:cNvPr>
          <p:cNvSpPr/>
          <p:nvPr/>
        </p:nvSpPr>
        <p:spPr>
          <a:xfrm rot="10800000">
            <a:off x="6148294" y="5915151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Freccia giù 62">
            <a:extLst>
              <a:ext uri="{FF2B5EF4-FFF2-40B4-BE49-F238E27FC236}">
                <a16:creationId xmlns:a16="http://schemas.microsoft.com/office/drawing/2014/main" id="{629A2F2D-2C65-8114-09CC-FD94715E2483}"/>
              </a:ext>
            </a:extLst>
          </p:cNvPr>
          <p:cNvSpPr/>
          <p:nvPr/>
        </p:nvSpPr>
        <p:spPr>
          <a:xfrm rot="10800000">
            <a:off x="6296788" y="5915150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48" name="Freccia giù 2047">
            <a:extLst>
              <a:ext uri="{FF2B5EF4-FFF2-40B4-BE49-F238E27FC236}">
                <a16:creationId xmlns:a16="http://schemas.microsoft.com/office/drawing/2014/main" id="{914F8C69-9C7B-E08E-A4BA-787A670DFA01}"/>
              </a:ext>
            </a:extLst>
          </p:cNvPr>
          <p:cNvSpPr/>
          <p:nvPr/>
        </p:nvSpPr>
        <p:spPr>
          <a:xfrm rot="10800000">
            <a:off x="6453096" y="5915151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49" name="Freccia giù 2048">
            <a:extLst>
              <a:ext uri="{FF2B5EF4-FFF2-40B4-BE49-F238E27FC236}">
                <a16:creationId xmlns:a16="http://schemas.microsoft.com/office/drawing/2014/main" id="{D421F2CF-2681-330A-FDB9-6AF64B6970E5}"/>
              </a:ext>
            </a:extLst>
          </p:cNvPr>
          <p:cNvSpPr/>
          <p:nvPr/>
        </p:nvSpPr>
        <p:spPr>
          <a:xfrm rot="10800000">
            <a:off x="6605496" y="5915152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1" name="Freccia giù 2050">
            <a:extLst>
              <a:ext uri="{FF2B5EF4-FFF2-40B4-BE49-F238E27FC236}">
                <a16:creationId xmlns:a16="http://schemas.microsoft.com/office/drawing/2014/main" id="{BE32F6B1-7062-DE54-92A2-C9537CD76F50}"/>
              </a:ext>
            </a:extLst>
          </p:cNvPr>
          <p:cNvSpPr/>
          <p:nvPr/>
        </p:nvSpPr>
        <p:spPr>
          <a:xfrm rot="10800000">
            <a:off x="6753989" y="5915150"/>
            <a:ext cx="111285" cy="206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89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E59A8E-1322-253E-A4F3-2B170E97E9A5}"/>
              </a:ext>
            </a:extLst>
          </p:cNvPr>
          <p:cNvSpPr txBox="1"/>
          <p:nvPr/>
        </p:nvSpPr>
        <p:spPr>
          <a:xfrm>
            <a:off x="405343" y="1594890"/>
            <a:ext cx="264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Harmonic</a:t>
            </a:r>
            <a:r>
              <a:rPr lang="it-IT" dirty="0"/>
              <a:t> to </a:t>
            </a:r>
            <a:r>
              <a:rPr lang="it-IT" b="1" dirty="0" err="1"/>
              <a:t>flat</a:t>
            </a:r>
            <a:r>
              <a:rPr lang="it-IT" b="1" dirty="0"/>
              <a:t> </a:t>
            </a:r>
            <a:r>
              <a:rPr lang="it-IT" b="1" dirty="0" err="1"/>
              <a:t>potential</a:t>
            </a:r>
            <a:endParaRPr lang="it-IT" b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216975B-6F6F-D293-1D12-A4BBADD313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27" y="4129003"/>
            <a:ext cx="2577448" cy="19249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D958B33-133E-B799-DA00-D24C134E0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33" y="1964223"/>
            <a:ext cx="2507653" cy="1924980"/>
          </a:xfrm>
          <a:prstGeom prst="rect">
            <a:avLst/>
          </a:prstGeom>
        </p:spPr>
      </p:pic>
      <p:grpSp>
        <p:nvGrpSpPr>
          <p:cNvPr id="113" name="Gruppo 112">
            <a:extLst>
              <a:ext uri="{FF2B5EF4-FFF2-40B4-BE49-F238E27FC236}">
                <a16:creationId xmlns:a16="http://schemas.microsoft.com/office/drawing/2014/main" id="{8DFF8A04-FF48-7013-CB79-F3032EC0F896}"/>
              </a:ext>
            </a:extLst>
          </p:cNvPr>
          <p:cNvGrpSpPr/>
          <p:nvPr/>
        </p:nvGrpSpPr>
        <p:grpSpPr>
          <a:xfrm>
            <a:off x="4437295" y="2075279"/>
            <a:ext cx="5876156" cy="3754847"/>
            <a:chOff x="1032863" y="1651912"/>
            <a:chExt cx="5885004" cy="3760501"/>
          </a:xfrm>
        </p:grpSpPr>
        <p:pic>
          <p:nvPicPr>
            <p:cNvPr id="114" name="Picture 2">
              <a:extLst>
                <a:ext uri="{FF2B5EF4-FFF2-40B4-BE49-F238E27FC236}">
                  <a16:creationId xmlns:a16="http://schemas.microsoft.com/office/drawing/2014/main" id="{B478D7CC-EB6B-CC66-932C-BF97C1F756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91308" y="1662985"/>
              <a:ext cx="1963144" cy="37352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57E62E71-7906-E228-670B-02CFCF71F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9417" y="1662985"/>
              <a:ext cx="1963144" cy="37352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6" name="Immagine 115">
              <a:extLst>
                <a:ext uri="{FF2B5EF4-FFF2-40B4-BE49-F238E27FC236}">
                  <a16:creationId xmlns:a16="http://schemas.microsoft.com/office/drawing/2014/main" id="{B4C6BA23-CE0C-BF0B-CBCA-962405B0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2432173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17" name="Ovale 116">
              <a:extLst>
                <a:ext uri="{FF2B5EF4-FFF2-40B4-BE49-F238E27FC236}">
                  <a16:creationId xmlns:a16="http://schemas.microsoft.com/office/drawing/2014/main" id="{B29F7351-29FD-561F-C84F-77DDCA3FF408}"/>
                </a:ext>
              </a:extLst>
            </p:cNvPr>
            <p:cNvSpPr/>
            <p:nvPr/>
          </p:nvSpPr>
          <p:spPr>
            <a:xfrm>
              <a:off x="6683385" y="2633848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18" name="Immagine 117">
              <a:extLst>
                <a:ext uri="{FF2B5EF4-FFF2-40B4-BE49-F238E27FC236}">
                  <a16:creationId xmlns:a16="http://schemas.microsoft.com/office/drawing/2014/main" id="{C41D9AE4-549E-34CE-8198-42D517A9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3192649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9" name="Immagine 118">
              <a:extLst>
                <a:ext uri="{FF2B5EF4-FFF2-40B4-BE49-F238E27FC236}">
                  <a16:creationId xmlns:a16="http://schemas.microsoft.com/office/drawing/2014/main" id="{B82B0353-8216-B2EF-B9FD-1B0F72421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3959232"/>
              <a:ext cx="810100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20" name="Ovale 119">
              <a:extLst>
                <a:ext uri="{FF2B5EF4-FFF2-40B4-BE49-F238E27FC236}">
                  <a16:creationId xmlns:a16="http://schemas.microsoft.com/office/drawing/2014/main" id="{D14BB95B-76A1-40A7-CB10-599A943C94F3}"/>
                </a:ext>
              </a:extLst>
            </p:cNvPr>
            <p:cNvSpPr/>
            <p:nvPr/>
          </p:nvSpPr>
          <p:spPr>
            <a:xfrm>
              <a:off x="6688667" y="3490495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21" name="Ovale 120">
              <a:extLst>
                <a:ext uri="{FF2B5EF4-FFF2-40B4-BE49-F238E27FC236}">
                  <a16:creationId xmlns:a16="http://schemas.microsoft.com/office/drawing/2014/main" id="{43891FE3-52A7-5815-9465-0CEC51AA027B}"/>
                </a:ext>
              </a:extLst>
            </p:cNvPr>
            <p:cNvSpPr/>
            <p:nvPr/>
          </p:nvSpPr>
          <p:spPr>
            <a:xfrm>
              <a:off x="6689010" y="4357250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cxnSp>
          <p:nvCxnSpPr>
            <p:cNvPr id="122" name="Connettore 1 121">
              <a:extLst>
                <a:ext uri="{FF2B5EF4-FFF2-40B4-BE49-F238E27FC236}">
                  <a16:creationId xmlns:a16="http://schemas.microsoft.com/office/drawing/2014/main" id="{18E216BA-E871-C05C-8891-D7CA5D1CC5AF}"/>
                </a:ext>
              </a:extLst>
            </p:cNvPr>
            <p:cNvCxnSpPr>
              <a:cxnSpLocks/>
            </p:cNvCxnSpPr>
            <p:nvPr/>
          </p:nvCxnSpPr>
          <p:spPr>
            <a:xfrm>
              <a:off x="2009417" y="3398030"/>
              <a:ext cx="394503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Immagine 122">
              <a:extLst>
                <a:ext uri="{FF2B5EF4-FFF2-40B4-BE49-F238E27FC236}">
                  <a16:creationId xmlns:a16="http://schemas.microsoft.com/office/drawing/2014/main" id="{200B233B-17FB-9DBC-B017-C907D1A83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2435642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4" name="Ovale 123">
              <a:extLst>
                <a:ext uri="{FF2B5EF4-FFF2-40B4-BE49-F238E27FC236}">
                  <a16:creationId xmlns:a16="http://schemas.microsoft.com/office/drawing/2014/main" id="{007FF741-F250-394F-3DF8-4300CE6EA0BF}"/>
                </a:ext>
              </a:extLst>
            </p:cNvPr>
            <p:cNvSpPr/>
            <p:nvPr/>
          </p:nvSpPr>
          <p:spPr>
            <a:xfrm>
              <a:off x="1211451" y="2828297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25" name="Immagine 124">
              <a:extLst>
                <a:ext uri="{FF2B5EF4-FFF2-40B4-BE49-F238E27FC236}">
                  <a16:creationId xmlns:a16="http://schemas.microsoft.com/office/drawing/2014/main" id="{1F3F4D96-6439-A577-FA3E-A4F30A83B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3196118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26" name="Immagine 125">
              <a:extLst>
                <a:ext uri="{FF2B5EF4-FFF2-40B4-BE49-F238E27FC236}">
                  <a16:creationId xmlns:a16="http://schemas.microsoft.com/office/drawing/2014/main" id="{E7021A63-1C75-F12C-A0F0-5A08FEA2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3962701"/>
              <a:ext cx="810100" cy="648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7" name="Ovale 126">
              <a:extLst>
                <a:ext uri="{FF2B5EF4-FFF2-40B4-BE49-F238E27FC236}">
                  <a16:creationId xmlns:a16="http://schemas.microsoft.com/office/drawing/2014/main" id="{78B61711-6FB7-67F9-BC51-608A56FED8F4}"/>
                </a:ext>
              </a:extLst>
            </p:cNvPr>
            <p:cNvSpPr/>
            <p:nvPr/>
          </p:nvSpPr>
          <p:spPr>
            <a:xfrm>
              <a:off x="1218439" y="3493964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28" name="Ovale 127">
              <a:extLst>
                <a:ext uri="{FF2B5EF4-FFF2-40B4-BE49-F238E27FC236}">
                  <a16:creationId xmlns:a16="http://schemas.microsoft.com/office/drawing/2014/main" id="{B8F0E2EF-F02C-B95C-2A2D-08835CE75AF6}"/>
                </a:ext>
              </a:extLst>
            </p:cNvPr>
            <p:cNvSpPr/>
            <p:nvPr/>
          </p:nvSpPr>
          <p:spPr>
            <a:xfrm>
              <a:off x="1220614" y="4165448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cxnSp>
          <p:nvCxnSpPr>
            <p:cNvPr id="129" name="Connettore 1 128">
              <a:extLst>
                <a:ext uri="{FF2B5EF4-FFF2-40B4-BE49-F238E27FC236}">
                  <a16:creationId xmlns:a16="http://schemas.microsoft.com/office/drawing/2014/main" id="{821A8835-0CB1-8CC5-D8A4-D4500C3CE1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2863" y="1651912"/>
              <a:ext cx="0" cy="373523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>
              <a:extLst>
                <a:ext uri="{FF2B5EF4-FFF2-40B4-BE49-F238E27FC236}">
                  <a16:creationId xmlns:a16="http://schemas.microsoft.com/office/drawing/2014/main" id="{C738ED75-181A-965C-215D-8A228B1337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7867" y="1677175"/>
              <a:ext cx="0" cy="373523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1" name="Immagine 130">
              <a:extLst>
                <a:ext uri="{FF2B5EF4-FFF2-40B4-BE49-F238E27FC236}">
                  <a16:creationId xmlns:a16="http://schemas.microsoft.com/office/drawing/2014/main" id="{C52F6E97-A83B-5492-8100-DEFD0118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1667762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2" name="Immagine 131">
              <a:extLst>
                <a:ext uri="{FF2B5EF4-FFF2-40B4-BE49-F238E27FC236}">
                  <a16:creationId xmlns:a16="http://schemas.microsoft.com/office/drawing/2014/main" id="{CCEBA230-B976-8F5F-0690-0F2CBA6D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313" y="4738187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3" name="Immagine 132">
              <a:extLst>
                <a:ext uri="{FF2B5EF4-FFF2-40B4-BE49-F238E27FC236}">
                  <a16:creationId xmlns:a16="http://schemas.microsoft.com/office/drawing/2014/main" id="{484D6267-888D-576C-5E73-D2B3CA9F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1671788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4" name="Immagine 133">
              <a:extLst>
                <a:ext uri="{FF2B5EF4-FFF2-40B4-BE49-F238E27FC236}">
                  <a16:creationId xmlns:a16="http://schemas.microsoft.com/office/drawing/2014/main" id="{152DC9E2-F6A5-6200-4D1C-DF21230F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189" y="4742213"/>
              <a:ext cx="810099" cy="64896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35" name="Ovale 134">
              <a:extLst>
                <a:ext uri="{FF2B5EF4-FFF2-40B4-BE49-F238E27FC236}">
                  <a16:creationId xmlns:a16="http://schemas.microsoft.com/office/drawing/2014/main" id="{B119AF51-C33C-2681-66A2-39512550FFA5}"/>
                </a:ext>
              </a:extLst>
            </p:cNvPr>
            <p:cNvSpPr/>
            <p:nvPr/>
          </p:nvSpPr>
          <p:spPr>
            <a:xfrm>
              <a:off x="6691509" y="5251661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36" name="Ovale 135">
              <a:extLst>
                <a:ext uri="{FF2B5EF4-FFF2-40B4-BE49-F238E27FC236}">
                  <a16:creationId xmlns:a16="http://schemas.microsoft.com/office/drawing/2014/main" id="{616FC8D8-E77C-C243-C056-02A5C612F4F4}"/>
                </a:ext>
              </a:extLst>
            </p:cNvPr>
            <p:cNvSpPr/>
            <p:nvPr/>
          </p:nvSpPr>
          <p:spPr>
            <a:xfrm>
              <a:off x="6003834" y="2171656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37" name="Ovale 136">
              <a:extLst>
                <a:ext uri="{FF2B5EF4-FFF2-40B4-BE49-F238E27FC236}">
                  <a16:creationId xmlns:a16="http://schemas.microsoft.com/office/drawing/2014/main" id="{AEE4D409-2BCB-830A-5305-6DD57A9D404C}"/>
                </a:ext>
              </a:extLst>
            </p:cNvPr>
            <p:cNvSpPr/>
            <p:nvPr/>
          </p:nvSpPr>
          <p:spPr>
            <a:xfrm>
              <a:off x="1897665" y="5239740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AA02BA40-182C-8D57-D0CA-3C036A27A1AD}"/>
                </a:ext>
              </a:extLst>
            </p:cNvPr>
            <p:cNvSpPr/>
            <p:nvPr/>
          </p:nvSpPr>
          <p:spPr>
            <a:xfrm>
              <a:off x="1206456" y="2171232"/>
              <a:ext cx="61741" cy="54299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39" name="Immagine 138">
              <a:extLst>
                <a:ext uri="{FF2B5EF4-FFF2-40B4-BE49-F238E27FC236}">
                  <a16:creationId xmlns:a16="http://schemas.microsoft.com/office/drawing/2014/main" id="{B92BEAA4-639D-63BA-3A7C-A68765D1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834" y="1714876"/>
              <a:ext cx="103790" cy="96102"/>
            </a:xfrm>
            <a:prstGeom prst="rect">
              <a:avLst/>
            </a:prstGeom>
          </p:spPr>
        </p:pic>
        <p:pic>
          <p:nvPicPr>
            <p:cNvPr id="140" name="Immagine 139">
              <a:extLst>
                <a:ext uri="{FF2B5EF4-FFF2-40B4-BE49-F238E27FC236}">
                  <a16:creationId xmlns:a16="http://schemas.microsoft.com/office/drawing/2014/main" id="{3D84D2C4-81A6-2D2B-DEDA-14592EFC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2456" y="2176183"/>
              <a:ext cx="101515" cy="101515"/>
            </a:xfrm>
            <a:prstGeom prst="rect">
              <a:avLst/>
            </a:prstGeom>
          </p:spPr>
        </p:pic>
      </p:grpSp>
      <p:sp>
        <p:nvSpPr>
          <p:cNvPr id="141" name="CasellaDiTesto 140">
            <a:extLst>
              <a:ext uri="{FF2B5EF4-FFF2-40B4-BE49-F238E27FC236}">
                <a16:creationId xmlns:a16="http://schemas.microsoft.com/office/drawing/2014/main" id="{4E2A78A1-5BA2-1EED-E973-07E4AC378AD7}"/>
              </a:ext>
            </a:extLst>
          </p:cNvPr>
          <p:cNvSpPr txBox="1"/>
          <p:nvPr/>
        </p:nvSpPr>
        <p:spPr>
          <a:xfrm>
            <a:off x="5415097" y="1611332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Large </a:t>
            </a:r>
            <a:r>
              <a:rPr lang="it-IT" dirty="0" err="1"/>
              <a:t>extended</a:t>
            </a:r>
            <a:r>
              <a:rPr lang="it-IT" dirty="0"/>
              <a:t> </a:t>
            </a:r>
            <a:r>
              <a:rPr lang="it-IT" dirty="0" err="1"/>
              <a:t>uniform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to study</a:t>
            </a:r>
          </a:p>
        </p:txBody>
      </p:sp>
    </p:spTree>
    <p:extLst>
      <p:ext uri="{BB962C8B-B14F-4D97-AF65-F5344CB8AC3E}">
        <p14:creationId xmlns:p14="http://schemas.microsoft.com/office/powerpoint/2010/main" val="293748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BC01D8-A162-D155-BE2B-C168330D6B9F}"/>
              </a:ext>
            </a:extLst>
          </p:cNvPr>
          <p:cNvSpPr txBox="1"/>
          <p:nvPr/>
        </p:nvSpPr>
        <p:spPr>
          <a:xfrm>
            <a:off x="4835846" y="1404390"/>
            <a:ext cx="254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Uniform</a:t>
            </a:r>
            <a:r>
              <a:rPr lang="it-IT" dirty="0"/>
              <a:t> to </a:t>
            </a:r>
            <a:r>
              <a:rPr lang="it-IT" b="1" dirty="0" err="1"/>
              <a:t>local</a:t>
            </a:r>
            <a:r>
              <a:rPr lang="it-IT" b="1" dirty="0"/>
              <a:t> </a:t>
            </a:r>
            <a:r>
              <a:rPr lang="it-IT" b="1" dirty="0" err="1"/>
              <a:t>coupling</a:t>
            </a:r>
            <a:endParaRPr lang="it-IT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2E3F264-3CF4-E4BE-ABA6-953992C54959}"/>
              </a:ext>
            </a:extLst>
          </p:cNvPr>
          <p:cNvSpPr/>
          <p:nvPr/>
        </p:nvSpPr>
        <p:spPr>
          <a:xfrm>
            <a:off x="4353847" y="3546295"/>
            <a:ext cx="3795914" cy="524256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rgbClr val="C00000">
                  <a:alpha val="50000"/>
                </a:srgbClr>
              </a:gs>
              <a:gs pos="60000">
                <a:srgbClr val="C00000">
                  <a:alpha val="50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A0240B0-27EA-C9BE-3440-968C610E26A5}"/>
              </a:ext>
            </a:extLst>
          </p:cNvPr>
          <p:cNvSpPr/>
          <p:nvPr/>
        </p:nvSpPr>
        <p:spPr>
          <a:xfrm>
            <a:off x="4480837" y="3695861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2979F75-0CD7-A156-C0D1-A1D5B352E750}"/>
              </a:ext>
            </a:extLst>
          </p:cNvPr>
          <p:cNvSpPr/>
          <p:nvPr/>
        </p:nvSpPr>
        <p:spPr>
          <a:xfrm>
            <a:off x="4734761" y="3709407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38DB514-A3C7-ADCB-6450-A9569066BF9E}"/>
              </a:ext>
            </a:extLst>
          </p:cNvPr>
          <p:cNvSpPr/>
          <p:nvPr/>
        </p:nvSpPr>
        <p:spPr>
          <a:xfrm>
            <a:off x="5054334" y="3668769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4A59A7F-7DB9-1DBE-CE9C-F0CD192760AE}"/>
              </a:ext>
            </a:extLst>
          </p:cNvPr>
          <p:cNvSpPr/>
          <p:nvPr/>
        </p:nvSpPr>
        <p:spPr>
          <a:xfrm>
            <a:off x="5312783" y="3709407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646C56B-779F-8294-E84C-252E5132711A}"/>
              </a:ext>
            </a:extLst>
          </p:cNvPr>
          <p:cNvSpPr/>
          <p:nvPr/>
        </p:nvSpPr>
        <p:spPr>
          <a:xfrm>
            <a:off x="5577589" y="3695861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608985A-5C9F-9593-6CEE-74636916703A}"/>
              </a:ext>
            </a:extLst>
          </p:cNvPr>
          <p:cNvSpPr/>
          <p:nvPr/>
        </p:nvSpPr>
        <p:spPr>
          <a:xfrm>
            <a:off x="5842995" y="3648450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E70FE0C-8CBC-7E39-0892-EB4156ADA130}"/>
              </a:ext>
            </a:extLst>
          </p:cNvPr>
          <p:cNvSpPr/>
          <p:nvPr/>
        </p:nvSpPr>
        <p:spPr>
          <a:xfrm>
            <a:off x="6184253" y="3729726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A0CEB2A-F3B4-25C8-3D6E-7B929B60CC71}"/>
              </a:ext>
            </a:extLst>
          </p:cNvPr>
          <p:cNvSpPr/>
          <p:nvPr/>
        </p:nvSpPr>
        <p:spPr>
          <a:xfrm>
            <a:off x="6450286" y="3695861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92C5C4E-E105-070B-3317-ADB68F68314E}"/>
              </a:ext>
            </a:extLst>
          </p:cNvPr>
          <p:cNvSpPr/>
          <p:nvPr/>
        </p:nvSpPr>
        <p:spPr>
          <a:xfrm>
            <a:off x="6733253" y="3695861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855F7E6-B3AD-A936-867B-1F3DF7CFCB51}"/>
              </a:ext>
            </a:extLst>
          </p:cNvPr>
          <p:cNvSpPr/>
          <p:nvPr/>
        </p:nvSpPr>
        <p:spPr>
          <a:xfrm>
            <a:off x="6994440" y="3704157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1B55A27-C96F-F5E9-5275-74045AE1F162}"/>
              </a:ext>
            </a:extLst>
          </p:cNvPr>
          <p:cNvSpPr/>
          <p:nvPr/>
        </p:nvSpPr>
        <p:spPr>
          <a:xfrm>
            <a:off x="7255293" y="3643200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1EEEA99-911C-A1AB-693E-3B419369B67B}"/>
              </a:ext>
            </a:extLst>
          </p:cNvPr>
          <p:cNvSpPr/>
          <p:nvPr/>
        </p:nvSpPr>
        <p:spPr>
          <a:xfrm>
            <a:off x="7540517" y="3690611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giù 17">
            <a:extLst>
              <a:ext uri="{FF2B5EF4-FFF2-40B4-BE49-F238E27FC236}">
                <a16:creationId xmlns:a16="http://schemas.microsoft.com/office/drawing/2014/main" id="{7E055CC2-96E0-F31B-F8F2-ADBCA5E4AAC1}"/>
              </a:ext>
            </a:extLst>
          </p:cNvPr>
          <p:cNvSpPr/>
          <p:nvPr/>
        </p:nvSpPr>
        <p:spPr>
          <a:xfrm rot="10800000">
            <a:off x="4570337" y="3751740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16A61AB6-243A-7A35-7CE3-87C81667DF30}"/>
              </a:ext>
            </a:extLst>
          </p:cNvPr>
          <p:cNvSpPr/>
          <p:nvPr/>
        </p:nvSpPr>
        <p:spPr>
          <a:xfrm rot="10800000">
            <a:off x="4818569" y="3769945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7AFFBAAD-1BFA-C20B-4A41-62651A80B746}"/>
              </a:ext>
            </a:extLst>
          </p:cNvPr>
          <p:cNvSpPr/>
          <p:nvPr/>
        </p:nvSpPr>
        <p:spPr>
          <a:xfrm rot="10800000">
            <a:off x="5137086" y="3729973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71E725AE-A6C9-0BAA-7122-DB7385E68D0A}"/>
              </a:ext>
            </a:extLst>
          </p:cNvPr>
          <p:cNvSpPr/>
          <p:nvPr/>
        </p:nvSpPr>
        <p:spPr>
          <a:xfrm rot="10800000">
            <a:off x="5402879" y="3767284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324BF53A-17ED-B18E-3073-816DB2F2BAC9}"/>
              </a:ext>
            </a:extLst>
          </p:cNvPr>
          <p:cNvSpPr/>
          <p:nvPr/>
        </p:nvSpPr>
        <p:spPr>
          <a:xfrm rot="10800000">
            <a:off x="5660686" y="3762390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giù 22">
            <a:extLst>
              <a:ext uri="{FF2B5EF4-FFF2-40B4-BE49-F238E27FC236}">
                <a16:creationId xmlns:a16="http://schemas.microsoft.com/office/drawing/2014/main" id="{EE93AFC7-AA7E-8EC2-C932-4F36D3D72BF7}"/>
              </a:ext>
            </a:extLst>
          </p:cNvPr>
          <p:cNvSpPr/>
          <p:nvPr/>
        </p:nvSpPr>
        <p:spPr>
          <a:xfrm rot="10800000">
            <a:off x="5926092" y="3707659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giù 23">
            <a:extLst>
              <a:ext uri="{FF2B5EF4-FFF2-40B4-BE49-F238E27FC236}">
                <a16:creationId xmlns:a16="http://schemas.microsoft.com/office/drawing/2014/main" id="{47C91B2B-1112-AF51-C0F2-4EA2F02E0325}"/>
              </a:ext>
            </a:extLst>
          </p:cNvPr>
          <p:cNvSpPr/>
          <p:nvPr/>
        </p:nvSpPr>
        <p:spPr>
          <a:xfrm>
            <a:off x="6815494" y="3759681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9FC9C62F-AA0A-E415-2ADC-CD1C24AC8A8B}"/>
              </a:ext>
            </a:extLst>
          </p:cNvPr>
          <p:cNvSpPr/>
          <p:nvPr/>
        </p:nvSpPr>
        <p:spPr>
          <a:xfrm>
            <a:off x="7812707" y="3654632"/>
            <a:ext cx="242523" cy="2356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 prstMaterial="metal">
            <a:bevelT h="44450"/>
            <a:bevelB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giù 25">
            <a:extLst>
              <a:ext uri="{FF2B5EF4-FFF2-40B4-BE49-F238E27FC236}">
                <a16:creationId xmlns:a16="http://schemas.microsoft.com/office/drawing/2014/main" id="{D11D0315-670D-0F26-7CFC-53F6DBA14BD4}"/>
              </a:ext>
            </a:extLst>
          </p:cNvPr>
          <p:cNvSpPr/>
          <p:nvPr/>
        </p:nvSpPr>
        <p:spPr>
          <a:xfrm rot="10800000">
            <a:off x="7076449" y="3764997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giù 26">
            <a:extLst>
              <a:ext uri="{FF2B5EF4-FFF2-40B4-BE49-F238E27FC236}">
                <a16:creationId xmlns:a16="http://schemas.microsoft.com/office/drawing/2014/main" id="{D27F6217-94E6-5366-3A84-57B6A7C4A8F2}"/>
              </a:ext>
            </a:extLst>
          </p:cNvPr>
          <p:cNvSpPr/>
          <p:nvPr/>
        </p:nvSpPr>
        <p:spPr>
          <a:xfrm rot="10800000">
            <a:off x="6269183" y="3786589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giù 27">
            <a:extLst>
              <a:ext uri="{FF2B5EF4-FFF2-40B4-BE49-F238E27FC236}">
                <a16:creationId xmlns:a16="http://schemas.microsoft.com/office/drawing/2014/main" id="{C959B28E-51E7-A16C-ECBA-C84AC13D9ACE}"/>
              </a:ext>
            </a:extLst>
          </p:cNvPr>
          <p:cNvSpPr/>
          <p:nvPr/>
        </p:nvSpPr>
        <p:spPr>
          <a:xfrm>
            <a:off x="6536674" y="3761415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giù 28">
            <a:extLst>
              <a:ext uri="{FF2B5EF4-FFF2-40B4-BE49-F238E27FC236}">
                <a16:creationId xmlns:a16="http://schemas.microsoft.com/office/drawing/2014/main" id="{76DED0E6-F34A-B729-BA5F-225276D64F98}"/>
              </a:ext>
            </a:extLst>
          </p:cNvPr>
          <p:cNvSpPr/>
          <p:nvPr/>
        </p:nvSpPr>
        <p:spPr>
          <a:xfrm rot="10800000">
            <a:off x="7341178" y="3699998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giù 29">
            <a:extLst>
              <a:ext uri="{FF2B5EF4-FFF2-40B4-BE49-F238E27FC236}">
                <a16:creationId xmlns:a16="http://schemas.microsoft.com/office/drawing/2014/main" id="{8FFAA71F-E52E-3623-C580-CD581797073A}"/>
              </a:ext>
            </a:extLst>
          </p:cNvPr>
          <p:cNvSpPr/>
          <p:nvPr/>
        </p:nvSpPr>
        <p:spPr>
          <a:xfrm rot="10800000">
            <a:off x="7628656" y="3743296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giù 30">
            <a:extLst>
              <a:ext uri="{FF2B5EF4-FFF2-40B4-BE49-F238E27FC236}">
                <a16:creationId xmlns:a16="http://schemas.microsoft.com/office/drawing/2014/main" id="{46F254ED-D2CE-35CF-3608-BFB7EC86986A}"/>
              </a:ext>
            </a:extLst>
          </p:cNvPr>
          <p:cNvSpPr/>
          <p:nvPr/>
        </p:nvSpPr>
        <p:spPr>
          <a:xfrm rot="10800000">
            <a:off x="7900549" y="3719054"/>
            <a:ext cx="62378" cy="108000"/>
          </a:xfrm>
          <a:prstGeom prst="downArrow">
            <a:avLst>
              <a:gd name="adj1" fmla="val 34142"/>
              <a:gd name="adj2" fmla="val 744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39DFE7C-546A-727A-AE91-E5BEA800470B}"/>
              </a:ext>
            </a:extLst>
          </p:cNvPr>
          <p:cNvSpPr/>
          <p:nvPr/>
        </p:nvSpPr>
        <p:spPr>
          <a:xfrm rot="16200000">
            <a:off x="4951036" y="3828873"/>
            <a:ext cx="3523422" cy="545798"/>
          </a:xfrm>
          <a:prstGeom prst="rect">
            <a:avLst/>
          </a:prstGeom>
          <a:gradFill>
            <a:gsLst>
              <a:gs pos="0">
                <a:schemeClr val="bg1">
                  <a:alpha val="50159"/>
                </a:schemeClr>
              </a:gs>
              <a:gs pos="40000">
                <a:srgbClr val="FFC000">
                  <a:alpha val="50000"/>
                </a:srgbClr>
              </a:gs>
              <a:gs pos="60000">
                <a:srgbClr val="FFC000">
                  <a:alpha val="50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2">
            <a:extLst>
              <a:ext uri="{FF2B5EF4-FFF2-40B4-BE49-F238E27FC236}">
                <a16:creationId xmlns:a16="http://schemas.microsoft.com/office/drawing/2014/main" id="{3DC6D683-ED89-60E7-E2B3-BB00457724F5}"/>
              </a:ext>
            </a:extLst>
          </p:cNvPr>
          <p:cNvSpPr txBox="1"/>
          <p:nvPr/>
        </p:nvSpPr>
        <p:spPr>
          <a:xfrm>
            <a:off x="6512480" y="2653662"/>
            <a:ext cx="420308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sz="2400" dirty="0" err="1">
                <a:latin typeface="Symbol" pitchFamily="2" charset="2"/>
              </a:rPr>
              <a:t>W</a:t>
            </a:r>
            <a:endParaRPr lang="it-IT" sz="2400" dirty="0">
              <a:latin typeface="Symbol" pitchFamily="2" charset="2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A9893704-3404-B4FC-9468-5515B4D8F04C}"/>
              </a:ext>
            </a:extLst>
          </p:cNvPr>
          <p:cNvSpPr/>
          <p:nvPr/>
        </p:nvSpPr>
        <p:spPr>
          <a:xfrm>
            <a:off x="9817653" y="4057366"/>
            <a:ext cx="12163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BC1007A9-5C5A-4BF2-563F-DE1D06ECAD98}"/>
              </a:ext>
            </a:extLst>
          </p:cNvPr>
          <p:cNvSpPr/>
          <p:nvPr/>
        </p:nvSpPr>
        <p:spPr>
          <a:xfrm>
            <a:off x="9331675" y="2712279"/>
            <a:ext cx="165889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C2F29652-3B9A-CD0B-0A1A-CBB53933ECFE}"/>
              </a:ext>
            </a:extLst>
          </p:cNvPr>
          <p:cNvSpPr/>
          <p:nvPr/>
        </p:nvSpPr>
        <p:spPr>
          <a:xfrm>
            <a:off x="9331675" y="2792753"/>
            <a:ext cx="1658899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695BCED8-44AF-105A-597C-6DB3C7B0C203}"/>
              </a:ext>
            </a:extLst>
          </p:cNvPr>
          <p:cNvCxnSpPr>
            <a:cxnSpLocks/>
          </p:cNvCxnSpPr>
          <p:nvPr/>
        </p:nvCxnSpPr>
        <p:spPr>
          <a:xfrm>
            <a:off x="10036741" y="2640768"/>
            <a:ext cx="2721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E38F9737-5554-BF25-2BF1-7888529300E6}"/>
              </a:ext>
            </a:extLst>
          </p:cNvPr>
          <p:cNvCxnSpPr>
            <a:cxnSpLocks/>
          </p:cNvCxnSpPr>
          <p:nvPr/>
        </p:nvCxnSpPr>
        <p:spPr>
          <a:xfrm flipH="1">
            <a:off x="10017655" y="2922136"/>
            <a:ext cx="2622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3CC914B-1C4D-2CF5-7ED3-7860F5F65392}"/>
              </a:ext>
            </a:extLst>
          </p:cNvPr>
          <p:cNvSpPr txBox="1"/>
          <p:nvPr/>
        </p:nvSpPr>
        <p:spPr>
          <a:xfrm>
            <a:off x="8734625" y="1517612"/>
            <a:ext cx="2854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 </a:t>
            </a:r>
            <a:r>
              <a:rPr lang="it-IT" dirty="0"/>
              <a:t>Two </a:t>
            </a:r>
            <a:r>
              <a:rPr lang="it-IT" b="1" dirty="0" err="1"/>
              <a:t>different</a:t>
            </a:r>
            <a:r>
              <a:rPr lang="it-IT" b="1" dirty="0"/>
              <a:t> spin </a:t>
            </a:r>
            <a:r>
              <a:rPr lang="it-IT" b="1" dirty="0" err="1"/>
              <a:t>currents</a:t>
            </a:r>
            <a:r>
              <a:rPr lang="it-IT" b="1" dirty="0"/>
              <a:t> </a:t>
            </a:r>
          </a:p>
          <a:p>
            <a:r>
              <a:rPr lang="it-IT" dirty="0"/>
              <a:t>(</a:t>
            </a:r>
            <a:r>
              <a:rPr lang="it-IT" dirty="0" err="1"/>
              <a:t>flat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)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D0CD6A4A-99A5-B4E7-4540-867BDD4CBD43}"/>
              </a:ext>
            </a:extLst>
          </p:cNvPr>
          <p:cNvSpPr/>
          <p:nvPr/>
        </p:nvSpPr>
        <p:spPr>
          <a:xfrm>
            <a:off x="9969775" y="4057365"/>
            <a:ext cx="1060712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C72928B1-71A8-C7A6-4A66-52F9CFCE2BFB}"/>
              </a:ext>
            </a:extLst>
          </p:cNvPr>
          <p:cNvSpPr/>
          <p:nvPr/>
        </p:nvSpPr>
        <p:spPr>
          <a:xfrm>
            <a:off x="9970574" y="4139789"/>
            <a:ext cx="105981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CEA92F6B-A944-D77A-1E4C-724B6CF3C4EB}"/>
              </a:ext>
            </a:extLst>
          </p:cNvPr>
          <p:cNvSpPr/>
          <p:nvPr/>
        </p:nvSpPr>
        <p:spPr>
          <a:xfrm>
            <a:off x="9817653" y="4139790"/>
            <a:ext cx="121639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E8154865-6917-6F09-E8A9-28F0405D67DE}"/>
              </a:ext>
            </a:extLst>
          </p:cNvPr>
          <p:cNvCxnSpPr>
            <a:cxnSpLocks/>
          </p:cNvCxnSpPr>
          <p:nvPr/>
        </p:nvCxnSpPr>
        <p:spPr>
          <a:xfrm>
            <a:off x="9760807" y="4268073"/>
            <a:ext cx="2721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2B5C23-BC63-73DA-0318-98749A559BA2}"/>
              </a:ext>
            </a:extLst>
          </p:cNvPr>
          <p:cNvSpPr txBox="1"/>
          <p:nvPr/>
        </p:nvSpPr>
        <p:spPr>
          <a:xfrm>
            <a:off x="9311685" y="2943680"/>
            <a:ext cx="16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CW spin </a:t>
            </a:r>
            <a:r>
              <a:rPr lang="it-IT" dirty="0" err="1"/>
              <a:t>current</a:t>
            </a:r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2BA6029-18A4-EF95-BF69-07C6EEADB362}"/>
              </a:ext>
            </a:extLst>
          </p:cNvPr>
          <p:cNvSpPr txBox="1"/>
          <p:nvPr/>
        </p:nvSpPr>
        <p:spPr>
          <a:xfrm>
            <a:off x="9321959" y="4358868"/>
            <a:ext cx="1971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Pulsed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</a:p>
          <a:p>
            <a:r>
              <a:rPr lang="it-IT" dirty="0"/>
              <a:t>(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solitons</a:t>
            </a:r>
            <a:r>
              <a:rPr lang="it-IT" dirty="0"/>
              <a:t>)</a:t>
            </a: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75E97DE7-DFEB-8B2C-A868-F1A3A8FCE0A6}"/>
              </a:ext>
            </a:extLst>
          </p:cNvPr>
          <p:cNvSpPr/>
          <p:nvPr/>
        </p:nvSpPr>
        <p:spPr>
          <a:xfrm>
            <a:off x="9352781" y="4054620"/>
            <a:ext cx="433590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3CF203EB-CD18-D46C-6E11-765249A71502}"/>
              </a:ext>
            </a:extLst>
          </p:cNvPr>
          <p:cNvSpPr/>
          <p:nvPr/>
        </p:nvSpPr>
        <p:spPr>
          <a:xfrm>
            <a:off x="9352781" y="4139790"/>
            <a:ext cx="43359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3E16B26-D20D-49B2-8180-6F750F7CAA23}"/>
              </a:ext>
            </a:extLst>
          </p:cNvPr>
          <p:cNvSpPr txBox="1"/>
          <p:nvPr/>
        </p:nvSpPr>
        <p:spPr>
          <a:xfrm>
            <a:off x="603260" y="1404390"/>
            <a:ext cx="1989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1D linear </a:t>
            </a:r>
            <a:r>
              <a:rPr lang="it-IT" dirty="0" err="1"/>
              <a:t>geometry</a:t>
            </a:r>
            <a:endParaRPr lang="it-IT" b="1" dirty="0"/>
          </a:p>
          <a:p>
            <a:r>
              <a:rPr lang="it-IT" dirty="0"/>
              <a:t>to</a:t>
            </a:r>
            <a:r>
              <a:rPr lang="it-IT" b="1" dirty="0"/>
              <a:t> </a:t>
            </a:r>
          </a:p>
          <a:p>
            <a:r>
              <a:rPr lang="it-IT" b="1" dirty="0"/>
              <a:t>1D Ring</a:t>
            </a:r>
          </a:p>
          <a:p>
            <a:r>
              <a:rPr lang="it-IT" b="1" dirty="0"/>
              <a:t>2D Disk</a:t>
            </a: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B5497FFC-1D41-103A-2B89-0DA8489834D2}"/>
              </a:ext>
            </a:extLst>
          </p:cNvPr>
          <p:cNvSpPr/>
          <p:nvPr/>
        </p:nvSpPr>
        <p:spPr>
          <a:xfrm>
            <a:off x="787045" y="4136107"/>
            <a:ext cx="1352951" cy="1352951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D8F1774-C2A1-CCFA-3F26-9DFE669F73D9}"/>
              </a:ext>
            </a:extLst>
          </p:cNvPr>
          <p:cNvGrpSpPr/>
          <p:nvPr/>
        </p:nvGrpSpPr>
        <p:grpSpPr>
          <a:xfrm>
            <a:off x="2081930" y="2720454"/>
            <a:ext cx="1352951" cy="1352951"/>
            <a:chOff x="414522" y="3378144"/>
            <a:chExt cx="1352951" cy="1352951"/>
          </a:xfrm>
        </p:grpSpPr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32099EF9-380B-AEDC-8801-D2EEC7303557}"/>
                </a:ext>
              </a:extLst>
            </p:cNvPr>
            <p:cNvSpPr/>
            <p:nvPr/>
          </p:nvSpPr>
          <p:spPr>
            <a:xfrm>
              <a:off x="414522" y="3378144"/>
              <a:ext cx="1352951" cy="1352951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1300128B-C7A0-1A75-F897-39872FA4BFFB}"/>
                </a:ext>
              </a:extLst>
            </p:cNvPr>
            <p:cNvSpPr/>
            <p:nvPr/>
          </p:nvSpPr>
          <p:spPr>
            <a:xfrm>
              <a:off x="478022" y="3438732"/>
              <a:ext cx="1228863" cy="122886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2686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B16CFA-16A6-BAF8-288A-06E14AE1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295" y="1934047"/>
            <a:ext cx="5104429" cy="29217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A47494-E681-A173-97A6-E78609EBF506}"/>
              </a:ext>
            </a:extLst>
          </p:cNvPr>
          <p:cNvSpPr txBox="1"/>
          <p:nvPr/>
        </p:nvSpPr>
        <p:spPr>
          <a:xfrm>
            <a:off x="7739358" y="3159063"/>
            <a:ext cx="158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Theory</a:t>
            </a:r>
            <a:r>
              <a:rPr lang="it-IT" sz="1600" dirty="0"/>
              <a:t> team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0C76A4E-5326-366B-4123-405D79EC5B73}"/>
              </a:ext>
            </a:extLst>
          </p:cNvPr>
          <p:cNvGrpSpPr/>
          <p:nvPr/>
        </p:nvGrpSpPr>
        <p:grpSpPr>
          <a:xfrm>
            <a:off x="7008141" y="3624776"/>
            <a:ext cx="1580209" cy="1240741"/>
            <a:chOff x="6082690" y="732023"/>
            <a:chExt cx="1930192" cy="1515539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FBF98518-957B-6296-B5ED-1EA5CF240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690" y="839470"/>
              <a:ext cx="1408092" cy="14080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D8B4747-E6D5-67DE-5763-783EA19FA729}"/>
                </a:ext>
              </a:extLst>
            </p:cNvPr>
            <p:cNvSpPr txBox="1"/>
            <p:nvPr/>
          </p:nvSpPr>
          <p:spPr>
            <a:xfrm>
              <a:off x="6513349" y="732023"/>
              <a:ext cx="1499533" cy="526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i="1" dirty="0">
                  <a:solidFill>
                    <a:schemeClr val="bg1"/>
                  </a:solidFill>
                </a:rPr>
                <a:t>Anna </a:t>
              </a:r>
            </a:p>
            <a:p>
              <a:pPr algn="ctr"/>
              <a:r>
                <a:rPr lang="it-IT" sz="1100" i="1" dirty="0">
                  <a:solidFill>
                    <a:schemeClr val="bg1"/>
                  </a:solidFill>
                </a:rPr>
                <a:t>Berti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E3968296-5388-79B9-CA32-B8F395160919}"/>
              </a:ext>
            </a:extLst>
          </p:cNvPr>
          <p:cNvGrpSpPr/>
          <p:nvPr/>
        </p:nvGrpSpPr>
        <p:grpSpPr>
          <a:xfrm>
            <a:off x="9562540" y="3713462"/>
            <a:ext cx="1281763" cy="1152777"/>
            <a:chOff x="7635984" y="1277100"/>
            <a:chExt cx="1565645" cy="1408093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D021E1FC-CB35-B924-5D87-939172EC6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536" y="1277100"/>
              <a:ext cx="1408093" cy="140809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61AA3F0-9C32-D6A4-69FC-0B9B96551782}"/>
                </a:ext>
              </a:extLst>
            </p:cNvPr>
            <p:cNvSpPr txBox="1"/>
            <p:nvPr/>
          </p:nvSpPr>
          <p:spPr>
            <a:xfrm>
              <a:off x="7635984" y="2043978"/>
              <a:ext cx="1253567" cy="582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i="1" dirty="0">
                  <a:solidFill>
                    <a:schemeClr val="bg1"/>
                  </a:solidFill>
                </a:rPr>
                <a:t>Iacopo</a:t>
              </a:r>
              <a:r>
                <a:rPr lang="it-IT" sz="1400" i="1" dirty="0">
                  <a:solidFill>
                    <a:schemeClr val="bg1"/>
                  </a:solidFill>
                </a:rPr>
                <a:t> </a:t>
              </a:r>
              <a:r>
                <a:rPr lang="it-IT" sz="1100" i="1" dirty="0" err="1">
                  <a:solidFill>
                    <a:schemeClr val="bg1"/>
                  </a:solidFill>
                </a:rPr>
                <a:t>Carusotto</a:t>
              </a:r>
              <a:endParaRPr lang="it-IT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369E648-457E-A952-011E-E2602F0D378D}"/>
              </a:ext>
            </a:extLst>
          </p:cNvPr>
          <p:cNvGrpSpPr/>
          <p:nvPr/>
        </p:nvGrpSpPr>
        <p:grpSpPr>
          <a:xfrm>
            <a:off x="8149674" y="3710876"/>
            <a:ext cx="1587037" cy="1152776"/>
            <a:chOff x="5234257" y="2591353"/>
            <a:chExt cx="1938532" cy="1408092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D044F303-0764-A8AB-D024-5B7AB1DB8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465" y="2591353"/>
              <a:ext cx="1408092" cy="14080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BE5C876-D554-FB80-010F-46F77D950ADA}"/>
                </a:ext>
              </a:extLst>
            </p:cNvPr>
            <p:cNvSpPr txBox="1"/>
            <p:nvPr/>
          </p:nvSpPr>
          <p:spPr>
            <a:xfrm>
              <a:off x="5234257" y="3676052"/>
              <a:ext cx="1938532" cy="31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i="1" dirty="0">
                  <a:solidFill>
                    <a:schemeClr val="bg1"/>
                  </a:solidFill>
                </a:rPr>
                <a:t>Alessio Recati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23EACE-2F31-E577-2F95-3CD9ED88D709}"/>
              </a:ext>
            </a:extLst>
          </p:cNvPr>
          <p:cNvSpPr txBox="1"/>
          <p:nvPr/>
        </p:nvSpPr>
        <p:spPr>
          <a:xfrm>
            <a:off x="2344101" y="5652021"/>
            <a:ext cx="97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Diego </a:t>
            </a:r>
          </a:p>
          <a:p>
            <a:pPr algn="ctr"/>
            <a:r>
              <a:rPr lang="it-IT" sz="1200" i="1" dirty="0"/>
              <a:t>Andreoni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84D1CC-C449-0C1D-E2D1-A789CCE26688}"/>
              </a:ext>
            </a:extLst>
          </p:cNvPr>
          <p:cNvSpPr txBox="1"/>
          <p:nvPr/>
        </p:nvSpPr>
        <p:spPr>
          <a:xfrm>
            <a:off x="1987804" y="5235873"/>
            <a:ext cx="97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Gabriele Ferrari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6766D29-6600-CECC-112E-04FD4C9867C3}"/>
              </a:ext>
            </a:extLst>
          </p:cNvPr>
          <p:cNvSpPr txBox="1"/>
          <p:nvPr/>
        </p:nvSpPr>
        <p:spPr>
          <a:xfrm>
            <a:off x="2707981" y="5224066"/>
            <a:ext cx="1054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Alessandro Zenesini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9C33164-FD2E-E68C-484C-3F55459361FF}"/>
              </a:ext>
            </a:extLst>
          </p:cNvPr>
          <p:cNvSpPr txBox="1"/>
          <p:nvPr/>
        </p:nvSpPr>
        <p:spPr>
          <a:xfrm>
            <a:off x="3955235" y="5719678"/>
            <a:ext cx="392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GL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C4CDC35-1FB6-38AB-A0AE-CEC91CE5515A}"/>
              </a:ext>
            </a:extLst>
          </p:cNvPr>
          <p:cNvSpPr txBox="1"/>
          <p:nvPr/>
        </p:nvSpPr>
        <p:spPr>
          <a:xfrm>
            <a:off x="3531941" y="5237470"/>
            <a:ext cx="81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Riccardo Cominotti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EC3C0D2-9B41-162E-CAF6-802887B0CDDA}"/>
              </a:ext>
            </a:extLst>
          </p:cNvPr>
          <p:cNvSpPr txBox="1"/>
          <p:nvPr/>
        </p:nvSpPr>
        <p:spPr>
          <a:xfrm>
            <a:off x="4167452" y="5233119"/>
            <a:ext cx="81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Cosetta Baroni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71E31CE-0F6F-6C8B-B55E-E80C46277215}"/>
              </a:ext>
            </a:extLst>
          </p:cNvPr>
          <p:cNvSpPr txBox="1"/>
          <p:nvPr/>
        </p:nvSpPr>
        <p:spPr>
          <a:xfrm>
            <a:off x="1521081" y="5652021"/>
            <a:ext cx="81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Giacomo Guarda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4948106-9075-A632-30EB-23368D38AD51}"/>
              </a:ext>
            </a:extLst>
          </p:cNvPr>
          <p:cNvSpPr txBox="1"/>
          <p:nvPr/>
        </p:nvSpPr>
        <p:spPr>
          <a:xfrm>
            <a:off x="3142922" y="5652021"/>
            <a:ext cx="81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/>
              <a:t>Chiara Rogora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881C05F-A17D-EAF7-300C-D8C442DE5C7A}"/>
              </a:ext>
            </a:extLst>
          </p:cNvPr>
          <p:cNvSpPr txBox="1"/>
          <p:nvPr/>
        </p:nvSpPr>
        <p:spPr>
          <a:xfrm>
            <a:off x="1782638" y="2164053"/>
            <a:ext cx="111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LAB</a:t>
            </a:r>
            <a:r>
              <a:rPr lang="it-IT" sz="1600" dirty="0">
                <a:solidFill>
                  <a:schemeClr val="bg1"/>
                </a:solidFill>
              </a:rPr>
              <a:t> team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0734828-14E3-DA75-FED3-CA3ECBDA1A06}"/>
              </a:ext>
            </a:extLst>
          </p:cNvPr>
          <p:cNvGrpSpPr/>
          <p:nvPr/>
        </p:nvGrpSpPr>
        <p:grpSpPr>
          <a:xfrm>
            <a:off x="4627114" y="5664718"/>
            <a:ext cx="1869286" cy="597186"/>
            <a:chOff x="2637080" y="2854095"/>
            <a:chExt cx="1014797" cy="324200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075B2D8-4512-BC8B-FD18-18F8C84EFA16}"/>
                </a:ext>
              </a:extLst>
            </p:cNvPr>
            <p:cNvSpPr/>
            <p:nvPr/>
          </p:nvSpPr>
          <p:spPr>
            <a:xfrm>
              <a:off x="2706317" y="2901270"/>
              <a:ext cx="859764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DA2F168-CF2B-A7D0-B0D3-1BF562DC9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080" y="2854095"/>
              <a:ext cx="1014797" cy="324200"/>
            </a:xfrm>
            <a:prstGeom prst="rect">
              <a:avLst/>
            </a:prstGeom>
          </p:spPr>
        </p:pic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5DA193F3-F86F-422C-89A1-22442BF1F0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308" y="5225154"/>
            <a:ext cx="1370054" cy="42279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DAEE0041-34CA-200A-0D1E-F2C5545CCAF4}"/>
              </a:ext>
            </a:extLst>
          </p:cNvPr>
          <p:cNvGrpSpPr/>
          <p:nvPr/>
        </p:nvGrpSpPr>
        <p:grpSpPr>
          <a:xfrm>
            <a:off x="8061545" y="5051025"/>
            <a:ext cx="1763293" cy="563324"/>
            <a:chOff x="1977356" y="3554548"/>
            <a:chExt cx="1014797" cy="3242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97B026AC-4772-50B8-D94F-A794A41221A8}"/>
                </a:ext>
              </a:extLst>
            </p:cNvPr>
            <p:cNvSpPr/>
            <p:nvPr/>
          </p:nvSpPr>
          <p:spPr>
            <a:xfrm>
              <a:off x="2056153" y="3583497"/>
              <a:ext cx="844181" cy="283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E6F7CEC0-F19C-A3CF-7A47-32C2B123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7356" y="3554548"/>
              <a:ext cx="1014797" cy="324200"/>
            </a:xfrm>
            <a:prstGeom prst="rect">
              <a:avLst/>
            </a:prstGeom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6B85585-EA30-2B30-22D4-C0F67238684F}"/>
              </a:ext>
            </a:extLst>
          </p:cNvPr>
          <p:cNvSpPr txBox="1"/>
          <p:nvPr/>
        </p:nvSpPr>
        <p:spPr>
          <a:xfrm>
            <a:off x="10472214" y="2949426"/>
            <a:ext cx="753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 err="1"/>
              <a:t>Spoke</a:t>
            </a:r>
            <a:r>
              <a:rPr lang="it-IT" sz="1350" b="1" i="1" dirty="0"/>
              <a:t> </a:t>
            </a:r>
            <a:r>
              <a:rPr lang="it-IT" sz="1600" b="1" i="1" dirty="0"/>
              <a:t>2</a:t>
            </a:r>
            <a:endParaRPr lang="it-IT" sz="1350" i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71D6079-CD57-324D-A489-A68950752B2D}"/>
              </a:ext>
            </a:extLst>
          </p:cNvPr>
          <p:cNvSpPr txBox="1"/>
          <p:nvPr/>
        </p:nvSpPr>
        <p:spPr>
          <a:xfrm>
            <a:off x="3541184" y="1382871"/>
            <a:ext cx="753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 err="1"/>
              <a:t>Spoke</a:t>
            </a:r>
            <a:r>
              <a:rPr lang="it-IT" sz="1350" b="1" i="1" dirty="0"/>
              <a:t> </a:t>
            </a:r>
            <a:r>
              <a:rPr lang="it-IT" sz="1600" b="1" i="1" dirty="0"/>
              <a:t>3</a:t>
            </a:r>
            <a:endParaRPr lang="it-IT" sz="1350" i="1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1157F5-DD36-D679-27CF-4BC706A3203B}"/>
              </a:ext>
            </a:extLst>
          </p:cNvPr>
          <p:cNvSpPr txBox="1"/>
          <p:nvPr/>
        </p:nvSpPr>
        <p:spPr>
          <a:xfrm>
            <a:off x="5975905" y="1382871"/>
            <a:ext cx="753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i="1" dirty="0" err="1"/>
              <a:t>Spoke</a:t>
            </a:r>
            <a:r>
              <a:rPr lang="it-IT" sz="1350" b="1" i="1" dirty="0"/>
              <a:t> </a:t>
            </a:r>
            <a:r>
              <a:rPr lang="it-IT" sz="1600" b="1" i="1" dirty="0"/>
              <a:t>6</a:t>
            </a:r>
            <a:endParaRPr lang="it-IT" sz="1350" i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EE78B1F-1FBC-FDF2-13E7-14397E1E323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40A6F8A-E546-F28D-750E-769A4F3E168C}"/>
              </a:ext>
            </a:extLst>
          </p:cNvPr>
          <p:cNvCxnSpPr>
            <a:cxnSpLocks/>
          </p:cNvCxnSpPr>
          <p:nvPr/>
        </p:nvCxnSpPr>
        <p:spPr>
          <a:xfrm flipV="1">
            <a:off x="10237346" y="3249508"/>
            <a:ext cx="351465" cy="4057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891BB14A-80C2-FA4A-A243-37466EC47773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3913273" y="1721425"/>
            <a:ext cx="4745" cy="885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264DF088-C072-05F6-C725-02C6EEAE4C25}"/>
              </a:ext>
            </a:extLst>
          </p:cNvPr>
          <p:cNvCxnSpPr>
            <a:cxnSpLocks/>
          </p:cNvCxnSpPr>
          <p:nvPr/>
        </p:nvCxnSpPr>
        <p:spPr>
          <a:xfrm flipV="1">
            <a:off x="4834550" y="1682953"/>
            <a:ext cx="1131576" cy="9237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AADB2B26-045E-D96A-5B3C-70FDCA175605}"/>
              </a:ext>
            </a:extLst>
          </p:cNvPr>
          <p:cNvCxnSpPr>
            <a:cxnSpLocks/>
          </p:cNvCxnSpPr>
          <p:nvPr/>
        </p:nvCxnSpPr>
        <p:spPr>
          <a:xfrm flipV="1">
            <a:off x="5599423" y="1765426"/>
            <a:ext cx="496577" cy="8793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096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5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224A98-436C-95C6-8C19-2C75D5B801DA}"/>
              </a:ext>
            </a:extLst>
          </p:cNvPr>
          <p:cNvSpPr/>
          <p:nvPr/>
        </p:nvSpPr>
        <p:spPr>
          <a:xfrm>
            <a:off x="926959" y="2680307"/>
            <a:ext cx="5943073" cy="369333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6891EA-62D5-CA4B-A775-72C226B7B89D}"/>
              </a:ext>
            </a:extLst>
          </p:cNvPr>
          <p:cNvSpPr txBox="1"/>
          <p:nvPr/>
        </p:nvSpPr>
        <p:spPr>
          <a:xfrm>
            <a:off x="926959" y="1582340"/>
            <a:ext cx="10338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PNRR    PE4 - NQSTI</a:t>
            </a:r>
          </a:p>
          <a:p>
            <a:endParaRPr lang="it-IT" dirty="0"/>
          </a:p>
          <a:p>
            <a:r>
              <a:rPr lang="it-IT" b="1" dirty="0" err="1"/>
              <a:t>Spoke</a:t>
            </a:r>
            <a:r>
              <a:rPr lang="it-IT" b="1" dirty="0"/>
              <a:t> 6 </a:t>
            </a:r>
            <a:r>
              <a:rPr lang="it-IT" dirty="0"/>
              <a:t>			</a:t>
            </a:r>
            <a:r>
              <a:rPr lang="it-IT" b="1" i="1" dirty="0"/>
              <a:t>Integration</a:t>
            </a:r>
          </a:p>
          <a:p>
            <a:endParaRPr lang="it-IT" b="1" i="1" dirty="0"/>
          </a:p>
          <a:p>
            <a:r>
              <a:rPr lang="it-IT" b="1" dirty="0"/>
              <a:t>Activity A6.1 		</a:t>
            </a:r>
            <a:r>
              <a:rPr lang="it-IT" b="1" i="1" dirty="0">
                <a:effectLst/>
              </a:rPr>
              <a:t>Integration of </a:t>
            </a:r>
            <a:r>
              <a:rPr lang="it-IT" b="1" i="1" dirty="0" err="1">
                <a:effectLst/>
              </a:rPr>
              <a:t>atomic</a:t>
            </a:r>
            <a:r>
              <a:rPr lang="it-IT" b="1" i="1" dirty="0">
                <a:effectLst/>
              </a:rPr>
              <a:t> devices</a:t>
            </a:r>
            <a:endParaRPr lang="it-IT" b="1" dirty="0">
              <a:effectLst/>
            </a:endParaRPr>
          </a:p>
          <a:p>
            <a:pPr algn="just"/>
            <a:r>
              <a:rPr lang="it-IT" i="1" dirty="0">
                <a:effectLst/>
              </a:rPr>
              <a:t>Design and </a:t>
            </a:r>
            <a:r>
              <a:rPr lang="it-IT" i="1" dirty="0" err="1">
                <a:effectLst/>
              </a:rPr>
              <a:t>implementation</a:t>
            </a:r>
            <a:r>
              <a:rPr lang="it-IT" i="1" dirty="0">
                <a:effectLst/>
              </a:rPr>
              <a:t> of </a:t>
            </a:r>
            <a:r>
              <a:rPr lang="it-IT" i="1" u="sng" dirty="0" err="1">
                <a:effectLst/>
              </a:rPr>
              <a:t>atomic</a:t>
            </a:r>
            <a:r>
              <a:rPr lang="it-IT" i="1" u="sng" dirty="0">
                <a:effectLst/>
              </a:rPr>
              <a:t> </a:t>
            </a:r>
            <a:r>
              <a:rPr lang="it-IT" i="1" u="sng" dirty="0" err="1">
                <a:effectLst/>
              </a:rPr>
              <a:t>circuits</a:t>
            </a:r>
            <a:r>
              <a:rPr lang="it-IT" i="1" u="sng" dirty="0">
                <a:effectLst/>
              </a:rPr>
              <a:t> </a:t>
            </a:r>
            <a:r>
              <a:rPr lang="it-IT" i="1" dirty="0">
                <a:effectLst/>
              </a:rPr>
              <a:t>to </a:t>
            </a:r>
            <a:r>
              <a:rPr lang="it-IT" i="1" u="sng" dirty="0" err="1">
                <a:effectLst/>
              </a:rPr>
              <a:t>resemble</a:t>
            </a:r>
            <a:r>
              <a:rPr lang="it-IT" i="1" u="sng" dirty="0">
                <a:effectLst/>
              </a:rPr>
              <a:t> electron-</a:t>
            </a:r>
            <a:r>
              <a:rPr lang="it-IT" i="1" u="sng" dirty="0" err="1">
                <a:effectLst/>
              </a:rPr>
              <a:t>based</a:t>
            </a:r>
            <a:r>
              <a:rPr lang="it-IT" u="sng" dirty="0"/>
              <a:t> </a:t>
            </a:r>
            <a:r>
              <a:rPr lang="it-IT" i="1" dirty="0">
                <a:effectLst/>
              </a:rPr>
              <a:t>networks of </a:t>
            </a:r>
            <a:r>
              <a:rPr lang="it-IT" i="1" dirty="0" err="1">
                <a:effectLst/>
              </a:rPr>
              <a:t>different</a:t>
            </a:r>
            <a:r>
              <a:rPr lang="it-IT" i="1" dirty="0">
                <a:effectLst/>
              </a:rPr>
              <a:t> classes of </a:t>
            </a:r>
            <a:r>
              <a:rPr lang="it-IT" i="1" dirty="0" err="1">
                <a:effectLst/>
              </a:rPr>
              <a:t>conductors</a:t>
            </a:r>
            <a:r>
              <a:rPr lang="it-IT" i="1" dirty="0">
                <a:effectLst/>
              </a:rPr>
              <a:t>, </a:t>
            </a:r>
            <a:r>
              <a:rPr lang="it-IT" i="1" dirty="0" err="1">
                <a:effectLst/>
              </a:rPr>
              <a:t>semiconductors</a:t>
            </a:r>
            <a:r>
              <a:rPr lang="it-IT" i="1" dirty="0">
                <a:effectLst/>
              </a:rPr>
              <a:t>, </a:t>
            </a:r>
            <a:r>
              <a:rPr lang="it-IT" i="1" dirty="0" err="1">
                <a:effectLst/>
              </a:rPr>
              <a:t>superconductors</a:t>
            </a:r>
            <a:r>
              <a:rPr lang="it-IT" i="1" dirty="0">
                <a:effectLst/>
              </a:rPr>
              <a:t> or </a:t>
            </a:r>
            <a:r>
              <a:rPr lang="it-IT" i="1" dirty="0" err="1">
                <a:effectLst/>
              </a:rPr>
              <a:t>magnets</a:t>
            </a:r>
            <a:r>
              <a:rPr lang="it-IT" i="1" dirty="0">
                <a:effectLst/>
              </a:rPr>
              <a:t>. Design and</a:t>
            </a:r>
            <a:r>
              <a:rPr lang="it-IT" dirty="0"/>
              <a:t> </a:t>
            </a:r>
            <a:r>
              <a:rPr lang="it-IT" i="1" dirty="0" err="1">
                <a:effectLst/>
              </a:rPr>
              <a:t>implementation</a:t>
            </a:r>
            <a:r>
              <a:rPr lang="it-IT" i="1" dirty="0">
                <a:effectLst/>
              </a:rPr>
              <a:t> of </a:t>
            </a:r>
            <a:r>
              <a:rPr lang="it-IT" i="1" u="sng" dirty="0" err="1">
                <a:effectLst/>
              </a:rPr>
              <a:t>fully</a:t>
            </a:r>
            <a:r>
              <a:rPr lang="it-IT" i="1" u="sng" dirty="0">
                <a:effectLst/>
              </a:rPr>
              <a:t> </a:t>
            </a:r>
            <a:r>
              <a:rPr lang="it-IT" i="1" u="sng" dirty="0" err="1">
                <a:effectLst/>
              </a:rPr>
              <a:t>controllable</a:t>
            </a:r>
            <a:r>
              <a:rPr lang="it-IT" i="1" u="sng" dirty="0">
                <a:effectLst/>
              </a:rPr>
              <a:t> quantum devices </a:t>
            </a:r>
            <a:r>
              <a:rPr lang="it-IT" i="1" dirty="0" err="1">
                <a:effectLst/>
              </a:rPr>
              <a:t>based</a:t>
            </a:r>
            <a:r>
              <a:rPr lang="it-IT" i="1" dirty="0">
                <a:effectLst/>
              </a:rPr>
              <a:t> on </a:t>
            </a:r>
            <a:r>
              <a:rPr lang="it-IT" i="1" dirty="0" err="1">
                <a:effectLst/>
              </a:rPr>
              <a:t>strongly</a:t>
            </a:r>
            <a:r>
              <a:rPr lang="it-IT" i="1" dirty="0">
                <a:effectLst/>
              </a:rPr>
              <a:t> </a:t>
            </a:r>
            <a:r>
              <a:rPr lang="it-IT" i="1" dirty="0" err="1">
                <a:effectLst/>
              </a:rPr>
              <a:t>interacting</a:t>
            </a:r>
            <a:r>
              <a:rPr lang="it-IT" i="1" dirty="0">
                <a:effectLst/>
              </a:rPr>
              <a:t> degenerate </a:t>
            </a:r>
            <a:r>
              <a:rPr lang="it-IT" i="1" dirty="0" err="1">
                <a:effectLst/>
              </a:rPr>
              <a:t>atomic</a:t>
            </a:r>
            <a:r>
              <a:rPr lang="it-IT" i="1" dirty="0">
                <a:effectLst/>
              </a:rPr>
              <a:t> </a:t>
            </a:r>
            <a:r>
              <a:rPr lang="it-IT" i="1" dirty="0" err="1">
                <a:effectLst/>
              </a:rPr>
              <a:t>gases</a:t>
            </a:r>
            <a:r>
              <a:rPr lang="it-IT" dirty="0"/>
              <a:t> </a:t>
            </a:r>
            <a:r>
              <a:rPr lang="it-IT" i="1" dirty="0">
                <a:effectLst/>
              </a:rPr>
              <a:t>with </a:t>
            </a:r>
            <a:r>
              <a:rPr lang="it-IT" i="1" u="sng" dirty="0" err="1">
                <a:effectLst/>
              </a:rPr>
              <a:t>tunable</a:t>
            </a:r>
            <a:r>
              <a:rPr lang="it-IT" i="1" u="sng" dirty="0">
                <a:effectLst/>
              </a:rPr>
              <a:t> interactions </a:t>
            </a:r>
            <a:r>
              <a:rPr lang="it-IT" i="1" dirty="0" err="1">
                <a:effectLst/>
              </a:rPr>
              <a:t>trapped</a:t>
            </a:r>
            <a:r>
              <a:rPr lang="it-IT" i="1" dirty="0">
                <a:effectLst/>
              </a:rPr>
              <a:t> in </a:t>
            </a:r>
            <a:r>
              <a:rPr lang="it-IT" i="1" u="sng" dirty="0" err="1">
                <a:effectLst/>
              </a:rPr>
              <a:t>engineered</a:t>
            </a:r>
            <a:r>
              <a:rPr lang="it-IT" i="1" u="sng" dirty="0">
                <a:effectLst/>
              </a:rPr>
              <a:t> and </a:t>
            </a:r>
            <a:r>
              <a:rPr lang="it-IT" i="1" u="sng" dirty="0" err="1">
                <a:effectLst/>
              </a:rPr>
              <a:t>fully</a:t>
            </a:r>
            <a:r>
              <a:rPr lang="it-IT" i="1" u="sng" dirty="0">
                <a:effectLst/>
              </a:rPr>
              <a:t> </a:t>
            </a:r>
            <a:r>
              <a:rPr lang="it-IT" i="1" u="sng" dirty="0" err="1">
                <a:effectLst/>
              </a:rPr>
              <a:t>programmable</a:t>
            </a:r>
            <a:r>
              <a:rPr lang="it-IT" i="1" u="sng" dirty="0">
                <a:effectLst/>
              </a:rPr>
              <a:t> optical </a:t>
            </a:r>
            <a:r>
              <a:rPr lang="it-IT" i="1" u="sng" dirty="0" err="1">
                <a:effectLst/>
              </a:rPr>
              <a:t>structures</a:t>
            </a:r>
            <a:r>
              <a:rPr lang="it-IT" i="1" dirty="0">
                <a:effectLst/>
              </a:rPr>
              <a:t>.</a:t>
            </a:r>
            <a:endParaRPr lang="it-IT" dirty="0">
              <a:effectLst/>
            </a:endParaRPr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effectLst/>
              </a:rPr>
              <a:t>Direct connection to </a:t>
            </a:r>
            <a:r>
              <a:rPr lang="it-IT" b="1" dirty="0" err="1">
                <a:effectLst/>
              </a:rPr>
              <a:t>Spoke</a:t>
            </a:r>
            <a:r>
              <a:rPr lang="it-IT" b="1" dirty="0">
                <a:effectLst/>
              </a:rPr>
              <a:t> 2</a:t>
            </a:r>
            <a:r>
              <a:rPr lang="it-IT" dirty="0">
                <a:effectLst/>
              </a:rPr>
              <a:t> (theory) and </a:t>
            </a:r>
            <a:r>
              <a:rPr lang="it-IT" b="1" dirty="0" err="1">
                <a:effectLst/>
              </a:rPr>
              <a:t>Spoke</a:t>
            </a:r>
            <a:r>
              <a:rPr lang="it-IT" b="1" dirty="0">
                <a:effectLst/>
              </a:rPr>
              <a:t> 3</a:t>
            </a:r>
            <a:r>
              <a:rPr lang="it-IT" dirty="0">
                <a:effectLst/>
              </a:rPr>
              <a:t> (</a:t>
            </a:r>
            <a:r>
              <a:rPr lang="it-IT" dirty="0" err="1">
                <a:effectLst/>
              </a:rPr>
              <a:t>experimental</a:t>
            </a:r>
            <a:r>
              <a:rPr lang="it-IT" dirty="0">
                <a:effectLst/>
              </a:rPr>
              <a:t> techniques)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FLORENCE	</a:t>
            </a:r>
            <a:r>
              <a:rPr lang="it-IT" dirty="0" err="1"/>
              <a:t>fermions</a:t>
            </a:r>
            <a:r>
              <a:rPr lang="it-IT" dirty="0"/>
              <a:t>		 </a:t>
            </a:r>
            <a:r>
              <a:rPr lang="it-IT" baseline="30000" dirty="0"/>
              <a:t>6</a:t>
            </a:r>
            <a:r>
              <a:rPr lang="it-IT" dirty="0"/>
              <a:t>Li	(Giacomo </a:t>
            </a:r>
            <a:r>
              <a:rPr lang="it-IT" dirty="0" err="1"/>
              <a:t>Roati</a:t>
            </a:r>
            <a:r>
              <a:rPr lang="it-IT" dirty="0"/>
              <a:t>)</a:t>
            </a:r>
          </a:p>
          <a:p>
            <a:r>
              <a:rPr lang="it-IT" dirty="0"/>
              <a:t>TRENTO		</a:t>
            </a:r>
            <a:r>
              <a:rPr lang="it-IT" dirty="0" err="1"/>
              <a:t>bosons</a:t>
            </a:r>
            <a:r>
              <a:rPr lang="it-IT" dirty="0"/>
              <a:t>		</a:t>
            </a:r>
            <a:r>
              <a:rPr lang="it-IT" baseline="30000" dirty="0"/>
              <a:t>23</a:t>
            </a:r>
            <a:r>
              <a:rPr lang="it-IT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971748-C51D-D5D0-91F0-347A242823CE}"/>
              </a:ext>
            </a:extLst>
          </p:cNvPr>
          <p:cNvSpPr/>
          <p:nvPr/>
        </p:nvSpPr>
        <p:spPr>
          <a:xfrm>
            <a:off x="302934" y="1398303"/>
            <a:ext cx="4882996" cy="7394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4E5DF8-9171-5627-1028-F839A58CA781}"/>
              </a:ext>
            </a:extLst>
          </p:cNvPr>
          <p:cNvSpPr txBox="1"/>
          <p:nvPr/>
        </p:nvSpPr>
        <p:spPr>
          <a:xfrm>
            <a:off x="271166" y="1421962"/>
            <a:ext cx="4329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EXPERIMENTAL PLATFORM </a:t>
            </a:r>
          </a:p>
          <a:p>
            <a:r>
              <a:rPr lang="it-IT" sz="1600" dirty="0" err="1"/>
              <a:t>Sodium</a:t>
            </a:r>
            <a:r>
              <a:rPr lang="it-IT" sz="1600" dirty="0"/>
              <a:t> </a:t>
            </a:r>
            <a:r>
              <a:rPr lang="it-IT" sz="1600" dirty="0" err="1"/>
              <a:t>bosonic</a:t>
            </a:r>
            <a:r>
              <a:rPr lang="it-IT" sz="1600" dirty="0"/>
              <a:t> </a:t>
            </a:r>
            <a:r>
              <a:rPr lang="it-IT" sz="1600" dirty="0" err="1"/>
              <a:t>atoms</a:t>
            </a:r>
            <a:r>
              <a:rPr lang="it-IT" sz="1600" dirty="0"/>
              <a:t> in 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different</a:t>
            </a:r>
            <a:r>
              <a:rPr lang="it-IT" sz="1600" dirty="0"/>
              <a:t> spin </a:t>
            </a:r>
            <a:r>
              <a:rPr lang="it-IT" sz="1600" dirty="0" err="1"/>
              <a:t>states</a:t>
            </a:r>
            <a:endParaRPr lang="it-IT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04251A-2491-CBEF-ADAB-64A87B37195A}"/>
              </a:ext>
            </a:extLst>
          </p:cNvPr>
          <p:cNvSpPr txBox="1"/>
          <p:nvPr/>
        </p:nvSpPr>
        <p:spPr>
          <a:xfrm>
            <a:off x="136382" y="2513502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Laser-</a:t>
            </a:r>
            <a:r>
              <a:rPr lang="it-IT" dirty="0" err="1"/>
              <a:t>cooling</a:t>
            </a:r>
            <a:r>
              <a:rPr lang="it-IT" dirty="0"/>
              <a:t>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5426D00-40EF-E0F2-822A-2BD2668CE47D}"/>
              </a:ext>
            </a:extLst>
          </p:cNvPr>
          <p:cNvGrpSpPr/>
          <p:nvPr/>
        </p:nvGrpSpPr>
        <p:grpSpPr>
          <a:xfrm>
            <a:off x="0" y="4488014"/>
            <a:ext cx="1835052" cy="1685252"/>
            <a:chOff x="704391" y="1075410"/>
            <a:chExt cx="3111500" cy="28575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47173E2-0A30-B157-44FA-C68658BD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91" y="1075410"/>
              <a:ext cx="3111500" cy="2857500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F0AD437A-21D3-5A64-8667-C253A5382EE7}"/>
                </a:ext>
              </a:extLst>
            </p:cNvPr>
            <p:cNvSpPr/>
            <p:nvPr/>
          </p:nvSpPr>
          <p:spPr>
            <a:xfrm>
              <a:off x="830179" y="1299411"/>
              <a:ext cx="236621" cy="2765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339604-3EC6-6E11-5F3E-BD771F0B5B89}"/>
              </a:ext>
            </a:extLst>
          </p:cNvPr>
          <p:cNvSpPr txBox="1"/>
          <p:nvPr/>
        </p:nvSpPr>
        <p:spPr>
          <a:xfrm>
            <a:off x="2222362" y="2351428"/>
            <a:ext cx="145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Ultracold</a:t>
            </a:r>
            <a:r>
              <a:rPr lang="it-IT" dirty="0"/>
              <a:t> gas </a:t>
            </a:r>
          </a:p>
          <a:p>
            <a:pPr algn="ctr"/>
            <a:r>
              <a:rPr lang="it-IT" dirty="0"/>
              <a:t>(T=</a:t>
            </a:r>
            <a:r>
              <a:rPr lang="it-IT" dirty="0" err="1">
                <a:latin typeface="Symbol" pitchFamily="2" charset="2"/>
              </a:rPr>
              <a:t>m</a:t>
            </a:r>
            <a:r>
              <a:rPr lang="it-IT" dirty="0" err="1"/>
              <a:t>K</a:t>
            </a:r>
            <a:r>
              <a:rPr lang="it-IT" dirty="0"/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31BE2C-DC96-98F4-29D3-C48E62506575}"/>
              </a:ext>
            </a:extLst>
          </p:cNvPr>
          <p:cNvSpPr txBox="1"/>
          <p:nvPr/>
        </p:nvSpPr>
        <p:spPr>
          <a:xfrm>
            <a:off x="4120946" y="2523068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BEC / </a:t>
            </a:r>
            <a:r>
              <a:rPr lang="it-IT" dirty="0" err="1"/>
              <a:t>Superfluid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D88D3C8-DD90-150F-759E-BC04455D9C5D}"/>
              </a:ext>
            </a:extLst>
          </p:cNvPr>
          <p:cNvSpPr txBox="1"/>
          <p:nvPr/>
        </p:nvSpPr>
        <p:spPr>
          <a:xfrm>
            <a:off x="2250383" y="3258618"/>
            <a:ext cx="587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Ultimate control </a:t>
            </a:r>
            <a:r>
              <a:rPr lang="it-IT" dirty="0"/>
              <a:t>of </a:t>
            </a:r>
            <a:r>
              <a:rPr lang="it-IT" u="sng" dirty="0" err="1"/>
              <a:t>external</a:t>
            </a:r>
            <a:r>
              <a:rPr lang="it-IT" dirty="0"/>
              <a:t> and </a:t>
            </a:r>
            <a:r>
              <a:rPr lang="it-IT" u="sng" dirty="0" err="1"/>
              <a:t>internal</a:t>
            </a:r>
            <a:r>
              <a:rPr lang="it-IT" u="sng" dirty="0"/>
              <a:t> </a:t>
            </a:r>
            <a:r>
              <a:rPr lang="it-IT" dirty="0"/>
              <a:t>degrees of </a:t>
            </a:r>
            <a:r>
              <a:rPr lang="it-IT" dirty="0" err="1"/>
              <a:t>freedom</a:t>
            </a:r>
            <a:endParaRPr lang="it-IT" dirty="0"/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A0DCFF96-F543-F0CA-5083-0EFB2FAA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15" y="1203594"/>
            <a:ext cx="2904457" cy="18975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A5912F26-8831-DD40-E273-2A4DE302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765" y="4724069"/>
            <a:ext cx="2594969" cy="14712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19981F0-21D5-8831-47B0-856970965E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8"/>
          <a:stretch/>
        </p:blipFill>
        <p:spPr>
          <a:xfrm>
            <a:off x="1758861" y="3697552"/>
            <a:ext cx="1542223" cy="1200780"/>
          </a:xfrm>
          <a:prstGeom prst="rect">
            <a:avLst/>
          </a:prstGeom>
        </p:spPr>
      </p:pic>
      <p:pic>
        <p:nvPicPr>
          <p:cNvPr id="60" name="Group" descr="Group">
            <a:extLst>
              <a:ext uri="{FF2B5EF4-FFF2-40B4-BE49-F238E27FC236}">
                <a16:creationId xmlns:a16="http://schemas.microsoft.com/office/drawing/2014/main" id="{B2B014A5-655C-283D-783C-634512304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782" y="4269311"/>
            <a:ext cx="2076838" cy="20501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0565DEA5-C32E-BCAD-B660-8F35AE040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425" y="3551157"/>
            <a:ext cx="1543804" cy="2117066"/>
          </a:xfrm>
          <a:prstGeom prst="rect">
            <a:avLst/>
          </a:prstGeom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F437296D-26CE-D875-9572-706A2EC03081}"/>
              </a:ext>
            </a:extLst>
          </p:cNvPr>
          <p:cNvSpPr txBox="1"/>
          <p:nvPr/>
        </p:nvSpPr>
        <p:spPr>
          <a:xfrm>
            <a:off x="8540105" y="3643288"/>
            <a:ext cx="1571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err="1"/>
              <a:t>Ultrastable</a:t>
            </a:r>
            <a:r>
              <a:rPr lang="it-IT" dirty="0"/>
              <a:t> </a:t>
            </a:r>
          </a:p>
          <a:p>
            <a:pPr algn="r"/>
            <a:r>
              <a:rPr lang="it-IT" dirty="0" err="1"/>
              <a:t>magnetic</a:t>
            </a:r>
            <a:r>
              <a:rPr lang="it-IT" dirty="0"/>
              <a:t> field </a:t>
            </a:r>
          </a:p>
          <a:p>
            <a:pPr algn="r"/>
            <a:r>
              <a:rPr lang="it-IT" dirty="0"/>
              <a:t>(</a:t>
            </a:r>
            <a:r>
              <a:rPr lang="it-IT" dirty="0">
                <a:latin typeface="Symbol" pitchFamily="2" charset="2"/>
              </a:rPr>
              <a:t>D</a:t>
            </a:r>
            <a:r>
              <a:rPr lang="it-IT" dirty="0"/>
              <a:t>B=</a:t>
            </a:r>
            <a:r>
              <a:rPr lang="it-IT" dirty="0" err="1">
                <a:latin typeface="Symbol" pitchFamily="2" charset="2"/>
              </a:rPr>
              <a:t>m</a:t>
            </a:r>
            <a:r>
              <a:rPr lang="it-IT" dirty="0" err="1"/>
              <a:t>G</a:t>
            </a:r>
            <a:r>
              <a:rPr lang="it-IT" dirty="0"/>
              <a:t>)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EF66D7F-1C1B-FCA8-01C8-BF47103298F8}"/>
              </a:ext>
            </a:extLst>
          </p:cNvPr>
          <p:cNvSpPr txBox="1"/>
          <p:nvPr/>
        </p:nvSpPr>
        <p:spPr>
          <a:xfrm>
            <a:off x="108245" y="3787681"/>
            <a:ext cx="1472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Magnetic</a:t>
            </a:r>
            <a:r>
              <a:rPr lang="it-IT" dirty="0"/>
              <a:t> and</a:t>
            </a:r>
          </a:p>
          <a:p>
            <a:r>
              <a:rPr lang="it-IT" dirty="0"/>
              <a:t>Optical </a:t>
            </a:r>
            <a:r>
              <a:rPr lang="it-IT" dirty="0" err="1"/>
              <a:t>traps</a:t>
            </a:r>
            <a:endParaRPr lang="it-IT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76DC16-B3B2-CBE5-746B-A6A2EF1CD429}"/>
              </a:ext>
            </a:extLst>
          </p:cNvPr>
          <p:cNvSpPr txBox="1"/>
          <p:nvPr/>
        </p:nvSpPr>
        <p:spPr>
          <a:xfrm>
            <a:off x="8162192" y="5195512"/>
            <a:ext cx="14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State </a:t>
            </a:r>
          </a:p>
          <a:p>
            <a:r>
              <a:rPr lang="it-IT" dirty="0" err="1"/>
              <a:t>manipulation</a:t>
            </a:r>
            <a:endParaRPr lang="it-IT" dirty="0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A0F8B852-CF5D-5D4C-E860-E35521F7FE53}"/>
              </a:ext>
            </a:extLst>
          </p:cNvPr>
          <p:cNvSpPr/>
          <p:nvPr/>
        </p:nvSpPr>
        <p:spPr>
          <a:xfrm>
            <a:off x="5610733" y="4031468"/>
            <a:ext cx="145474" cy="1532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5D5A6324-CF92-8C91-C0F5-6DB340CB12D8}"/>
              </a:ext>
            </a:extLst>
          </p:cNvPr>
          <p:cNvSpPr/>
          <p:nvPr/>
        </p:nvSpPr>
        <p:spPr>
          <a:xfrm>
            <a:off x="5751432" y="4190034"/>
            <a:ext cx="145474" cy="153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64000F69-22D0-A47F-B6CA-B54B0D7ABADC}"/>
              </a:ext>
            </a:extLst>
          </p:cNvPr>
          <p:cNvCxnSpPr>
            <a:cxnSpLocks/>
          </p:cNvCxnSpPr>
          <p:nvPr/>
        </p:nvCxnSpPr>
        <p:spPr>
          <a:xfrm flipH="1" flipV="1">
            <a:off x="5543677" y="3956987"/>
            <a:ext cx="124769" cy="1303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AC3941A4-73DB-A7EA-56D3-E6C9929BDF4F}"/>
              </a:ext>
            </a:extLst>
          </p:cNvPr>
          <p:cNvCxnSpPr>
            <a:cxnSpLocks/>
          </p:cNvCxnSpPr>
          <p:nvPr/>
        </p:nvCxnSpPr>
        <p:spPr>
          <a:xfrm>
            <a:off x="5830251" y="4268278"/>
            <a:ext cx="117992" cy="1235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F586D41D-470E-351E-512F-6C255B26BABF}"/>
              </a:ext>
            </a:extLst>
          </p:cNvPr>
          <p:cNvSpPr txBox="1"/>
          <p:nvPr/>
        </p:nvSpPr>
        <p:spPr>
          <a:xfrm>
            <a:off x="5772805" y="3826930"/>
            <a:ext cx="241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Interparticle</a:t>
            </a:r>
            <a:r>
              <a:rPr lang="it-IT" dirty="0"/>
              <a:t> interaction</a:t>
            </a: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B4D209C4-2978-F25A-C3E2-5981CC7D41A5}"/>
              </a:ext>
            </a:extLst>
          </p:cNvPr>
          <p:cNvSpPr/>
          <p:nvPr/>
        </p:nvSpPr>
        <p:spPr>
          <a:xfrm>
            <a:off x="9306312" y="5819024"/>
            <a:ext cx="294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400" dirty="0" err="1"/>
              <a:t>Farolfi</a:t>
            </a:r>
            <a:r>
              <a:rPr lang="it-IT" altLang="it-IT" sz="1400" dirty="0"/>
              <a:t>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RSI  </a:t>
            </a:r>
            <a:r>
              <a:rPr lang="it-IT" sz="1400" b="1" dirty="0">
                <a:solidFill>
                  <a:prstClr val="black"/>
                </a:solidFill>
              </a:rPr>
              <a:t>90</a:t>
            </a:r>
            <a:r>
              <a:rPr lang="it-IT" sz="1400" dirty="0">
                <a:solidFill>
                  <a:prstClr val="black"/>
                </a:solidFill>
              </a:rPr>
              <a:t>, 115114 (2019)</a:t>
            </a:r>
          </a:p>
          <a:p>
            <a:pPr lvl="0"/>
            <a:r>
              <a:rPr lang="it-IT" altLang="it-IT" sz="1400" dirty="0"/>
              <a:t>Rogora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PRA </a:t>
            </a:r>
            <a:r>
              <a:rPr lang="it-IT" sz="1400" b="1" dirty="0">
                <a:solidFill>
                  <a:prstClr val="black"/>
                </a:solidFill>
              </a:rPr>
              <a:t>110</a:t>
            </a:r>
            <a:r>
              <a:rPr lang="it-IT" sz="1400" dirty="0">
                <a:solidFill>
                  <a:prstClr val="black"/>
                </a:solidFill>
              </a:rPr>
              <a:t>, 113319 (2024)</a:t>
            </a: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2EB18C6A-A2B0-DB88-5974-69E39FBCC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761" y="1207109"/>
            <a:ext cx="1887037" cy="189757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444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4162B55-DD0C-C5ED-1F97-D0B5A43158A3}"/>
              </a:ext>
            </a:extLst>
          </p:cNvPr>
          <p:cNvGrpSpPr/>
          <p:nvPr/>
        </p:nvGrpSpPr>
        <p:grpSpPr>
          <a:xfrm>
            <a:off x="543156" y="4856264"/>
            <a:ext cx="3888097" cy="1486336"/>
            <a:chOff x="1011936" y="1584960"/>
            <a:chExt cx="3352800" cy="1304544"/>
          </a:xfrm>
        </p:grpSpPr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9F9082EB-BAC6-2252-B02A-49AB216DC98E}"/>
                </a:ext>
              </a:extLst>
            </p:cNvPr>
            <p:cNvSpPr/>
            <p:nvPr/>
          </p:nvSpPr>
          <p:spPr>
            <a:xfrm>
              <a:off x="1011936" y="1584960"/>
              <a:ext cx="3352800" cy="1304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CFC992C4-F87E-6C8E-87C7-49857116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664" y="1696974"/>
              <a:ext cx="3048000" cy="1104900"/>
            </a:xfrm>
            <a:prstGeom prst="rect">
              <a:avLst/>
            </a:prstGeom>
          </p:spPr>
        </p:pic>
      </p:grpSp>
      <p:pic>
        <p:nvPicPr>
          <p:cNvPr id="51" name="Immagine 50">
            <a:extLst>
              <a:ext uri="{FF2B5EF4-FFF2-40B4-BE49-F238E27FC236}">
                <a16:creationId xmlns:a16="http://schemas.microsoft.com/office/drawing/2014/main" id="{385BFC8E-E85A-2456-2CBB-2BE4C1C89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84" y="4257659"/>
            <a:ext cx="1252619" cy="18183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FB02861-0F00-9D34-D3F5-F8507EDD6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194" y="4304827"/>
            <a:ext cx="1313227" cy="148159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BE768E4C-CEC5-D772-8027-6610D6E129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44" y="4627408"/>
            <a:ext cx="1239149" cy="222239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AE70F6AC-1D91-3D98-034E-B7E411F920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11" y="4631172"/>
            <a:ext cx="1272822" cy="222239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EC448EA5-D1F4-F03C-3DBA-F19325E78667}"/>
              </a:ext>
            </a:extLst>
          </p:cNvPr>
          <p:cNvSpPr txBox="1"/>
          <p:nvPr/>
        </p:nvSpPr>
        <p:spPr>
          <a:xfrm>
            <a:off x="656708" y="3834806"/>
            <a:ext cx="122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Total DENSITY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05AF30D2-01EA-F143-725E-A2018E31243E}"/>
              </a:ext>
            </a:extLst>
          </p:cNvPr>
          <p:cNvSpPr txBox="1"/>
          <p:nvPr/>
        </p:nvSpPr>
        <p:spPr>
          <a:xfrm>
            <a:off x="2296384" y="3828622"/>
            <a:ext cx="231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SPIN </a:t>
            </a:r>
            <a:r>
              <a:rPr lang="it-IT" sz="1400" b="1" dirty="0" err="1"/>
              <a:t>density</a:t>
            </a:r>
            <a:r>
              <a:rPr lang="it-IT" sz="1400" b="1" dirty="0"/>
              <a:t> </a:t>
            </a:r>
            <a:r>
              <a:rPr lang="it-IT" sz="1400" dirty="0"/>
              <a:t>(</a:t>
            </a:r>
            <a:r>
              <a:rPr lang="it-IT" sz="1400" dirty="0" err="1"/>
              <a:t>magnetization</a:t>
            </a:r>
            <a:r>
              <a:rPr lang="it-IT" sz="1400" dirty="0"/>
              <a:t>)</a:t>
            </a:r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1D39C791-20FA-4903-C6C1-32D782F283E7}"/>
              </a:ext>
            </a:extLst>
          </p:cNvPr>
          <p:cNvSpPr/>
          <p:nvPr/>
        </p:nvSpPr>
        <p:spPr>
          <a:xfrm>
            <a:off x="917249" y="4216829"/>
            <a:ext cx="1607006" cy="317611"/>
          </a:xfrm>
          <a:prstGeom prst="roundRect">
            <a:avLst/>
          </a:prstGeom>
          <a:solidFill>
            <a:schemeClr val="accent4">
              <a:alpha val="2482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327DA57D-E8C6-193C-17F4-3C7DF7196435}"/>
              </a:ext>
            </a:extLst>
          </p:cNvPr>
          <p:cNvSpPr/>
          <p:nvPr/>
        </p:nvSpPr>
        <p:spPr>
          <a:xfrm>
            <a:off x="917249" y="4584818"/>
            <a:ext cx="1607006" cy="317611"/>
          </a:xfrm>
          <a:prstGeom prst="roundRect">
            <a:avLst/>
          </a:prstGeom>
          <a:solidFill>
            <a:schemeClr val="accent4">
              <a:alpha val="2482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1BC8365B-A0B8-AF34-91F7-4A4C637A1E3F}"/>
              </a:ext>
            </a:extLst>
          </p:cNvPr>
          <p:cNvSpPr/>
          <p:nvPr/>
        </p:nvSpPr>
        <p:spPr>
          <a:xfrm>
            <a:off x="2595707" y="4213622"/>
            <a:ext cx="1607006" cy="317611"/>
          </a:xfrm>
          <a:prstGeom prst="roundRect">
            <a:avLst/>
          </a:prstGeom>
          <a:solidFill>
            <a:schemeClr val="accent4">
              <a:alpha val="2482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49DCD9FE-20B2-B8F6-1529-9C2EB24DCFF5}"/>
              </a:ext>
            </a:extLst>
          </p:cNvPr>
          <p:cNvSpPr/>
          <p:nvPr/>
        </p:nvSpPr>
        <p:spPr>
          <a:xfrm>
            <a:off x="2595707" y="4593411"/>
            <a:ext cx="1607006" cy="317611"/>
          </a:xfrm>
          <a:prstGeom prst="roundRect">
            <a:avLst/>
          </a:prstGeom>
          <a:solidFill>
            <a:schemeClr val="accent4">
              <a:alpha val="2482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7128D3CE-AAB6-1182-E9E7-4F4DEC83BC47}"/>
              </a:ext>
            </a:extLst>
          </p:cNvPr>
          <p:cNvSpPr txBox="1"/>
          <p:nvPr/>
        </p:nvSpPr>
        <p:spPr>
          <a:xfrm>
            <a:off x="1611947" y="1978323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Quasi 1D </a:t>
            </a:r>
            <a:r>
              <a:rPr lang="it-IT" sz="1600" dirty="0" err="1"/>
              <a:t>geometry</a:t>
            </a:r>
            <a:endParaRPr lang="it-IT" sz="1600" dirty="0"/>
          </a:p>
        </p:txBody>
      </p:sp>
      <p:pic>
        <p:nvPicPr>
          <p:cNvPr id="92" name="Immagine 91">
            <a:extLst>
              <a:ext uri="{FF2B5EF4-FFF2-40B4-BE49-F238E27FC236}">
                <a16:creationId xmlns:a16="http://schemas.microsoft.com/office/drawing/2014/main" id="{19378589-4A2C-E455-F9C6-EC094C469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278" y="2088493"/>
            <a:ext cx="243400" cy="182550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0A1EEC16-6BD4-AED8-434D-A4C0DCFD1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666" y="2079587"/>
            <a:ext cx="220581" cy="182550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9D3F5EA7-EE33-276B-C542-C71C0614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048" y="2145128"/>
            <a:ext cx="342282" cy="182550"/>
          </a:xfrm>
          <a:prstGeom prst="rect">
            <a:avLst/>
          </a:prstGeom>
        </p:spPr>
      </p:pic>
      <p:sp>
        <p:nvSpPr>
          <p:cNvPr id="95" name="Ovale 94">
            <a:extLst>
              <a:ext uri="{FF2B5EF4-FFF2-40B4-BE49-F238E27FC236}">
                <a16:creationId xmlns:a16="http://schemas.microsoft.com/office/drawing/2014/main" id="{DB42853C-5387-B4B1-B4E5-75B7A9696BB4}"/>
              </a:ext>
            </a:extLst>
          </p:cNvPr>
          <p:cNvSpPr/>
          <p:nvPr/>
        </p:nvSpPr>
        <p:spPr>
          <a:xfrm>
            <a:off x="5764060" y="1776645"/>
            <a:ext cx="193965" cy="20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Ovale 95">
            <a:extLst>
              <a:ext uri="{FF2B5EF4-FFF2-40B4-BE49-F238E27FC236}">
                <a16:creationId xmlns:a16="http://schemas.microsoft.com/office/drawing/2014/main" id="{CB5FE02C-91B5-AC66-017F-75A04E4C112B}"/>
              </a:ext>
            </a:extLst>
          </p:cNvPr>
          <p:cNvSpPr/>
          <p:nvPr/>
        </p:nvSpPr>
        <p:spPr>
          <a:xfrm>
            <a:off x="6110426" y="2109156"/>
            <a:ext cx="193965" cy="20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Ovale 96">
            <a:extLst>
              <a:ext uri="{FF2B5EF4-FFF2-40B4-BE49-F238E27FC236}">
                <a16:creationId xmlns:a16="http://schemas.microsoft.com/office/drawing/2014/main" id="{8B54B80B-783E-6F01-0AC2-94D666AE3320}"/>
              </a:ext>
            </a:extLst>
          </p:cNvPr>
          <p:cNvSpPr/>
          <p:nvPr/>
        </p:nvSpPr>
        <p:spPr>
          <a:xfrm>
            <a:off x="7217712" y="1731020"/>
            <a:ext cx="193965" cy="2043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e 97">
            <a:extLst>
              <a:ext uri="{FF2B5EF4-FFF2-40B4-BE49-F238E27FC236}">
                <a16:creationId xmlns:a16="http://schemas.microsoft.com/office/drawing/2014/main" id="{DC3AE842-3044-ABFA-9C64-A94D2302F031}"/>
              </a:ext>
            </a:extLst>
          </p:cNvPr>
          <p:cNvSpPr/>
          <p:nvPr/>
        </p:nvSpPr>
        <p:spPr>
          <a:xfrm>
            <a:off x="7585432" y="2093802"/>
            <a:ext cx="193965" cy="2043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e 98">
            <a:extLst>
              <a:ext uri="{FF2B5EF4-FFF2-40B4-BE49-F238E27FC236}">
                <a16:creationId xmlns:a16="http://schemas.microsoft.com/office/drawing/2014/main" id="{A8EE73F9-6838-1CC9-F20A-BCDCEA68D6B0}"/>
              </a:ext>
            </a:extLst>
          </p:cNvPr>
          <p:cNvSpPr/>
          <p:nvPr/>
        </p:nvSpPr>
        <p:spPr>
          <a:xfrm>
            <a:off x="9380334" y="1821075"/>
            <a:ext cx="193965" cy="2043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83AFF5E2-0BC0-AF0D-2530-6301162EEBD6}"/>
              </a:ext>
            </a:extLst>
          </p:cNvPr>
          <p:cNvSpPr/>
          <p:nvPr/>
        </p:nvSpPr>
        <p:spPr>
          <a:xfrm>
            <a:off x="9757119" y="2179643"/>
            <a:ext cx="193965" cy="20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F87A50D1-8792-9C82-73A4-5FA0210F485F}"/>
              </a:ext>
            </a:extLst>
          </p:cNvPr>
          <p:cNvSpPr txBox="1"/>
          <p:nvPr/>
        </p:nvSpPr>
        <p:spPr>
          <a:xfrm>
            <a:off x="5335596" y="1301966"/>
            <a:ext cx="2566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Intracomponent</a:t>
            </a:r>
            <a:r>
              <a:rPr lang="it-IT" sz="1600" dirty="0"/>
              <a:t> </a:t>
            </a:r>
            <a:r>
              <a:rPr lang="it-IT" sz="1600" dirty="0" err="1"/>
              <a:t>interactions</a:t>
            </a:r>
            <a:endParaRPr lang="it-IT" sz="1600" dirty="0"/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152C0B9A-D31E-4583-5C0C-C2307DD4D516}"/>
              </a:ext>
            </a:extLst>
          </p:cNvPr>
          <p:cNvSpPr txBox="1"/>
          <p:nvPr/>
        </p:nvSpPr>
        <p:spPr>
          <a:xfrm>
            <a:off x="8454160" y="1317627"/>
            <a:ext cx="257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Intercomponent</a:t>
            </a:r>
            <a:r>
              <a:rPr lang="it-IT" sz="1600" dirty="0"/>
              <a:t> </a:t>
            </a:r>
            <a:r>
              <a:rPr lang="it-IT" sz="1600" dirty="0" err="1"/>
              <a:t>interactions</a:t>
            </a:r>
            <a:endParaRPr lang="it-IT" sz="1600" dirty="0"/>
          </a:p>
        </p:txBody>
      </p: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3F3C6933-3E85-BC07-A3C1-35A1E6848E62}"/>
              </a:ext>
            </a:extLst>
          </p:cNvPr>
          <p:cNvCxnSpPr>
            <a:cxnSpLocks/>
          </p:cNvCxnSpPr>
          <p:nvPr/>
        </p:nvCxnSpPr>
        <p:spPr>
          <a:xfrm flipH="1" flipV="1">
            <a:off x="5665708" y="1680509"/>
            <a:ext cx="166358" cy="17383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>
            <a:extLst>
              <a:ext uri="{FF2B5EF4-FFF2-40B4-BE49-F238E27FC236}">
                <a16:creationId xmlns:a16="http://schemas.microsoft.com/office/drawing/2014/main" id="{EE159825-A027-CCFA-81D0-834CA77276FA}"/>
              </a:ext>
            </a:extLst>
          </p:cNvPr>
          <p:cNvCxnSpPr>
            <a:cxnSpLocks/>
          </p:cNvCxnSpPr>
          <p:nvPr/>
        </p:nvCxnSpPr>
        <p:spPr>
          <a:xfrm>
            <a:off x="6215972" y="2232198"/>
            <a:ext cx="157322" cy="16478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109">
            <a:extLst>
              <a:ext uri="{FF2B5EF4-FFF2-40B4-BE49-F238E27FC236}">
                <a16:creationId xmlns:a16="http://schemas.microsoft.com/office/drawing/2014/main" id="{FBD31106-7DAA-9C1A-D36B-8CA0B9668DE9}"/>
              </a:ext>
            </a:extLst>
          </p:cNvPr>
          <p:cNvCxnSpPr>
            <a:cxnSpLocks/>
          </p:cNvCxnSpPr>
          <p:nvPr/>
        </p:nvCxnSpPr>
        <p:spPr>
          <a:xfrm flipH="1" flipV="1">
            <a:off x="7142814" y="1657063"/>
            <a:ext cx="166358" cy="17383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0A277B2D-2D60-E006-1E1B-C1B6ECF04D49}"/>
              </a:ext>
            </a:extLst>
          </p:cNvPr>
          <p:cNvCxnSpPr>
            <a:cxnSpLocks/>
          </p:cNvCxnSpPr>
          <p:nvPr/>
        </p:nvCxnSpPr>
        <p:spPr>
          <a:xfrm>
            <a:off x="7693078" y="2208752"/>
            <a:ext cx="157322" cy="16478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CD7F2F85-E83B-BF38-96AF-116BBD8FBFED}"/>
              </a:ext>
            </a:extLst>
          </p:cNvPr>
          <p:cNvCxnSpPr>
            <a:cxnSpLocks/>
          </p:cNvCxnSpPr>
          <p:nvPr/>
        </p:nvCxnSpPr>
        <p:spPr>
          <a:xfrm flipH="1" flipV="1">
            <a:off x="9302171" y="1737145"/>
            <a:ext cx="166358" cy="17383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112">
            <a:extLst>
              <a:ext uri="{FF2B5EF4-FFF2-40B4-BE49-F238E27FC236}">
                <a16:creationId xmlns:a16="http://schemas.microsoft.com/office/drawing/2014/main" id="{79B3FAF0-1A65-D3B6-4519-A7476C7DBFE9}"/>
              </a:ext>
            </a:extLst>
          </p:cNvPr>
          <p:cNvCxnSpPr>
            <a:cxnSpLocks/>
          </p:cNvCxnSpPr>
          <p:nvPr/>
        </p:nvCxnSpPr>
        <p:spPr>
          <a:xfrm>
            <a:off x="9852435" y="2288834"/>
            <a:ext cx="157322" cy="16478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5F738D9B-12D4-3A2A-DFFD-CE4792306ECD}"/>
              </a:ext>
            </a:extLst>
          </p:cNvPr>
          <p:cNvCxnSpPr>
            <a:cxnSpLocks/>
          </p:cNvCxnSpPr>
          <p:nvPr/>
        </p:nvCxnSpPr>
        <p:spPr>
          <a:xfrm>
            <a:off x="6750102" y="2975007"/>
            <a:ext cx="3342521" cy="1117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Immagine 117">
            <a:extLst>
              <a:ext uri="{FF2B5EF4-FFF2-40B4-BE49-F238E27FC236}">
                <a16:creationId xmlns:a16="http://schemas.microsoft.com/office/drawing/2014/main" id="{762F4AB6-CC04-D1DC-4B7E-89D7957F44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103" y="2680867"/>
            <a:ext cx="477229" cy="619685"/>
          </a:xfrm>
          <a:prstGeom prst="rect">
            <a:avLst/>
          </a:prstGeom>
        </p:spPr>
      </p:pic>
      <p:sp>
        <p:nvSpPr>
          <p:cNvPr id="121" name="CasellaDiTesto 120">
            <a:extLst>
              <a:ext uri="{FF2B5EF4-FFF2-40B4-BE49-F238E27FC236}">
                <a16:creationId xmlns:a16="http://schemas.microsoft.com/office/drawing/2014/main" id="{824F5F6B-6101-DAEC-CD8E-8679174A6168}"/>
              </a:ext>
            </a:extLst>
          </p:cNvPr>
          <p:cNvSpPr txBox="1"/>
          <p:nvPr/>
        </p:nvSpPr>
        <p:spPr>
          <a:xfrm>
            <a:off x="8242702" y="272457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1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97E38B8C-8A77-B551-9505-965FD0AFB5EA}"/>
              </a:ext>
            </a:extLst>
          </p:cNvPr>
          <p:cNvSpPr txBox="1"/>
          <p:nvPr/>
        </p:nvSpPr>
        <p:spPr>
          <a:xfrm>
            <a:off x="6002546" y="3602256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/>
              <a:t>Miscible</a:t>
            </a:r>
            <a:endParaRPr lang="it-IT" sz="1600" b="1" dirty="0"/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F27A29D9-014E-D412-1AA6-807D5CBAECB8}"/>
              </a:ext>
            </a:extLst>
          </p:cNvPr>
          <p:cNvSpPr txBox="1"/>
          <p:nvPr/>
        </p:nvSpPr>
        <p:spPr>
          <a:xfrm>
            <a:off x="9841792" y="3589081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/>
              <a:t>Immiscible</a:t>
            </a:r>
            <a:endParaRPr lang="it-IT" sz="1600" b="1" dirty="0"/>
          </a:p>
        </p:txBody>
      </p:sp>
      <p:sp>
        <p:nvSpPr>
          <p:cNvPr id="124" name="Rettangolo 123">
            <a:extLst>
              <a:ext uri="{FF2B5EF4-FFF2-40B4-BE49-F238E27FC236}">
                <a16:creationId xmlns:a16="http://schemas.microsoft.com/office/drawing/2014/main" id="{D769C5AE-C09E-1385-D019-ACFF0CD331DF}"/>
              </a:ext>
            </a:extLst>
          </p:cNvPr>
          <p:cNvSpPr/>
          <p:nvPr/>
        </p:nvSpPr>
        <p:spPr>
          <a:xfrm>
            <a:off x="5014692" y="4050001"/>
            <a:ext cx="3212723" cy="2230814"/>
          </a:xfrm>
          <a:prstGeom prst="rect">
            <a:avLst/>
          </a:prstGeom>
          <a:solidFill>
            <a:schemeClr val="accent6">
              <a:lumMod val="40000"/>
              <a:lumOff val="60000"/>
              <a:alpha val="59483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5" name="Gruppo 124">
            <a:extLst>
              <a:ext uri="{FF2B5EF4-FFF2-40B4-BE49-F238E27FC236}">
                <a16:creationId xmlns:a16="http://schemas.microsoft.com/office/drawing/2014/main" id="{3FF63AA4-7D4C-E2BE-3DEF-54FD6F1082D6}"/>
              </a:ext>
            </a:extLst>
          </p:cNvPr>
          <p:cNvGrpSpPr/>
          <p:nvPr/>
        </p:nvGrpSpPr>
        <p:grpSpPr>
          <a:xfrm>
            <a:off x="5513373" y="4181048"/>
            <a:ext cx="2486140" cy="2003745"/>
            <a:chOff x="2945703" y="303677"/>
            <a:chExt cx="3524976" cy="2649542"/>
          </a:xfrm>
        </p:grpSpPr>
        <p:cxnSp>
          <p:nvCxnSpPr>
            <p:cNvPr id="126" name="Connettore 1 125">
              <a:extLst>
                <a:ext uri="{FF2B5EF4-FFF2-40B4-BE49-F238E27FC236}">
                  <a16:creationId xmlns:a16="http://schemas.microsoft.com/office/drawing/2014/main" id="{752BE402-31FE-808A-D0D7-5E5EA5C446E3}"/>
                </a:ext>
              </a:extLst>
            </p:cNvPr>
            <p:cNvCxnSpPr/>
            <p:nvPr/>
          </p:nvCxnSpPr>
          <p:spPr>
            <a:xfrm>
              <a:off x="3665703" y="246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ttore 1 126">
              <a:extLst>
                <a:ext uri="{FF2B5EF4-FFF2-40B4-BE49-F238E27FC236}">
                  <a16:creationId xmlns:a16="http://schemas.microsoft.com/office/drawing/2014/main" id="{256C2984-65CB-4AC6-EF70-4DA02E463DEC}"/>
                </a:ext>
              </a:extLst>
            </p:cNvPr>
            <p:cNvCxnSpPr/>
            <p:nvPr/>
          </p:nvCxnSpPr>
          <p:spPr>
            <a:xfrm>
              <a:off x="4385703" y="264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Connettore 1 127">
              <a:extLst>
                <a:ext uri="{FF2B5EF4-FFF2-40B4-BE49-F238E27FC236}">
                  <a16:creationId xmlns:a16="http://schemas.microsoft.com/office/drawing/2014/main" id="{88AFC3AB-2C9B-A3BE-370B-9F2DD17DE281}"/>
                </a:ext>
              </a:extLst>
            </p:cNvPr>
            <p:cNvCxnSpPr/>
            <p:nvPr/>
          </p:nvCxnSpPr>
          <p:spPr>
            <a:xfrm>
              <a:off x="5105703" y="282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ttore 1 128">
              <a:extLst>
                <a:ext uri="{FF2B5EF4-FFF2-40B4-BE49-F238E27FC236}">
                  <a16:creationId xmlns:a16="http://schemas.microsoft.com/office/drawing/2014/main" id="{ECD3CC6F-D15A-642D-93BC-9BC22308831D}"/>
                </a:ext>
              </a:extLst>
            </p:cNvPr>
            <p:cNvCxnSpPr/>
            <p:nvPr/>
          </p:nvCxnSpPr>
          <p:spPr>
            <a:xfrm>
              <a:off x="2945703" y="102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ttore 1 129">
              <a:extLst>
                <a:ext uri="{FF2B5EF4-FFF2-40B4-BE49-F238E27FC236}">
                  <a16:creationId xmlns:a16="http://schemas.microsoft.com/office/drawing/2014/main" id="{425EA123-2047-B040-242E-22B353D688DE}"/>
                </a:ext>
              </a:extLst>
            </p:cNvPr>
            <p:cNvCxnSpPr/>
            <p:nvPr/>
          </p:nvCxnSpPr>
          <p:spPr>
            <a:xfrm>
              <a:off x="3665703" y="84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Connettore 1 130">
              <a:extLst>
                <a:ext uri="{FF2B5EF4-FFF2-40B4-BE49-F238E27FC236}">
                  <a16:creationId xmlns:a16="http://schemas.microsoft.com/office/drawing/2014/main" id="{DD1FE444-4914-AF21-2B66-CAD4C43E5CA6}"/>
                </a:ext>
              </a:extLst>
            </p:cNvPr>
            <p:cNvCxnSpPr/>
            <p:nvPr/>
          </p:nvCxnSpPr>
          <p:spPr>
            <a:xfrm>
              <a:off x="4385703" y="66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ttore 1 131">
              <a:extLst>
                <a:ext uri="{FF2B5EF4-FFF2-40B4-BE49-F238E27FC236}">
                  <a16:creationId xmlns:a16="http://schemas.microsoft.com/office/drawing/2014/main" id="{E2A68D62-D367-11AF-DAA3-F5EF000366C5}"/>
                </a:ext>
              </a:extLst>
            </p:cNvPr>
            <p:cNvCxnSpPr/>
            <p:nvPr/>
          </p:nvCxnSpPr>
          <p:spPr>
            <a:xfrm>
              <a:off x="5105703" y="48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ttore 1 132">
              <a:extLst>
                <a:ext uri="{FF2B5EF4-FFF2-40B4-BE49-F238E27FC236}">
                  <a16:creationId xmlns:a16="http://schemas.microsoft.com/office/drawing/2014/main" id="{6ECD9AE1-5FBF-3022-02C8-2B5FFB49B046}"/>
                </a:ext>
              </a:extLst>
            </p:cNvPr>
            <p:cNvCxnSpPr/>
            <p:nvPr/>
          </p:nvCxnSpPr>
          <p:spPr>
            <a:xfrm>
              <a:off x="5825703" y="30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3F5D3DEB-9B51-957E-C2A9-477673BEB4D1}"/>
                </a:ext>
              </a:extLst>
            </p:cNvPr>
            <p:cNvSpPr txBox="1"/>
            <p:nvPr/>
          </p:nvSpPr>
          <p:spPr>
            <a:xfrm>
              <a:off x="5947778" y="2550021"/>
              <a:ext cx="52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F</a:t>
              </a:r>
              <a:r>
                <a:rPr lang="it-IT" dirty="0"/>
                <a:t>=1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09A307A1-208B-6BD5-7257-4466041316FF}"/>
                </a:ext>
              </a:extLst>
            </p:cNvPr>
            <p:cNvSpPr txBox="1"/>
            <p:nvPr/>
          </p:nvSpPr>
          <p:spPr>
            <a:xfrm>
              <a:off x="5947778" y="596159"/>
              <a:ext cx="522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F</a:t>
              </a:r>
              <a:r>
                <a:rPr lang="it-IT" dirty="0"/>
                <a:t>=2</a:t>
              </a:r>
            </a:p>
          </p:txBody>
        </p:sp>
        <p:sp>
          <p:nvSpPr>
            <p:cNvPr id="137" name="Ovale 136">
              <a:extLst>
                <a:ext uri="{FF2B5EF4-FFF2-40B4-BE49-F238E27FC236}">
                  <a16:creationId xmlns:a16="http://schemas.microsoft.com/office/drawing/2014/main" id="{F8726627-8EB4-553F-2668-231135E19319}"/>
                </a:ext>
              </a:extLst>
            </p:cNvPr>
            <p:cNvSpPr/>
            <p:nvPr/>
          </p:nvSpPr>
          <p:spPr>
            <a:xfrm>
              <a:off x="3791892" y="2305305"/>
              <a:ext cx="290946" cy="2909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1F932110-2439-EDB2-0B55-E11048F99639}"/>
                </a:ext>
              </a:extLst>
            </p:cNvPr>
            <p:cNvSpPr txBox="1"/>
            <p:nvPr/>
          </p:nvSpPr>
          <p:spPr>
            <a:xfrm>
              <a:off x="3352292" y="258388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m</a:t>
              </a:r>
              <a:r>
                <a:rPr lang="it-IT" baseline="-25000" dirty="0" err="1"/>
                <a:t>F</a:t>
              </a:r>
              <a:r>
                <a:rPr lang="it-IT" baseline="-25000" dirty="0"/>
                <a:t> </a:t>
              </a:r>
              <a:r>
                <a:rPr lang="it-IT" dirty="0"/>
                <a:t>= -1</a:t>
              </a:r>
            </a:p>
          </p:txBody>
        </p:sp>
      </p:grp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BBEBD5D-A1D7-3124-574C-06AD3400C453}"/>
              </a:ext>
            </a:extLst>
          </p:cNvPr>
          <p:cNvSpPr txBox="1"/>
          <p:nvPr/>
        </p:nvSpPr>
        <p:spPr>
          <a:xfrm>
            <a:off x="6719424" y="4925583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baseline="30000" dirty="0"/>
              <a:t>23</a:t>
            </a:r>
            <a:r>
              <a:rPr lang="it-IT" sz="2400" b="1" dirty="0"/>
              <a:t>Na</a:t>
            </a:r>
          </a:p>
        </p:txBody>
      </p:sp>
      <p:sp>
        <p:nvSpPr>
          <p:cNvPr id="144" name="Ovale 143">
            <a:extLst>
              <a:ext uri="{FF2B5EF4-FFF2-40B4-BE49-F238E27FC236}">
                <a16:creationId xmlns:a16="http://schemas.microsoft.com/office/drawing/2014/main" id="{9A03A1D0-2A0C-6E1D-99E6-C2431B53BAEF}"/>
              </a:ext>
            </a:extLst>
          </p:cNvPr>
          <p:cNvSpPr/>
          <p:nvPr/>
        </p:nvSpPr>
        <p:spPr>
          <a:xfrm>
            <a:off x="7129790" y="5980158"/>
            <a:ext cx="205202" cy="220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5" name="Rettangolo 144">
            <a:extLst>
              <a:ext uri="{FF2B5EF4-FFF2-40B4-BE49-F238E27FC236}">
                <a16:creationId xmlns:a16="http://schemas.microsoft.com/office/drawing/2014/main" id="{D6BA736E-9560-63EC-033B-B649BF8CC55E}"/>
              </a:ext>
            </a:extLst>
          </p:cNvPr>
          <p:cNvSpPr/>
          <p:nvPr/>
        </p:nvSpPr>
        <p:spPr>
          <a:xfrm>
            <a:off x="8522318" y="4057054"/>
            <a:ext cx="3212723" cy="2230814"/>
          </a:xfrm>
          <a:prstGeom prst="rect">
            <a:avLst/>
          </a:prstGeom>
          <a:solidFill>
            <a:schemeClr val="accent6">
              <a:lumMod val="40000"/>
              <a:lumOff val="60000"/>
              <a:alpha val="59483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92A9310B-A96B-214F-9BB2-37D613F69F94}"/>
              </a:ext>
            </a:extLst>
          </p:cNvPr>
          <p:cNvGrpSpPr/>
          <p:nvPr/>
        </p:nvGrpSpPr>
        <p:grpSpPr>
          <a:xfrm>
            <a:off x="8724804" y="4188101"/>
            <a:ext cx="2782336" cy="2003745"/>
            <a:chOff x="2525742" y="303677"/>
            <a:chExt cx="3944937" cy="2649542"/>
          </a:xfrm>
        </p:grpSpPr>
        <p:cxnSp>
          <p:nvCxnSpPr>
            <p:cNvPr id="147" name="Connettore 1 146">
              <a:extLst>
                <a:ext uri="{FF2B5EF4-FFF2-40B4-BE49-F238E27FC236}">
                  <a16:creationId xmlns:a16="http://schemas.microsoft.com/office/drawing/2014/main" id="{E858FAB0-7504-6FAC-520D-556895B68578}"/>
                </a:ext>
              </a:extLst>
            </p:cNvPr>
            <p:cNvCxnSpPr/>
            <p:nvPr/>
          </p:nvCxnSpPr>
          <p:spPr>
            <a:xfrm>
              <a:off x="3665703" y="246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Connettore 1 147">
              <a:extLst>
                <a:ext uri="{FF2B5EF4-FFF2-40B4-BE49-F238E27FC236}">
                  <a16:creationId xmlns:a16="http://schemas.microsoft.com/office/drawing/2014/main" id="{C2E77C10-65BE-DE65-161F-0BB179C5A0F2}"/>
                </a:ext>
              </a:extLst>
            </p:cNvPr>
            <p:cNvCxnSpPr/>
            <p:nvPr/>
          </p:nvCxnSpPr>
          <p:spPr>
            <a:xfrm>
              <a:off x="4385703" y="264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Connettore 1 148">
              <a:extLst>
                <a:ext uri="{FF2B5EF4-FFF2-40B4-BE49-F238E27FC236}">
                  <a16:creationId xmlns:a16="http://schemas.microsoft.com/office/drawing/2014/main" id="{87CAED20-5467-5095-B904-CAE7565630FE}"/>
                </a:ext>
              </a:extLst>
            </p:cNvPr>
            <p:cNvCxnSpPr/>
            <p:nvPr/>
          </p:nvCxnSpPr>
          <p:spPr>
            <a:xfrm>
              <a:off x="5105703" y="282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Connettore 1 149">
              <a:extLst>
                <a:ext uri="{FF2B5EF4-FFF2-40B4-BE49-F238E27FC236}">
                  <a16:creationId xmlns:a16="http://schemas.microsoft.com/office/drawing/2014/main" id="{242176E6-43AB-E642-3C78-A350E616C7FE}"/>
                </a:ext>
              </a:extLst>
            </p:cNvPr>
            <p:cNvCxnSpPr/>
            <p:nvPr/>
          </p:nvCxnSpPr>
          <p:spPr>
            <a:xfrm>
              <a:off x="2945703" y="102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Connettore 1 150">
              <a:extLst>
                <a:ext uri="{FF2B5EF4-FFF2-40B4-BE49-F238E27FC236}">
                  <a16:creationId xmlns:a16="http://schemas.microsoft.com/office/drawing/2014/main" id="{69E83548-28DD-E7B5-8D19-588C4DFB6816}"/>
                </a:ext>
              </a:extLst>
            </p:cNvPr>
            <p:cNvCxnSpPr/>
            <p:nvPr/>
          </p:nvCxnSpPr>
          <p:spPr>
            <a:xfrm>
              <a:off x="3665703" y="84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ttore 1 151">
              <a:extLst>
                <a:ext uri="{FF2B5EF4-FFF2-40B4-BE49-F238E27FC236}">
                  <a16:creationId xmlns:a16="http://schemas.microsoft.com/office/drawing/2014/main" id="{14445DD8-1457-7040-5984-DE29BBAD747C}"/>
                </a:ext>
              </a:extLst>
            </p:cNvPr>
            <p:cNvCxnSpPr/>
            <p:nvPr/>
          </p:nvCxnSpPr>
          <p:spPr>
            <a:xfrm>
              <a:off x="4385703" y="66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Connettore 1 152">
              <a:extLst>
                <a:ext uri="{FF2B5EF4-FFF2-40B4-BE49-F238E27FC236}">
                  <a16:creationId xmlns:a16="http://schemas.microsoft.com/office/drawing/2014/main" id="{9005AAEA-5F50-FAF9-D6A0-D032F9AFE0EB}"/>
                </a:ext>
              </a:extLst>
            </p:cNvPr>
            <p:cNvCxnSpPr/>
            <p:nvPr/>
          </p:nvCxnSpPr>
          <p:spPr>
            <a:xfrm>
              <a:off x="5105703" y="48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Connettore 1 153">
              <a:extLst>
                <a:ext uri="{FF2B5EF4-FFF2-40B4-BE49-F238E27FC236}">
                  <a16:creationId xmlns:a16="http://schemas.microsoft.com/office/drawing/2014/main" id="{B694E697-C874-B50D-E80A-D0F124173E18}"/>
                </a:ext>
              </a:extLst>
            </p:cNvPr>
            <p:cNvCxnSpPr/>
            <p:nvPr/>
          </p:nvCxnSpPr>
          <p:spPr>
            <a:xfrm>
              <a:off x="5825703" y="303677"/>
              <a:ext cx="540000" cy="0"/>
            </a:xfrm>
            <a:prstGeom prst="line">
              <a:avLst/>
            </a:prstGeom>
            <a:ln w="254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4679F35B-AD59-268D-4605-DBD8E851689F}"/>
                </a:ext>
              </a:extLst>
            </p:cNvPr>
            <p:cNvSpPr txBox="1"/>
            <p:nvPr/>
          </p:nvSpPr>
          <p:spPr>
            <a:xfrm>
              <a:off x="5947778" y="2279011"/>
              <a:ext cx="52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F</a:t>
              </a:r>
              <a:r>
                <a:rPr lang="it-IT" dirty="0"/>
                <a:t>=1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F3A3B209-7790-1A4B-D356-2D4FF6CCDD7E}"/>
                </a:ext>
              </a:extLst>
            </p:cNvPr>
            <p:cNvSpPr txBox="1"/>
            <p:nvPr/>
          </p:nvSpPr>
          <p:spPr>
            <a:xfrm>
              <a:off x="5947778" y="596159"/>
              <a:ext cx="522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F</a:t>
              </a:r>
              <a:r>
                <a:rPr lang="it-IT" dirty="0"/>
                <a:t>=2</a:t>
              </a:r>
            </a:p>
          </p:txBody>
        </p:sp>
        <p:sp>
          <p:nvSpPr>
            <p:cNvPr id="157" name="Ovale 156">
              <a:extLst>
                <a:ext uri="{FF2B5EF4-FFF2-40B4-BE49-F238E27FC236}">
                  <a16:creationId xmlns:a16="http://schemas.microsoft.com/office/drawing/2014/main" id="{972C9F68-D01C-2478-038D-C9046C1721D4}"/>
                </a:ext>
              </a:extLst>
            </p:cNvPr>
            <p:cNvSpPr/>
            <p:nvPr/>
          </p:nvSpPr>
          <p:spPr>
            <a:xfrm>
              <a:off x="3054375" y="896758"/>
              <a:ext cx="290946" cy="290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Ovale 157">
              <a:extLst>
                <a:ext uri="{FF2B5EF4-FFF2-40B4-BE49-F238E27FC236}">
                  <a16:creationId xmlns:a16="http://schemas.microsoft.com/office/drawing/2014/main" id="{F34BC457-2399-B2D1-0503-EF9702186DEE}"/>
                </a:ext>
              </a:extLst>
            </p:cNvPr>
            <p:cNvSpPr/>
            <p:nvPr/>
          </p:nvSpPr>
          <p:spPr>
            <a:xfrm>
              <a:off x="3791892" y="2305305"/>
              <a:ext cx="290946" cy="2909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E3C73319-7C89-2F73-C888-FED6A2929D5F}"/>
                </a:ext>
              </a:extLst>
            </p:cNvPr>
            <p:cNvSpPr txBox="1"/>
            <p:nvPr/>
          </p:nvSpPr>
          <p:spPr>
            <a:xfrm>
              <a:off x="3352292" y="258388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m</a:t>
              </a:r>
              <a:r>
                <a:rPr lang="it-IT" baseline="-25000" dirty="0" err="1"/>
                <a:t>F</a:t>
              </a:r>
              <a:r>
                <a:rPr lang="it-IT" baseline="-25000" dirty="0"/>
                <a:t> </a:t>
              </a:r>
              <a:r>
                <a:rPr lang="it-IT" dirty="0"/>
                <a:t>= -1</a:t>
              </a: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8868BBBD-D7F0-DD7F-CA3A-FADBC9BC48A1}"/>
                </a:ext>
              </a:extLst>
            </p:cNvPr>
            <p:cNvSpPr txBox="1"/>
            <p:nvPr/>
          </p:nvSpPr>
          <p:spPr>
            <a:xfrm>
              <a:off x="2525742" y="422435"/>
              <a:ext cx="1177777" cy="488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m</a:t>
              </a:r>
              <a:r>
                <a:rPr lang="it-IT" baseline="-25000" dirty="0" err="1"/>
                <a:t>F</a:t>
              </a:r>
              <a:r>
                <a:rPr lang="it-IT" baseline="-25000" dirty="0"/>
                <a:t> </a:t>
              </a:r>
              <a:r>
                <a:rPr lang="it-IT" dirty="0"/>
                <a:t>= -2</a:t>
              </a:r>
            </a:p>
          </p:txBody>
        </p:sp>
      </p:grp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207F0667-18C2-72D1-2A27-7B62353430CC}"/>
              </a:ext>
            </a:extLst>
          </p:cNvPr>
          <p:cNvSpPr txBox="1"/>
          <p:nvPr/>
        </p:nvSpPr>
        <p:spPr>
          <a:xfrm>
            <a:off x="10227050" y="4932636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baseline="30000" dirty="0"/>
              <a:t>23</a:t>
            </a:r>
            <a:r>
              <a:rPr lang="it-IT" sz="2400" b="1" dirty="0"/>
              <a:t>Na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C2D27E98-9AEB-52CF-6AED-3C7E3096F920}"/>
              </a:ext>
            </a:extLst>
          </p:cNvPr>
          <p:cNvSpPr txBox="1"/>
          <p:nvPr/>
        </p:nvSpPr>
        <p:spPr>
          <a:xfrm>
            <a:off x="6882322" y="5598826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</a:t>
            </a:r>
            <a:r>
              <a:rPr lang="it-IT" baseline="-25000" dirty="0" err="1"/>
              <a:t>F</a:t>
            </a:r>
            <a:r>
              <a:rPr lang="it-IT" baseline="-25000" dirty="0"/>
              <a:t> </a:t>
            </a:r>
            <a:r>
              <a:rPr lang="it-IT" dirty="0"/>
              <a:t>= +1</a:t>
            </a:r>
          </a:p>
        </p:txBody>
      </p:sp>
      <p:pic>
        <p:nvPicPr>
          <p:cNvPr id="164" name="Immagine 163">
            <a:extLst>
              <a:ext uri="{FF2B5EF4-FFF2-40B4-BE49-F238E27FC236}">
                <a16:creationId xmlns:a16="http://schemas.microsoft.com/office/drawing/2014/main" id="{EF33030E-6959-C61D-7180-A1C6D355A1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6016" y="3173305"/>
            <a:ext cx="1376332" cy="756656"/>
          </a:xfrm>
          <a:prstGeom prst="rect">
            <a:avLst/>
          </a:prstGeom>
        </p:spPr>
      </p:pic>
      <p:pic>
        <p:nvPicPr>
          <p:cNvPr id="165" name="Immagine 164">
            <a:extLst>
              <a:ext uri="{FF2B5EF4-FFF2-40B4-BE49-F238E27FC236}">
                <a16:creationId xmlns:a16="http://schemas.microsoft.com/office/drawing/2014/main" id="{648004C4-96A9-D634-A697-A55BD0E79F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1859" y="3143311"/>
            <a:ext cx="1402424" cy="763179"/>
          </a:xfrm>
          <a:prstGeom prst="rect">
            <a:avLst/>
          </a:prstGeom>
        </p:spPr>
      </p:pic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C53ACF26-B230-2F9D-3608-D68230105C07}"/>
              </a:ext>
            </a:extLst>
          </p:cNvPr>
          <p:cNvSpPr txBox="1"/>
          <p:nvPr/>
        </p:nvSpPr>
        <p:spPr>
          <a:xfrm>
            <a:off x="1637347" y="1177927"/>
            <a:ext cx="1666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Quantum </a:t>
            </a:r>
            <a:r>
              <a:rPr lang="it-IT" sz="1600" dirty="0" err="1"/>
              <a:t>mixture</a:t>
            </a:r>
            <a:endParaRPr lang="it-IT" sz="1600" dirty="0"/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86F146B3-82D9-D7AD-170E-DFD554245E84}"/>
              </a:ext>
            </a:extLst>
          </p:cNvPr>
          <p:cNvSpPr txBox="1"/>
          <p:nvPr/>
        </p:nvSpPr>
        <p:spPr>
          <a:xfrm>
            <a:off x="1077128" y="1552602"/>
            <a:ext cx="3354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Baroni et al., </a:t>
            </a:r>
            <a:r>
              <a:rPr lang="it-IT" sz="1400" dirty="0" err="1"/>
              <a:t>Nat</a:t>
            </a:r>
            <a:r>
              <a:rPr lang="it-IT" sz="1400" dirty="0"/>
              <a:t>. Rev.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b="1" dirty="0"/>
              <a:t>6</a:t>
            </a:r>
            <a:r>
              <a:rPr lang="it-IT" sz="1400" dirty="0"/>
              <a:t>, 736 (2024)</a:t>
            </a:r>
          </a:p>
        </p:txBody>
      </p:sp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58ABD6E0-EA9B-07E5-30E7-D8A1162E3D13}"/>
              </a:ext>
            </a:extLst>
          </p:cNvPr>
          <p:cNvGrpSpPr/>
          <p:nvPr/>
        </p:nvGrpSpPr>
        <p:grpSpPr>
          <a:xfrm>
            <a:off x="442483" y="2321558"/>
            <a:ext cx="4213067" cy="524256"/>
            <a:chOff x="442483" y="2321558"/>
            <a:chExt cx="4213067" cy="524256"/>
          </a:xfrm>
        </p:grpSpPr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7D808515-A183-4865-DF06-495873A4C84D}"/>
                </a:ext>
              </a:extLst>
            </p:cNvPr>
            <p:cNvSpPr/>
            <p:nvPr/>
          </p:nvSpPr>
          <p:spPr>
            <a:xfrm>
              <a:off x="442483" y="2321558"/>
              <a:ext cx="4213067" cy="52425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0000">
                  <a:srgbClr val="C00000">
                    <a:alpha val="50000"/>
                  </a:srgbClr>
                </a:gs>
                <a:gs pos="60000">
                  <a:srgbClr val="C00000">
                    <a:alpha val="5000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D40F0B5B-7C56-16A3-BF84-DB9357BA6CA8}"/>
                </a:ext>
              </a:extLst>
            </p:cNvPr>
            <p:cNvSpPr/>
            <p:nvPr/>
          </p:nvSpPr>
          <p:spPr>
            <a:xfrm>
              <a:off x="921056" y="2484670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D12B5806-CD63-9A8E-806A-C40323392EC2}"/>
                </a:ext>
              </a:extLst>
            </p:cNvPr>
            <p:cNvSpPr/>
            <p:nvPr/>
          </p:nvSpPr>
          <p:spPr>
            <a:xfrm>
              <a:off x="1240629" y="2444032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41E66C3C-2565-6914-FBFF-E9ED865E36BA}"/>
                </a:ext>
              </a:extLst>
            </p:cNvPr>
            <p:cNvSpPr/>
            <p:nvPr/>
          </p:nvSpPr>
          <p:spPr>
            <a:xfrm>
              <a:off x="1499078" y="2484670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8BAC552E-CD81-6E39-16B9-49C8A9778E75}"/>
                </a:ext>
              </a:extLst>
            </p:cNvPr>
            <p:cNvSpPr/>
            <p:nvPr/>
          </p:nvSpPr>
          <p:spPr>
            <a:xfrm>
              <a:off x="1763884" y="2471124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E4E01-6CDC-F9E0-ECCA-D8555D60CF22}"/>
                </a:ext>
              </a:extLst>
            </p:cNvPr>
            <p:cNvSpPr/>
            <p:nvPr/>
          </p:nvSpPr>
          <p:spPr>
            <a:xfrm>
              <a:off x="2041482" y="2423713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DC296061-1CD4-D927-F394-CEECF1787BE8}"/>
                </a:ext>
              </a:extLst>
            </p:cNvPr>
            <p:cNvSpPr/>
            <p:nvPr/>
          </p:nvSpPr>
          <p:spPr>
            <a:xfrm>
              <a:off x="2333972" y="2504989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70B17DE9-AB6C-1545-C545-506AC3F067DD}"/>
                </a:ext>
              </a:extLst>
            </p:cNvPr>
            <p:cNvSpPr/>
            <p:nvPr/>
          </p:nvSpPr>
          <p:spPr>
            <a:xfrm>
              <a:off x="2606101" y="2471124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C0A3CB98-8526-0AD8-26C9-FB013696C78F}"/>
                </a:ext>
              </a:extLst>
            </p:cNvPr>
            <p:cNvSpPr/>
            <p:nvPr/>
          </p:nvSpPr>
          <p:spPr>
            <a:xfrm>
              <a:off x="2889068" y="2471124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F480EF6A-C63E-F914-02B1-F4DC741325A1}"/>
                </a:ext>
              </a:extLst>
            </p:cNvPr>
            <p:cNvSpPr/>
            <p:nvPr/>
          </p:nvSpPr>
          <p:spPr>
            <a:xfrm>
              <a:off x="3180735" y="2479420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11326168-4EB9-2218-5B74-B7947BC10D87}"/>
                </a:ext>
              </a:extLst>
            </p:cNvPr>
            <p:cNvSpPr/>
            <p:nvPr/>
          </p:nvSpPr>
          <p:spPr>
            <a:xfrm>
              <a:off x="3441588" y="2418463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e 74">
              <a:extLst>
                <a:ext uri="{FF2B5EF4-FFF2-40B4-BE49-F238E27FC236}">
                  <a16:creationId xmlns:a16="http://schemas.microsoft.com/office/drawing/2014/main" id="{9AA25B09-AE69-36DC-7D9F-14B2EEAAB897}"/>
                </a:ext>
              </a:extLst>
            </p:cNvPr>
            <p:cNvSpPr/>
            <p:nvPr/>
          </p:nvSpPr>
          <p:spPr>
            <a:xfrm>
              <a:off x="3726812" y="2465874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Freccia giù 76">
              <a:extLst>
                <a:ext uri="{FF2B5EF4-FFF2-40B4-BE49-F238E27FC236}">
                  <a16:creationId xmlns:a16="http://schemas.microsoft.com/office/drawing/2014/main" id="{A8C453E8-C424-2AB4-FADF-75A1C983B1E3}"/>
                </a:ext>
              </a:extLst>
            </p:cNvPr>
            <p:cNvSpPr/>
            <p:nvPr/>
          </p:nvSpPr>
          <p:spPr>
            <a:xfrm rot="10800000">
              <a:off x="1004864" y="2545208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Freccia giù 77">
              <a:extLst>
                <a:ext uri="{FF2B5EF4-FFF2-40B4-BE49-F238E27FC236}">
                  <a16:creationId xmlns:a16="http://schemas.microsoft.com/office/drawing/2014/main" id="{601CF44E-C1DC-8AEE-10DA-0ADA3E7B55AC}"/>
                </a:ext>
              </a:extLst>
            </p:cNvPr>
            <p:cNvSpPr/>
            <p:nvPr/>
          </p:nvSpPr>
          <p:spPr>
            <a:xfrm rot="10800000">
              <a:off x="1323381" y="2505236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Freccia giù 78">
              <a:extLst>
                <a:ext uri="{FF2B5EF4-FFF2-40B4-BE49-F238E27FC236}">
                  <a16:creationId xmlns:a16="http://schemas.microsoft.com/office/drawing/2014/main" id="{564D2835-72FE-07A9-D054-D69759EAE104}"/>
                </a:ext>
              </a:extLst>
            </p:cNvPr>
            <p:cNvSpPr/>
            <p:nvPr/>
          </p:nvSpPr>
          <p:spPr>
            <a:xfrm rot="10800000">
              <a:off x="1589174" y="2542547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reccia giù 79">
              <a:extLst>
                <a:ext uri="{FF2B5EF4-FFF2-40B4-BE49-F238E27FC236}">
                  <a16:creationId xmlns:a16="http://schemas.microsoft.com/office/drawing/2014/main" id="{DDB68164-5048-87C9-6415-0F79F5065DC0}"/>
                </a:ext>
              </a:extLst>
            </p:cNvPr>
            <p:cNvSpPr/>
            <p:nvPr/>
          </p:nvSpPr>
          <p:spPr>
            <a:xfrm rot="10800000">
              <a:off x="1846981" y="2537653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Freccia giù 80">
              <a:extLst>
                <a:ext uri="{FF2B5EF4-FFF2-40B4-BE49-F238E27FC236}">
                  <a16:creationId xmlns:a16="http://schemas.microsoft.com/office/drawing/2014/main" id="{69163F67-68AB-D652-947C-CDCAC6A4C38A}"/>
                </a:ext>
              </a:extLst>
            </p:cNvPr>
            <p:cNvSpPr/>
            <p:nvPr/>
          </p:nvSpPr>
          <p:spPr>
            <a:xfrm>
              <a:off x="2124579" y="2482922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Freccia giù 86">
              <a:extLst>
                <a:ext uri="{FF2B5EF4-FFF2-40B4-BE49-F238E27FC236}">
                  <a16:creationId xmlns:a16="http://schemas.microsoft.com/office/drawing/2014/main" id="{9F1D1F85-6462-BA88-60E0-2A40E8C4878B}"/>
                </a:ext>
              </a:extLst>
            </p:cNvPr>
            <p:cNvSpPr/>
            <p:nvPr/>
          </p:nvSpPr>
          <p:spPr>
            <a:xfrm>
              <a:off x="2971309" y="2534944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Ovale 87">
              <a:extLst>
                <a:ext uri="{FF2B5EF4-FFF2-40B4-BE49-F238E27FC236}">
                  <a16:creationId xmlns:a16="http://schemas.microsoft.com/office/drawing/2014/main" id="{C59EB620-EF12-BAD4-9F57-EE4F0BCBC9B7}"/>
                </a:ext>
              </a:extLst>
            </p:cNvPr>
            <p:cNvSpPr/>
            <p:nvPr/>
          </p:nvSpPr>
          <p:spPr>
            <a:xfrm>
              <a:off x="3999002" y="2429895"/>
              <a:ext cx="242523" cy="2356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h="44450"/>
              <a:bevelB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Freccia giù 88">
              <a:extLst>
                <a:ext uri="{FF2B5EF4-FFF2-40B4-BE49-F238E27FC236}">
                  <a16:creationId xmlns:a16="http://schemas.microsoft.com/office/drawing/2014/main" id="{40A57A50-4180-D488-1410-7FA220F37402}"/>
                </a:ext>
              </a:extLst>
            </p:cNvPr>
            <p:cNvSpPr/>
            <p:nvPr/>
          </p:nvSpPr>
          <p:spPr>
            <a:xfrm rot="10800000">
              <a:off x="3268451" y="2540649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Freccia giù 169">
              <a:extLst>
                <a:ext uri="{FF2B5EF4-FFF2-40B4-BE49-F238E27FC236}">
                  <a16:creationId xmlns:a16="http://schemas.microsoft.com/office/drawing/2014/main" id="{04ACE8FF-A623-41F5-0EDF-6CCF27248B11}"/>
                </a:ext>
              </a:extLst>
            </p:cNvPr>
            <p:cNvSpPr/>
            <p:nvPr/>
          </p:nvSpPr>
          <p:spPr>
            <a:xfrm>
              <a:off x="2418902" y="2561852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1" name="Freccia giù 170">
              <a:extLst>
                <a:ext uri="{FF2B5EF4-FFF2-40B4-BE49-F238E27FC236}">
                  <a16:creationId xmlns:a16="http://schemas.microsoft.com/office/drawing/2014/main" id="{635AD203-0F91-E872-3457-3C8D5EB8705E}"/>
                </a:ext>
              </a:extLst>
            </p:cNvPr>
            <p:cNvSpPr/>
            <p:nvPr/>
          </p:nvSpPr>
          <p:spPr>
            <a:xfrm>
              <a:off x="2692489" y="2536678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2" name="Freccia giù 171">
              <a:extLst>
                <a:ext uri="{FF2B5EF4-FFF2-40B4-BE49-F238E27FC236}">
                  <a16:creationId xmlns:a16="http://schemas.microsoft.com/office/drawing/2014/main" id="{AF75650A-5755-C6A4-0B5E-838E1D57AD75}"/>
                </a:ext>
              </a:extLst>
            </p:cNvPr>
            <p:cNvSpPr/>
            <p:nvPr/>
          </p:nvSpPr>
          <p:spPr>
            <a:xfrm rot="10800000">
              <a:off x="3527473" y="2475261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3" name="Freccia giù 172">
              <a:extLst>
                <a:ext uri="{FF2B5EF4-FFF2-40B4-BE49-F238E27FC236}">
                  <a16:creationId xmlns:a16="http://schemas.microsoft.com/office/drawing/2014/main" id="{F3D3ADE8-4B26-E2E4-0240-ED16FE38DD64}"/>
                </a:ext>
              </a:extLst>
            </p:cNvPr>
            <p:cNvSpPr/>
            <p:nvPr/>
          </p:nvSpPr>
          <p:spPr>
            <a:xfrm rot="10800000">
              <a:off x="3814951" y="2518559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4" name="Freccia giù 173">
              <a:extLst>
                <a:ext uri="{FF2B5EF4-FFF2-40B4-BE49-F238E27FC236}">
                  <a16:creationId xmlns:a16="http://schemas.microsoft.com/office/drawing/2014/main" id="{DC5E4EDF-D98E-7DE4-C6F8-56260FE30ED2}"/>
                </a:ext>
              </a:extLst>
            </p:cNvPr>
            <p:cNvSpPr/>
            <p:nvPr/>
          </p:nvSpPr>
          <p:spPr>
            <a:xfrm rot="10800000">
              <a:off x="4086844" y="2494317"/>
              <a:ext cx="62378" cy="108000"/>
            </a:xfrm>
            <a:prstGeom prst="downArrow">
              <a:avLst>
                <a:gd name="adj1" fmla="val 34142"/>
                <a:gd name="adj2" fmla="val 744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14B0A70D-8249-C9F6-91B3-2C1E1A21E7B1}"/>
              </a:ext>
            </a:extLst>
          </p:cNvPr>
          <p:cNvSpPr txBox="1"/>
          <p:nvPr/>
        </p:nvSpPr>
        <p:spPr>
          <a:xfrm>
            <a:off x="1572071" y="2823186"/>
            <a:ext cx="2014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Spin </a:t>
            </a:r>
            <a:r>
              <a:rPr lang="it-IT" sz="1600" dirty="0" err="1"/>
              <a:t>selective</a:t>
            </a:r>
            <a:r>
              <a:rPr lang="it-IT" sz="1600" dirty="0"/>
              <a:t> imaging</a:t>
            </a:r>
          </a:p>
        </p:txBody>
      </p:sp>
      <p:pic>
        <p:nvPicPr>
          <p:cNvPr id="176" name="Immagine 175">
            <a:extLst>
              <a:ext uri="{FF2B5EF4-FFF2-40B4-BE49-F238E27FC236}">
                <a16:creationId xmlns:a16="http://schemas.microsoft.com/office/drawing/2014/main" id="{78298AB3-2B72-D58B-F845-0BBECD300D7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83" y="3492046"/>
            <a:ext cx="4213067" cy="217082"/>
          </a:xfrm>
          <a:prstGeom prst="rect">
            <a:avLst/>
          </a:prstGeom>
        </p:spPr>
      </p:pic>
      <p:pic>
        <p:nvPicPr>
          <p:cNvPr id="177" name="Immagine 176">
            <a:extLst>
              <a:ext uri="{FF2B5EF4-FFF2-40B4-BE49-F238E27FC236}">
                <a16:creationId xmlns:a16="http://schemas.microsoft.com/office/drawing/2014/main" id="{836A6CC8-20F9-91CD-45DD-B60CA5D3382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500"/>
                    </a14:imgEffect>
                    <a14:imgEffect>
                      <a14:saturation sat="3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83" y="3195940"/>
            <a:ext cx="4213067" cy="253894"/>
          </a:xfrm>
          <a:prstGeom prst="rect">
            <a:avLst/>
          </a:prstGeom>
          <a:noFill/>
          <a:ln>
            <a:noFill/>
          </a:ln>
          <a:effectLst>
            <a:outerShdw blurRad="990459" dist="50800" dir="1086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83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1D9D45-B08F-3F4F-080D-13CEDD1A9BE3}"/>
              </a:ext>
            </a:extLst>
          </p:cNvPr>
          <p:cNvSpPr txBox="1"/>
          <p:nvPr/>
        </p:nvSpPr>
        <p:spPr>
          <a:xfrm>
            <a:off x="119104" y="1268129"/>
            <a:ext cx="2006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err="1"/>
              <a:t>Miscible</a:t>
            </a:r>
            <a:r>
              <a:rPr lang="it-IT" sz="1600" b="1" i="1" dirty="0"/>
              <a:t> spin </a:t>
            </a:r>
            <a:r>
              <a:rPr lang="it-IT" sz="1600" b="1" i="1" dirty="0" err="1"/>
              <a:t>mixture</a:t>
            </a:r>
            <a:endParaRPr lang="it-IT" sz="1600" b="1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34958B-D031-4D39-E417-DACD7C31591C}"/>
              </a:ext>
            </a:extLst>
          </p:cNvPr>
          <p:cNvSpPr txBox="1"/>
          <p:nvPr/>
        </p:nvSpPr>
        <p:spPr>
          <a:xfrm>
            <a:off x="10016902" y="1642338"/>
            <a:ext cx="1651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Dipole</a:t>
            </a:r>
            <a:r>
              <a:rPr lang="it-IT" sz="1600" dirty="0"/>
              <a:t> mode</a:t>
            </a:r>
          </a:p>
          <a:p>
            <a:endParaRPr lang="it-IT" sz="1600" dirty="0"/>
          </a:p>
          <a:p>
            <a:r>
              <a:rPr lang="it-IT" sz="1600" dirty="0"/>
              <a:t>Spin-</a:t>
            </a:r>
            <a:r>
              <a:rPr lang="it-IT" sz="1600" dirty="0" err="1"/>
              <a:t>dipole</a:t>
            </a:r>
            <a:r>
              <a:rPr lang="it-IT" sz="1600" dirty="0"/>
              <a:t> mode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680EAFF9-08B9-5206-F25C-B20D30C01C90}"/>
              </a:ext>
            </a:extLst>
          </p:cNvPr>
          <p:cNvSpPr/>
          <p:nvPr/>
        </p:nvSpPr>
        <p:spPr>
          <a:xfrm>
            <a:off x="9049265" y="1606651"/>
            <a:ext cx="290946" cy="290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71102CC-C4F5-F457-E1FC-620437B0F241}"/>
              </a:ext>
            </a:extLst>
          </p:cNvPr>
          <p:cNvSpPr/>
          <p:nvPr/>
        </p:nvSpPr>
        <p:spPr>
          <a:xfrm>
            <a:off x="9049265" y="1716978"/>
            <a:ext cx="290946" cy="2909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1B7F8A7-E72C-6DA7-C12A-1DECC1D16183}"/>
              </a:ext>
            </a:extLst>
          </p:cNvPr>
          <p:cNvSpPr/>
          <p:nvPr/>
        </p:nvSpPr>
        <p:spPr>
          <a:xfrm>
            <a:off x="9049265" y="2182389"/>
            <a:ext cx="290946" cy="290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E60D67D-40C6-A580-E2D2-94B7F0B5DDCD}"/>
              </a:ext>
            </a:extLst>
          </p:cNvPr>
          <p:cNvSpPr/>
          <p:nvPr/>
        </p:nvSpPr>
        <p:spPr>
          <a:xfrm>
            <a:off x="9049265" y="2292716"/>
            <a:ext cx="290946" cy="2909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F06C64AB-E777-F29B-B27C-D03F0D01E7E2}"/>
              </a:ext>
            </a:extLst>
          </p:cNvPr>
          <p:cNvSpPr/>
          <p:nvPr/>
        </p:nvSpPr>
        <p:spPr>
          <a:xfrm>
            <a:off x="9381237" y="1691015"/>
            <a:ext cx="355909" cy="122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9FD9F90A-DCDB-8F3B-81F8-15808EDF07AD}"/>
              </a:ext>
            </a:extLst>
          </p:cNvPr>
          <p:cNvSpPr/>
          <p:nvPr/>
        </p:nvSpPr>
        <p:spPr>
          <a:xfrm>
            <a:off x="9403374" y="2249958"/>
            <a:ext cx="355909" cy="122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03BC8EB4-A07B-7F02-5255-F3F111AE1C3F}"/>
              </a:ext>
            </a:extLst>
          </p:cNvPr>
          <p:cNvSpPr/>
          <p:nvPr/>
        </p:nvSpPr>
        <p:spPr>
          <a:xfrm>
            <a:off x="9381237" y="1813233"/>
            <a:ext cx="355909" cy="1222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destra 29">
            <a:extLst>
              <a:ext uri="{FF2B5EF4-FFF2-40B4-BE49-F238E27FC236}">
                <a16:creationId xmlns:a16="http://schemas.microsoft.com/office/drawing/2014/main" id="{68D46390-3DF0-0B9E-6B69-3FB69FF356B1}"/>
              </a:ext>
            </a:extLst>
          </p:cNvPr>
          <p:cNvSpPr/>
          <p:nvPr/>
        </p:nvSpPr>
        <p:spPr>
          <a:xfrm flipH="1">
            <a:off x="8628882" y="2387006"/>
            <a:ext cx="355909" cy="1222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igura a mano libera 30">
            <a:extLst>
              <a:ext uri="{FF2B5EF4-FFF2-40B4-BE49-F238E27FC236}">
                <a16:creationId xmlns:a16="http://schemas.microsoft.com/office/drawing/2014/main" id="{2642E7E6-AD9B-0041-EE74-D3BC8089F4E8}"/>
              </a:ext>
            </a:extLst>
          </p:cNvPr>
          <p:cNvSpPr/>
          <p:nvPr/>
        </p:nvSpPr>
        <p:spPr>
          <a:xfrm rot="10800000" flipV="1">
            <a:off x="8430849" y="1690767"/>
            <a:ext cx="1527777" cy="385813"/>
          </a:xfrm>
          <a:custGeom>
            <a:avLst/>
            <a:gdLst>
              <a:gd name="connsiteX0" fmla="*/ 0 w 1757548"/>
              <a:gd name="connsiteY0" fmla="*/ 0 h 1627346"/>
              <a:gd name="connsiteX1" fmla="*/ 118753 w 1757548"/>
              <a:gd name="connsiteY1" fmla="*/ 819397 h 1627346"/>
              <a:gd name="connsiteX2" fmla="*/ 415637 w 1757548"/>
              <a:gd name="connsiteY2" fmla="*/ 1353787 h 1627346"/>
              <a:gd name="connsiteX3" fmla="*/ 831273 w 1757548"/>
              <a:gd name="connsiteY3" fmla="*/ 1626919 h 1627346"/>
              <a:gd name="connsiteX4" fmla="*/ 1306286 w 1757548"/>
              <a:gd name="connsiteY4" fmla="*/ 1401288 h 1627346"/>
              <a:gd name="connsiteX5" fmla="*/ 1626920 w 1757548"/>
              <a:gd name="connsiteY5" fmla="*/ 843148 h 1627346"/>
              <a:gd name="connsiteX6" fmla="*/ 1757548 w 1757548"/>
              <a:gd name="connsiteY6" fmla="*/ 35626 h 1627346"/>
              <a:gd name="connsiteX0" fmla="*/ 0 w 1757548"/>
              <a:gd name="connsiteY0" fmla="*/ 0 h 1627346"/>
              <a:gd name="connsiteX1" fmla="*/ 118753 w 1757548"/>
              <a:gd name="connsiteY1" fmla="*/ 819397 h 1627346"/>
              <a:gd name="connsiteX2" fmla="*/ 415637 w 1757548"/>
              <a:gd name="connsiteY2" fmla="*/ 1353787 h 1627346"/>
              <a:gd name="connsiteX3" fmla="*/ 831273 w 1757548"/>
              <a:gd name="connsiteY3" fmla="*/ 1626919 h 1627346"/>
              <a:gd name="connsiteX4" fmla="*/ 1306286 w 1757548"/>
              <a:gd name="connsiteY4" fmla="*/ 1401288 h 1627346"/>
              <a:gd name="connsiteX5" fmla="*/ 1626920 w 1757548"/>
              <a:gd name="connsiteY5" fmla="*/ 843148 h 1627346"/>
              <a:gd name="connsiteX6" fmla="*/ 1757548 w 1757548"/>
              <a:gd name="connsiteY6" fmla="*/ 35626 h 1627346"/>
              <a:gd name="connsiteX0" fmla="*/ 0 w 1762339"/>
              <a:gd name="connsiteY0" fmla="*/ 37512 h 1664858"/>
              <a:gd name="connsiteX1" fmla="*/ 118753 w 1762339"/>
              <a:gd name="connsiteY1" fmla="*/ 856909 h 1664858"/>
              <a:gd name="connsiteX2" fmla="*/ 415637 w 1762339"/>
              <a:gd name="connsiteY2" fmla="*/ 1391299 h 1664858"/>
              <a:gd name="connsiteX3" fmla="*/ 831273 w 1762339"/>
              <a:gd name="connsiteY3" fmla="*/ 1664431 h 1664858"/>
              <a:gd name="connsiteX4" fmla="*/ 1306286 w 1762339"/>
              <a:gd name="connsiteY4" fmla="*/ 1438800 h 1664858"/>
              <a:gd name="connsiteX5" fmla="*/ 1626920 w 1762339"/>
              <a:gd name="connsiteY5" fmla="*/ 880660 h 1664858"/>
              <a:gd name="connsiteX6" fmla="*/ 1762339 w 1762339"/>
              <a:gd name="connsiteY6" fmla="*/ 0 h 1664858"/>
              <a:gd name="connsiteX0" fmla="*/ 0 w 1762339"/>
              <a:gd name="connsiteY0" fmla="*/ 37512 h 1664997"/>
              <a:gd name="connsiteX1" fmla="*/ 118753 w 1762339"/>
              <a:gd name="connsiteY1" fmla="*/ 856909 h 1664997"/>
              <a:gd name="connsiteX2" fmla="*/ 415637 w 1762339"/>
              <a:gd name="connsiteY2" fmla="*/ 1391299 h 1664997"/>
              <a:gd name="connsiteX3" fmla="*/ 831273 w 1762339"/>
              <a:gd name="connsiteY3" fmla="*/ 1664431 h 1664997"/>
              <a:gd name="connsiteX4" fmla="*/ 1277540 w 1762339"/>
              <a:gd name="connsiteY4" fmla="*/ 1444895 h 1664997"/>
              <a:gd name="connsiteX5" fmla="*/ 1626920 w 1762339"/>
              <a:gd name="connsiteY5" fmla="*/ 880660 h 1664997"/>
              <a:gd name="connsiteX6" fmla="*/ 1762339 w 1762339"/>
              <a:gd name="connsiteY6" fmla="*/ 0 h 1664997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50651 w 1762339"/>
              <a:gd name="connsiteY1" fmla="*/ 856908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339" h="1665048">
                <a:moveTo>
                  <a:pt x="0" y="37512"/>
                </a:moveTo>
                <a:cubicBezTo>
                  <a:pt x="24740" y="334395"/>
                  <a:pt x="99323" y="672881"/>
                  <a:pt x="150651" y="856908"/>
                </a:cubicBezTo>
                <a:cubicBezTo>
                  <a:pt x="201979" y="1040935"/>
                  <a:pt x="302200" y="1256712"/>
                  <a:pt x="415637" y="1391299"/>
                </a:cubicBezTo>
                <a:cubicBezTo>
                  <a:pt x="529074" y="1525886"/>
                  <a:pt x="687623" y="1655498"/>
                  <a:pt x="831273" y="1664431"/>
                </a:cubicBezTo>
                <a:cubicBezTo>
                  <a:pt x="974924" y="1673364"/>
                  <a:pt x="1145731" y="1584666"/>
                  <a:pt x="1277540" y="1444895"/>
                </a:cubicBezTo>
                <a:cubicBezTo>
                  <a:pt x="1409349" y="1305124"/>
                  <a:pt x="1546919" y="1053416"/>
                  <a:pt x="1622129" y="825806"/>
                </a:cubicBezTo>
                <a:cubicBezTo>
                  <a:pt x="1697339" y="598196"/>
                  <a:pt x="1734630" y="289956"/>
                  <a:pt x="1762339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 31">
            <a:extLst>
              <a:ext uri="{FF2B5EF4-FFF2-40B4-BE49-F238E27FC236}">
                <a16:creationId xmlns:a16="http://schemas.microsoft.com/office/drawing/2014/main" id="{2CF29916-D67E-6FCC-35A4-9F5564E90E79}"/>
              </a:ext>
            </a:extLst>
          </p:cNvPr>
          <p:cNvSpPr/>
          <p:nvPr/>
        </p:nvSpPr>
        <p:spPr>
          <a:xfrm rot="10800000" flipV="1">
            <a:off x="8430848" y="2274640"/>
            <a:ext cx="1527777" cy="385813"/>
          </a:xfrm>
          <a:custGeom>
            <a:avLst/>
            <a:gdLst>
              <a:gd name="connsiteX0" fmla="*/ 0 w 1757548"/>
              <a:gd name="connsiteY0" fmla="*/ 0 h 1627346"/>
              <a:gd name="connsiteX1" fmla="*/ 118753 w 1757548"/>
              <a:gd name="connsiteY1" fmla="*/ 819397 h 1627346"/>
              <a:gd name="connsiteX2" fmla="*/ 415637 w 1757548"/>
              <a:gd name="connsiteY2" fmla="*/ 1353787 h 1627346"/>
              <a:gd name="connsiteX3" fmla="*/ 831273 w 1757548"/>
              <a:gd name="connsiteY3" fmla="*/ 1626919 h 1627346"/>
              <a:gd name="connsiteX4" fmla="*/ 1306286 w 1757548"/>
              <a:gd name="connsiteY4" fmla="*/ 1401288 h 1627346"/>
              <a:gd name="connsiteX5" fmla="*/ 1626920 w 1757548"/>
              <a:gd name="connsiteY5" fmla="*/ 843148 h 1627346"/>
              <a:gd name="connsiteX6" fmla="*/ 1757548 w 1757548"/>
              <a:gd name="connsiteY6" fmla="*/ 35626 h 1627346"/>
              <a:gd name="connsiteX0" fmla="*/ 0 w 1757548"/>
              <a:gd name="connsiteY0" fmla="*/ 0 h 1627346"/>
              <a:gd name="connsiteX1" fmla="*/ 118753 w 1757548"/>
              <a:gd name="connsiteY1" fmla="*/ 819397 h 1627346"/>
              <a:gd name="connsiteX2" fmla="*/ 415637 w 1757548"/>
              <a:gd name="connsiteY2" fmla="*/ 1353787 h 1627346"/>
              <a:gd name="connsiteX3" fmla="*/ 831273 w 1757548"/>
              <a:gd name="connsiteY3" fmla="*/ 1626919 h 1627346"/>
              <a:gd name="connsiteX4" fmla="*/ 1306286 w 1757548"/>
              <a:gd name="connsiteY4" fmla="*/ 1401288 h 1627346"/>
              <a:gd name="connsiteX5" fmla="*/ 1626920 w 1757548"/>
              <a:gd name="connsiteY5" fmla="*/ 843148 h 1627346"/>
              <a:gd name="connsiteX6" fmla="*/ 1757548 w 1757548"/>
              <a:gd name="connsiteY6" fmla="*/ 35626 h 1627346"/>
              <a:gd name="connsiteX0" fmla="*/ 0 w 1762339"/>
              <a:gd name="connsiteY0" fmla="*/ 37512 h 1664858"/>
              <a:gd name="connsiteX1" fmla="*/ 118753 w 1762339"/>
              <a:gd name="connsiteY1" fmla="*/ 856909 h 1664858"/>
              <a:gd name="connsiteX2" fmla="*/ 415637 w 1762339"/>
              <a:gd name="connsiteY2" fmla="*/ 1391299 h 1664858"/>
              <a:gd name="connsiteX3" fmla="*/ 831273 w 1762339"/>
              <a:gd name="connsiteY3" fmla="*/ 1664431 h 1664858"/>
              <a:gd name="connsiteX4" fmla="*/ 1306286 w 1762339"/>
              <a:gd name="connsiteY4" fmla="*/ 1438800 h 1664858"/>
              <a:gd name="connsiteX5" fmla="*/ 1626920 w 1762339"/>
              <a:gd name="connsiteY5" fmla="*/ 880660 h 1664858"/>
              <a:gd name="connsiteX6" fmla="*/ 1762339 w 1762339"/>
              <a:gd name="connsiteY6" fmla="*/ 0 h 1664858"/>
              <a:gd name="connsiteX0" fmla="*/ 0 w 1762339"/>
              <a:gd name="connsiteY0" fmla="*/ 37512 h 1664997"/>
              <a:gd name="connsiteX1" fmla="*/ 118753 w 1762339"/>
              <a:gd name="connsiteY1" fmla="*/ 856909 h 1664997"/>
              <a:gd name="connsiteX2" fmla="*/ 415637 w 1762339"/>
              <a:gd name="connsiteY2" fmla="*/ 1391299 h 1664997"/>
              <a:gd name="connsiteX3" fmla="*/ 831273 w 1762339"/>
              <a:gd name="connsiteY3" fmla="*/ 1664431 h 1664997"/>
              <a:gd name="connsiteX4" fmla="*/ 1277540 w 1762339"/>
              <a:gd name="connsiteY4" fmla="*/ 1444895 h 1664997"/>
              <a:gd name="connsiteX5" fmla="*/ 1626920 w 1762339"/>
              <a:gd name="connsiteY5" fmla="*/ 880660 h 1664997"/>
              <a:gd name="connsiteX6" fmla="*/ 1762339 w 1762339"/>
              <a:gd name="connsiteY6" fmla="*/ 0 h 1664997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18753 w 1762339"/>
              <a:gd name="connsiteY1" fmla="*/ 856909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  <a:gd name="connsiteX0" fmla="*/ 0 w 1762339"/>
              <a:gd name="connsiteY0" fmla="*/ 37512 h 1665048"/>
              <a:gd name="connsiteX1" fmla="*/ 150651 w 1762339"/>
              <a:gd name="connsiteY1" fmla="*/ 856908 h 1665048"/>
              <a:gd name="connsiteX2" fmla="*/ 415637 w 1762339"/>
              <a:gd name="connsiteY2" fmla="*/ 1391299 h 1665048"/>
              <a:gd name="connsiteX3" fmla="*/ 831273 w 1762339"/>
              <a:gd name="connsiteY3" fmla="*/ 1664431 h 1665048"/>
              <a:gd name="connsiteX4" fmla="*/ 1277540 w 1762339"/>
              <a:gd name="connsiteY4" fmla="*/ 1444895 h 1665048"/>
              <a:gd name="connsiteX5" fmla="*/ 1622129 w 1762339"/>
              <a:gd name="connsiteY5" fmla="*/ 825806 h 1665048"/>
              <a:gd name="connsiteX6" fmla="*/ 1762339 w 1762339"/>
              <a:gd name="connsiteY6" fmla="*/ 0 h 166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339" h="1665048">
                <a:moveTo>
                  <a:pt x="0" y="37512"/>
                </a:moveTo>
                <a:cubicBezTo>
                  <a:pt x="24740" y="334395"/>
                  <a:pt x="99323" y="672881"/>
                  <a:pt x="150651" y="856908"/>
                </a:cubicBezTo>
                <a:cubicBezTo>
                  <a:pt x="201979" y="1040935"/>
                  <a:pt x="302200" y="1256712"/>
                  <a:pt x="415637" y="1391299"/>
                </a:cubicBezTo>
                <a:cubicBezTo>
                  <a:pt x="529074" y="1525886"/>
                  <a:pt x="687623" y="1655498"/>
                  <a:pt x="831273" y="1664431"/>
                </a:cubicBezTo>
                <a:cubicBezTo>
                  <a:pt x="974924" y="1673364"/>
                  <a:pt x="1145731" y="1584666"/>
                  <a:pt x="1277540" y="1444895"/>
                </a:cubicBezTo>
                <a:cubicBezTo>
                  <a:pt x="1409349" y="1305124"/>
                  <a:pt x="1546919" y="1053416"/>
                  <a:pt x="1622129" y="825806"/>
                </a:cubicBezTo>
                <a:cubicBezTo>
                  <a:pt x="1697339" y="598196"/>
                  <a:pt x="1734630" y="289956"/>
                  <a:pt x="1762339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A4A9416-F8B7-574C-F84C-93E41B1412D2}"/>
              </a:ext>
            </a:extLst>
          </p:cNvPr>
          <p:cNvSpPr txBox="1"/>
          <p:nvPr/>
        </p:nvSpPr>
        <p:spPr>
          <a:xfrm>
            <a:off x="490875" y="1772878"/>
            <a:ext cx="72412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/>
              <a:t>Measurement</a:t>
            </a:r>
            <a:r>
              <a:rPr lang="it-IT" dirty="0"/>
              <a:t> of spin </a:t>
            </a:r>
            <a:r>
              <a:rPr lang="it-IT" dirty="0" err="1"/>
              <a:t>dipole</a:t>
            </a:r>
            <a:r>
              <a:rPr lang="it-IT" dirty="0"/>
              <a:t> mode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Observation</a:t>
            </a:r>
            <a:r>
              <a:rPr lang="it-IT" dirty="0"/>
              <a:t> of </a:t>
            </a:r>
            <a:r>
              <a:rPr lang="it-IT" u="sng" dirty="0"/>
              <a:t>spin </a:t>
            </a:r>
            <a:r>
              <a:rPr lang="it-IT" u="sng" dirty="0" err="1"/>
              <a:t>superfluidity</a:t>
            </a:r>
            <a:endParaRPr lang="it-IT" u="sng" dirty="0"/>
          </a:p>
          <a:p>
            <a:pPr marL="285750" indent="-285750">
              <a:buFontTx/>
              <a:buChar char="-"/>
            </a:pPr>
            <a:r>
              <a:rPr lang="it-IT" u="sng" dirty="0"/>
              <a:t>Faraday </a:t>
            </a:r>
            <a:r>
              <a:rPr lang="it-IT" u="sng" dirty="0" err="1"/>
              <a:t>waves</a:t>
            </a:r>
            <a:endParaRPr lang="it-IT" u="sng" dirty="0"/>
          </a:p>
          <a:p>
            <a:pPr marL="285750" indent="-285750">
              <a:buFontTx/>
              <a:buChar char="-"/>
            </a:pPr>
            <a:r>
              <a:rPr lang="it-IT" dirty="0" err="1"/>
              <a:t>Measurement</a:t>
            </a:r>
            <a:r>
              <a:rPr lang="it-IT" dirty="0"/>
              <a:t> of the </a:t>
            </a:r>
            <a:r>
              <a:rPr lang="it-IT" dirty="0" err="1"/>
              <a:t>Bogoliubov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for </a:t>
            </a:r>
            <a:r>
              <a:rPr lang="it-IT" dirty="0" err="1"/>
              <a:t>density</a:t>
            </a:r>
            <a:r>
              <a:rPr lang="it-IT" dirty="0"/>
              <a:t> and spin </a:t>
            </a:r>
            <a:r>
              <a:rPr lang="it-IT" dirty="0" err="1"/>
              <a:t>channels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u="sng" dirty="0" err="1"/>
              <a:t>Magnetic</a:t>
            </a:r>
            <a:r>
              <a:rPr lang="it-IT" u="sng" dirty="0"/>
              <a:t> </a:t>
            </a:r>
            <a:r>
              <a:rPr lang="it-IT" u="sng" dirty="0" err="1"/>
              <a:t>solitons</a:t>
            </a:r>
            <a:endParaRPr lang="it-IT" u="sng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B8461F6-FEB1-9AA0-10A6-20750BCF5EC5}"/>
              </a:ext>
            </a:extLst>
          </p:cNvPr>
          <p:cNvSpPr/>
          <p:nvPr/>
        </p:nvSpPr>
        <p:spPr>
          <a:xfrm>
            <a:off x="476490" y="5950607"/>
            <a:ext cx="2728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altLang="it-IT" sz="1400" dirty="0"/>
              <a:t>Fava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PRL </a:t>
            </a:r>
            <a:r>
              <a:rPr lang="it-IT" sz="1400" b="1" dirty="0">
                <a:solidFill>
                  <a:prstClr val="black"/>
                </a:solidFill>
              </a:rPr>
              <a:t>120</a:t>
            </a:r>
            <a:r>
              <a:rPr lang="it-IT" sz="1400" dirty="0">
                <a:solidFill>
                  <a:prstClr val="black"/>
                </a:solidFill>
              </a:rPr>
              <a:t>, 170401 (2018)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C890D57-FD7C-59E3-3DA2-331A92F860CA}"/>
              </a:ext>
            </a:extLst>
          </p:cNvPr>
          <p:cNvSpPr/>
          <p:nvPr/>
        </p:nvSpPr>
        <p:spPr>
          <a:xfrm>
            <a:off x="476490" y="5642830"/>
            <a:ext cx="3024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altLang="it-IT" sz="1400" dirty="0" err="1"/>
              <a:t>Bienaimé</a:t>
            </a:r>
            <a:r>
              <a:rPr lang="it-IT" altLang="it-IT" sz="1400" dirty="0"/>
              <a:t>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PRA </a:t>
            </a:r>
            <a:r>
              <a:rPr lang="it-IT" sz="1400" b="1" dirty="0">
                <a:solidFill>
                  <a:prstClr val="black"/>
                </a:solidFill>
              </a:rPr>
              <a:t>94</a:t>
            </a:r>
            <a:r>
              <a:rPr lang="it-IT" sz="1400" dirty="0">
                <a:solidFill>
                  <a:prstClr val="black"/>
                </a:solidFill>
              </a:rPr>
              <a:t>, 063652 (2016)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DB6DBB8-1AD6-376E-D186-E1D30F5AA6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848" y="3840005"/>
            <a:ext cx="3284662" cy="1800913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445BAAB1-441A-D161-C44D-CEA372822AEF}"/>
              </a:ext>
            </a:extLst>
          </p:cNvPr>
          <p:cNvSpPr/>
          <p:nvPr/>
        </p:nvSpPr>
        <p:spPr>
          <a:xfrm>
            <a:off x="8641513" y="5879761"/>
            <a:ext cx="2857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altLang="it-IT" sz="1400" dirty="0" err="1"/>
              <a:t>Farolfi</a:t>
            </a:r>
            <a:r>
              <a:rPr lang="it-IT" altLang="it-IT" sz="1400" dirty="0"/>
              <a:t>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PRL </a:t>
            </a:r>
            <a:r>
              <a:rPr lang="it-IT" sz="1400" b="1" dirty="0">
                <a:solidFill>
                  <a:prstClr val="black"/>
                </a:solidFill>
              </a:rPr>
              <a:t>125</a:t>
            </a:r>
            <a:r>
              <a:rPr lang="it-IT" sz="1400" dirty="0">
                <a:solidFill>
                  <a:prstClr val="black"/>
                </a:solidFill>
              </a:rPr>
              <a:t>, 030401 (2020)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FDD79D23-8AA5-898D-5035-5FE16B52AE03}"/>
              </a:ext>
            </a:extLst>
          </p:cNvPr>
          <p:cNvSpPr/>
          <p:nvPr/>
        </p:nvSpPr>
        <p:spPr>
          <a:xfrm>
            <a:off x="4484168" y="5946390"/>
            <a:ext cx="3127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altLang="it-IT" sz="1400" dirty="0" err="1"/>
              <a:t>Cominotti</a:t>
            </a:r>
            <a:r>
              <a:rPr lang="it-IT" altLang="it-IT" sz="1400" dirty="0"/>
              <a:t> </a:t>
            </a:r>
            <a:r>
              <a:rPr lang="it-IT" altLang="it-IT" sz="1400" i="1" dirty="0"/>
              <a:t>et al</a:t>
            </a:r>
            <a:r>
              <a:rPr lang="it-IT" altLang="it-IT" sz="1400" dirty="0"/>
              <a:t>., </a:t>
            </a:r>
            <a:r>
              <a:rPr lang="it-IT" sz="1400" dirty="0">
                <a:solidFill>
                  <a:prstClr val="black"/>
                </a:solidFill>
              </a:rPr>
              <a:t>PRL </a:t>
            </a:r>
            <a:r>
              <a:rPr lang="it-IT" sz="1400" b="1" dirty="0">
                <a:solidFill>
                  <a:prstClr val="black"/>
                </a:solidFill>
              </a:rPr>
              <a:t>128</a:t>
            </a:r>
            <a:r>
              <a:rPr lang="it-IT" sz="1400" dirty="0">
                <a:solidFill>
                  <a:prstClr val="black"/>
                </a:solidFill>
              </a:rPr>
              <a:t>, 210401 (2022)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EF54CD7F-B65A-0E75-AED9-F757955C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58" y="3480938"/>
            <a:ext cx="3849678" cy="240339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229D2105-AFFF-6C57-B9FA-4B784C22C5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5"/>
          <a:stretch/>
        </p:blipFill>
        <p:spPr>
          <a:xfrm>
            <a:off x="476490" y="3651241"/>
            <a:ext cx="3012394" cy="19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0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cxnSp>
        <p:nvCxnSpPr>
          <p:cNvPr id="124" name="Connettore 1 123">
            <a:extLst>
              <a:ext uri="{FF2B5EF4-FFF2-40B4-BE49-F238E27FC236}">
                <a16:creationId xmlns:a16="http://schemas.microsoft.com/office/drawing/2014/main" id="{6D04E20F-3D51-8544-3DD0-EEF094BDC8E7}"/>
              </a:ext>
            </a:extLst>
          </p:cNvPr>
          <p:cNvCxnSpPr/>
          <p:nvPr/>
        </p:nvCxnSpPr>
        <p:spPr>
          <a:xfrm>
            <a:off x="971176" y="3942166"/>
            <a:ext cx="380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Connettore 1 124">
            <a:extLst>
              <a:ext uri="{FF2B5EF4-FFF2-40B4-BE49-F238E27FC236}">
                <a16:creationId xmlns:a16="http://schemas.microsoft.com/office/drawing/2014/main" id="{00F83489-C5EA-FCF4-E08B-7F95D402464B}"/>
              </a:ext>
            </a:extLst>
          </p:cNvPr>
          <p:cNvCxnSpPr/>
          <p:nvPr/>
        </p:nvCxnSpPr>
        <p:spPr>
          <a:xfrm>
            <a:off x="971176" y="3210289"/>
            <a:ext cx="3808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6" name="Immagine 125">
            <a:extLst>
              <a:ext uri="{FF2B5EF4-FFF2-40B4-BE49-F238E27FC236}">
                <a16:creationId xmlns:a16="http://schemas.microsoft.com/office/drawing/2014/main" id="{FA870AEC-797A-4232-9D75-E4670A0A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90" y="3757500"/>
            <a:ext cx="319422" cy="369332"/>
          </a:xfrm>
          <a:prstGeom prst="rect">
            <a:avLst/>
          </a:prstGeom>
        </p:spPr>
      </p:pic>
      <p:pic>
        <p:nvPicPr>
          <p:cNvPr id="127" name="Immagine 126">
            <a:extLst>
              <a:ext uri="{FF2B5EF4-FFF2-40B4-BE49-F238E27FC236}">
                <a16:creationId xmlns:a16="http://schemas.microsoft.com/office/drawing/2014/main" id="{7216068A-8874-0776-C2EB-938C4B16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44" y="2994597"/>
            <a:ext cx="349368" cy="369332"/>
          </a:xfrm>
          <a:prstGeom prst="rect">
            <a:avLst/>
          </a:prstGeom>
        </p:spPr>
      </p:pic>
      <p:sp>
        <p:nvSpPr>
          <p:cNvPr id="128" name="Freccia bidirezionale verticale 127">
            <a:extLst>
              <a:ext uri="{FF2B5EF4-FFF2-40B4-BE49-F238E27FC236}">
                <a16:creationId xmlns:a16="http://schemas.microsoft.com/office/drawing/2014/main" id="{E5D96EE7-88AF-8407-887C-E81E23575970}"/>
              </a:ext>
            </a:extLst>
          </p:cNvPr>
          <p:cNvSpPr/>
          <p:nvPr/>
        </p:nvSpPr>
        <p:spPr>
          <a:xfrm>
            <a:off x="1020131" y="3265992"/>
            <a:ext cx="284003" cy="616504"/>
          </a:xfrm>
          <a:prstGeom prst="upDownArrow">
            <a:avLst>
              <a:gd name="adj1" fmla="val 52498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29" name="CasellaDiTesto 2">
            <a:extLst>
              <a:ext uri="{FF2B5EF4-FFF2-40B4-BE49-F238E27FC236}">
                <a16:creationId xmlns:a16="http://schemas.microsoft.com/office/drawing/2014/main" id="{600C1251-F9AE-0C8D-2D10-AAE719014FF1}"/>
              </a:ext>
            </a:extLst>
          </p:cNvPr>
          <p:cNvSpPr txBox="1"/>
          <p:nvPr/>
        </p:nvSpPr>
        <p:spPr>
          <a:xfrm>
            <a:off x="391855" y="3326078"/>
            <a:ext cx="76174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sz="2400" dirty="0" err="1">
                <a:latin typeface="Symbol" pitchFamily="2" charset="2"/>
              </a:rPr>
              <a:t>W</a:t>
            </a:r>
            <a:r>
              <a:rPr lang="it-IT" sz="2400" dirty="0">
                <a:latin typeface="Symbol" pitchFamily="2" charset="2"/>
              </a:rPr>
              <a:t>, D</a:t>
            </a: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6D109875-8226-9841-FE88-02C718FF6559}"/>
              </a:ext>
            </a:extLst>
          </p:cNvPr>
          <p:cNvSpPr txBox="1"/>
          <p:nvPr/>
        </p:nvSpPr>
        <p:spPr>
          <a:xfrm>
            <a:off x="306210" y="2464156"/>
            <a:ext cx="1710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Coherent</a:t>
            </a:r>
            <a:r>
              <a:rPr lang="it-IT" sz="1600" dirty="0"/>
              <a:t> </a:t>
            </a:r>
            <a:r>
              <a:rPr lang="it-IT" sz="1600" dirty="0" err="1"/>
              <a:t>coupling</a:t>
            </a:r>
            <a:endParaRPr lang="it-IT" sz="1600" dirty="0"/>
          </a:p>
        </p:txBody>
      </p:sp>
      <p:sp>
        <p:nvSpPr>
          <p:cNvPr id="132" name="Rettangolo 131">
            <a:extLst>
              <a:ext uri="{FF2B5EF4-FFF2-40B4-BE49-F238E27FC236}">
                <a16:creationId xmlns:a16="http://schemas.microsoft.com/office/drawing/2014/main" id="{B11F91C0-1574-1A5F-28A4-A011A15C9B64}"/>
              </a:ext>
            </a:extLst>
          </p:cNvPr>
          <p:cNvSpPr/>
          <p:nvPr/>
        </p:nvSpPr>
        <p:spPr>
          <a:xfrm flipH="1">
            <a:off x="4499203" y="4568676"/>
            <a:ext cx="2025426" cy="454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4C9E12E7-D94C-45E2-52A9-1396A0BBFB06}"/>
              </a:ext>
            </a:extLst>
          </p:cNvPr>
          <p:cNvSpPr txBox="1"/>
          <p:nvPr/>
        </p:nvSpPr>
        <p:spPr>
          <a:xfrm>
            <a:off x="3472361" y="1765974"/>
            <a:ext cx="258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Competition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</a:p>
          <a:p>
            <a:r>
              <a:rPr lang="it-IT" b="1" dirty="0"/>
              <a:t>interactions</a:t>
            </a:r>
            <a:r>
              <a:rPr lang="it-IT" dirty="0"/>
              <a:t> and </a:t>
            </a:r>
            <a:r>
              <a:rPr lang="it-IT" b="1" dirty="0" err="1"/>
              <a:t>coupling</a:t>
            </a:r>
            <a:endParaRPr lang="it-IT" b="1" dirty="0"/>
          </a:p>
        </p:txBody>
      </p: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C38B7EFC-6576-B8BD-140D-C09CD0C9E5E4}"/>
              </a:ext>
            </a:extLst>
          </p:cNvPr>
          <p:cNvGrpSpPr/>
          <p:nvPr/>
        </p:nvGrpSpPr>
        <p:grpSpPr>
          <a:xfrm>
            <a:off x="2903463" y="3381911"/>
            <a:ext cx="1655759" cy="1652451"/>
            <a:chOff x="2735226" y="4704789"/>
            <a:chExt cx="1655759" cy="1652451"/>
          </a:xfrm>
        </p:grpSpPr>
        <p:grpSp>
          <p:nvGrpSpPr>
            <p:cNvPr id="135" name="Gruppo 134">
              <a:extLst>
                <a:ext uri="{FF2B5EF4-FFF2-40B4-BE49-F238E27FC236}">
                  <a16:creationId xmlns:a16="http://schemas.microsoft.com/office/drawing/2014/main" id="{8DFCA2C0-CAEE-BFA7-258D-FF5515ABDCA8}"/>
                </a:ext>
              </a:extLst>
            </p:cNvPr>
            <p:cNvGrpSpPr/>
            <p:nvPr/>
          </p:nvGrpSpPr>
          <p:grpSpPr>
            <a:xfrm>
              <a:off x="2735226" y="4704789"/>
              <a:ext cx="1655759" cy="1652451"/>
              <a:chOff x="606749" y="4781928"/>
              <a:chExt cx="1655759" cy="1652451"/>
            </a:xfrm>
          </p:grpSpPr>
          <p:pic>
            <p:nvPicPr>
              <p:cNvPr id="139" name="Immagine 138">
                <a:extLst>
                  <a:ext uri="{FF2B5EF4-FFF2-40B4-BE49-F238E27FC236}">
                    <a16:creationId xmlns:a16="http://schemas.microsoft.com/office/drawing/2014/main" id="{C2C9AD4D-9BFD-A149-2E16-F1403E661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749" y="4809837"/>
                <a:ext cx="1655759" cy="1619315"/>
              </a:xfrm>
              <a:prstGeom prst="rect">
                <a:avLst/>
              </a:prstGeom>
            </p:spPr>
          </p:pic>
          <p:sp>
            <p:nvSpPr>
              <p:cNvPr id="140" name="Rettangolo 139">
                <a:extLst>
                  <a:ext uri="{FF2B5EF4-FFF2-40B4-BE49-F238E27FC236}">
                    <a16:creationId xmlns:a16="http://schemas.microsoft.com/office/drawing/2014/main" id="{A39C1D4C-083C-09F6-6513-62F5CF229BE1}"/>
                  </a:ext>
                </a:extLst>
              </p:cNvPr>
              <p:cNvSpPr/>
              <p:nvPr/>
            </p:nvSpPr>
            <p:spPr>
              <a:xfrm>
                <a:off x="891981" y="4781928"/>
                <a:ext cx="1268523" cy="107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Rettangolo 140">
                <a:extLst>
                  <a:ext uri="{FF2B5EF4-FFF2-40B4-BE49-F238E27FC236}">
                    <a16:creationId xmlns:a16="http://schemas.microsoft.com/office/drawing/2014/main" id="{5CB5F0CB-A246-CDC0-04CC-DDFAA3EC742A}"/>
                  </a:ext>
                </a:extLst>
              </p:cNvPr>
              <p:cNvSpPr/>
              <p:nvPr/>
            </p:nvSpPr>
            <p:spPr>
              <a:xfrm>
                <a:off x="888793" y="6326660"/>
                <a:ext cx="1268523" cy="107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6" name="Ovale 135">
              <a:extLst>
                <a:ext uri="{FF2B5EF4-FFF2-40B4-BE49-F238E27FC236}">
                  <a16:creationId xmlns:a16="http://schemas.microsoft.com/office/drawing/2014/main" id="{36F16396-1B4C-EA0D-25AD-521D92F6E79E}"/>
                </a:ext>
              </a:extLst>
            </p:cNvPr>
            <p:cNvSpPr/>
            <p:nvPr/>
          </p:nvSpPr>
          <p:spPr>
            <a:xfrm>
              <a:off x="2920547" y="4855848"/>
              <a:ext cx="1333399" cy="1333399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50000"/>
                  </a:srgbClr>
                </a:gs>
                <a:gs pos="48000">
                  <a:schemeClr val="bg1">
                    <a:alpha val="50000"/>
                  </a:schemeClr>
                </a:gs>
                <a:gs pos="100000">
                  <a:schemeClr val="accent1">
                    <a:lumMod val="75000"/>
                    <a:alpha val="5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7" name="Connettore 2 136">
              <a:extLst>
                <a:ext uri="{FF2B5EF4-FFF2-40B4-BE49-F238E27FC236}">
                  <a16:creationId xmlns:a16="http://schemas.microsoft.com/office/drawing/2014/main" id="{E7853462-276B-7472-5241-D2031253B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5142" y="5514709"/>
              <a:ext cx="792104" cy="171059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84052F1D-0A34-3069-ABA6-AF095B7F49C5}"/>
                </a:ext>
              </a:extLst>
            </p:cNvPr>
            <p:cNvSpPr/>
            <p:nvPr/>
          </p:nvSpPr>
          <p:spPr>
            <a:xfrm>
              <a:off x="3012949" y="5448281"/>
              <a:ext cx="247608" cy="317739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2" name="Immagine 141">
            <a:extLst>
              <a:ext uri="{FF2B5EF4-FFF2-40B4-BE49-F238E27FC236}">
                <a16:creationId xmlns:a16="http://schemas.microsoft.com/office/drawing/2014/main" id="{32B7ABA7-1165-5732-471E-013F7ADAC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02" y="3170844"/>
            <a:ext cx="277159" cy="292997"/>
          </a:xfrm>
          <a:prstGeom prst="rect">
            <a:avLst/>
          </a:prstGeom>
        </p:spPr>
      </p:pic>
      <p:pic>
        <p:nvPicPr>
          <p:cNvPr id="143" name="Immagine 142">
            <a:extLst>
              <a:ext uri="{FF2B5EF4-FFF2-40B4-BE49-F238E27FC236}">
                <a16:creationId xmlns:a16="http://schemas.microsoft.com/office/drawing/2014/main" id="{EF53F19E-E342-1C8C-F48D-DB3F4BB1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48" y="4934163"/>
            <a:ext cx="253402" cy="292996"/>
          </a:xfrm>
          <a:prstGeom prst="rect">
            <a:avLst/>
          </a:prstGeom>
        </p:spPr>
      </p:pic>
      <p:sp>
        <p:nvSpPr>
          <p:cNvPr id="144" name="Ovale 143">
            <a:extLst>
              <a:ext uri="{FF2B5EF4-FFF2-40B4-BE49-F238E27FC236}">
                <a16:creationId xmlns:a16="http://schemas.microsoft.com/office/drawing/2014/main" id="{C56489E3-B819-A023-6816-5B06E43AB7BD}"/>
              </a:ext>
            </a:extLst>
          </p:cNvPr>
          <p:cNvSpPr/>
          <p:nvPr/>
        </p:nvSpPr>
        <p:spPr>
          <a:xfrm rot="10800000" flipV="1">
            <a:off x="3340856" y="4350850"/>
            <a:ext cx="110120" cy="11578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C1084029-A2C7-B5EE-E9EE-03F9E19142D5}"/>
              </a:ext>
            </a:extLst>
          </p:cNvPr>
          <p:cNvGrpSpPr/>
          <p:nvPr/>
        </p:nvGrpSpPr>
        <p:grpSpPr>
          <a:xfrm>
            <a:off x="7860712" y="3249025"/>
            <a:ext cx="1757452" cy="1786359"/>
            <a:chOff x="11549503" y="2921422"/>
            <a:chExt cx="1072205" cy="1089841"/>
          </a:xfrm>
        </p:grpSpPr>
        <p:pic>
          <p:nvPicPr>
            <p:cNvPr id="146" name="Immagine 145">
              <a:extLst>
                <a:ext uri="{FF2B5EF4-FFF2-40B4-BE49-F238E27FC236}">
                  <a16:creationId xmlns:a16="http://schemas.microsoft.com/office/drawing/2014/main" id="{3232AE83-EBED-2E43-3626-6A7B9F8F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9503" y="2939058"/>
              <a:ext cx="1072205" cy="1072205"/>
            </a:xfrm>
            <a:prstGeom prst="rect">
              <a:avLst/>
            </a:prstGeom>
          </p:spPr>
        </p:pic>
        <p:grpSp>
          <p:nvGrpSpPr>
            <p:cNvPr id="147" name="Gruppo 146">
              <a:extLst>
                <a:ext uri="{FF2B5EF4-FFF2-40B4-BE49-F238E27FC236}">
                  <a16:creationId xmlns:a16="http://schemas.microsoft.com/office/drawing/2014/main" id="{FE0ED01F-0CC8-E046-0533-858ECB852662}"/>
                </a:ext>
              </a:extLst>
            </p:cNvPr>
            <p:cNvGrpSpPr/>
            <p:nvPr/>
          </p:nvGrpSpPr>
          <p:grpSpPr>
            <a:xfrm>
              <a:off x="11649529" y="2921422"/>
              <a:ext cx="885563" cy="983666"/>
              <a:chOff x="8891580" y="5687972"/>
              <a:chExt cx="885563" cy="983666"/>
            </a:xfrm>
          </p:grpSpPr>
          <p:sp>
            <p:nvSpPr>
              <p:cNvPr id="148" name="Ovale 147">
                <a:extLst>
                  <a:ext uri="{FF2B5EF4-FFF2-40B4-BE49-F238E27FC236}">
                    <a16:creationId xmlns:a16="http://schemas.microsoft.com/office/drawing/2014/main" id="{F4FE83B1-C06F-AA5F-68DF-3E10345847C8}"/>
                  </a:ext>
                </a:extLst>
              </p:cNvPr>
              <p:cNvSpPr/>
              <p:nvPr/>
            </p:nvSpPr>
            <p:spPr>
              <a:xfrm>
                <a:off x="8891580" y="5786075"/>
                <a:ext cx="885563" cy="885563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alpha val="50000"/>
                    </a:srgbClr>
                  </a:gs>
                  <a:gs pos="48000">
                    <a:schemeClr val="bg1"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Ovale 148">
                <a:extLst>
                  <a:ext uri="{FF2B5EF4-FFF2-40B4-BE49-F238E27FC236}">
                    <a16:creationId xmlns:a16="http://schemas.microsoft.com/office/drawing/2014/main" id="{EAD5EE3D-AA2B-1696-2272-C98EA43B50B0}"/>
                  </a:ext>
                </a:extLst>
              </p:cNvPr>
              <p:cNvSpPr/>
              <p:nvPr/>
            </p:nvSpPr>
            <p:spPr>
              <a:xfrm rot="10800000" flipV="1">
                <a:off x="9140154" y="5983993"/>
                <a:ext cx="67678" cy="7115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50" name="Connettore 2 149">
                <a:extLst>
                  <a:ext uri="{FF2B5EF4-FFF2-40B4-BE49-F238E27FC236}">
                    <a16:creationId xmlns:a16="http://schemas.microsoft.com/office/drawing/2014/main" id="{F1BA5C1F-2FEA-6B32-F36E-88B80CCBB7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42088" y="5687972"/>
                <a:ext cx="92390" cy="542556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e 85">
                <a:extLst>
                  <a:ext uri="{FF2B5EF4-FFF2-40B4-BE49-F238E27FC236}">
                    <a16:creationId xmlns:a16="http://schemas.microsoft.com/office/drawing/2014/main" id="{C4A1B457-33A6-8CAE-00EC-243148362A63}"/>
                  </a:ext>
                </a:extLst>
              </p:cNvPr>
              <p:cNvSpPr/>
              <p:nvPr/>
            </p:nvSpPr>
            <p:spPr>
              <a:xfrm rot="4988428">
                <a:off x="9163946" y="5638452"/>
                <a:ext cx="210687" cy="526209"/>
              </a:xfrm>
              <a:custGeom>
                <a:avLst/>
                <a:gdLst>
                  <a:gd name="connsiteX0" fmla="*/ 0 w 123718"/>
                  <a:gd name="connsiteY0" fmla="*/ 228826 h 457651"/>
                  <a:gd name="connsiteX1" fmla="*/ 61859 w 123718"/>
                  <a:gd name="connsiteY1" fmla="*/ 0 h 457651"/>
                  <a:gd name="connsiteX2" fmla="*/ 123718 w 123718"/>
                  <a:gd name="connsiteY2" fmla="*/ 228826 h 457651"/>
                  <a:gd name="connsiteX3" fmla="*/ 61859 w 123718"/>
                  <a:gd name="connsiteY3" fmla="*/ 457652 h 457651"/>
                  <a:gd name="connsiteX4" fmla="*/ 0 w 123718"/>
                  <a:gd name="connsiteY4" fmla="*/ 228826 h 457651"/>
                  <a:gd name="connsiteX0" fmla="*/ 466 w 124186"/>
                  <a:gd name="connsiteY0" fmla="*/ 222476 h 451302"/>
                  <a:gd name="connsiteX1" fmla="*/ 90900 w 124186"/>
                  <a:gd name="connsiteY1" fmla="*/ 0 h 451302"/>
                  <a:gd name="connsiteX2" fmla="*/ 124184 w 124186"/>
                  <a:gd name="connsiteY2" fmla="*/ 222476 h 451302"/>
                  <a:gd name="connsiteX3" fmla="*/ 62325 w 124186"/>
                  <a:gd name="connsiteY3" fmla="*/ 451302 h 451302"/>
                  <a:gd name="connsiteX4" fmla="*/ 466 w 124186"/>
                  <a:gd name="connsiteY4" fmla="*/ 222476 h 451302"/>
                  <a:gd name="connsiteX0" fmla="*/ 15 w 124372"/>
                  <a:gd name="connsiteY0" fmla="*/ 222476 h 448127"/>
                  <a:gd name="connsiteX1" fmla="*/ 90449 w 124372"/>
                  <a:gd name="connsiteY1" fmla="*/ 0 h 448127"/>
                  <a:gd name="connsiteX2" fmla="*/ 123733 w 124372"/>
                  <a:gd name="connsiteY2" fmla="*/ 222476 h 448127"/>
                  <a:gd name="connsiteX3" fmla="*/ 96799 w 124372"/>
                  <a:gd name="connsiteY3" fmla="*/ 448127 h 448127"/>
                  <a:gd name="connsiteX4" fmla="*/ 15 w 124372"/>
                  <a:gd name="connsiteY4" fmla="*/ 222476 h 448127"/>
                  <a:gd name="connsiteX0" fmla="*/ 15 w 206071"/>
                  <a:gd name="connsiteY0" fmla="*/ 222482 h 448142"/>
                  <a:gd name="connsiteX1" fmla="*/ 90449 w 206071"/>
                  <a:gd name="connsiteY1" fmla="*/ 6 h 448142"/>
                  <a:gd name="connsiteX2" fmla="*/ 206071 w 206071"/>
                  <a:gd name="connsiteY2" fmla="*/ 229189 h 448142"/>
                  <a:gd name="connsiteX3" fmla="*/ 96799 w 206071"/>
                  <a:gd name="connsiteY3" fmla="*/ 448133 h 448142"/>
                  <a:gd name="connsiteX4" fmla="*/ 15 w 206071"/>
                  <a:gd name="connsiteY4" fmla="*/ 222482 h 448142"/>
                  <a:gd name="connsiteX0" fmla="*/ 161 w 206217"/>
                  <a:gd name="connsiteY0" fmla="*/ 246443 h 472103"/>
                  <a:gd name="connsiteX1" fmla="*/ 77488 w 206217"/>
                  <a:gd name="connsiteY1" fmla="*/ 5 h 472103"/>
                  <a:gd name="connsiteX2" fmla="*/ 206217 w 206217"/>
                  <a:gd name="connsiteY2" fmla="*/ 253150 h 472103"/>
                  <a:gd name="connsiteX3" fmla="*/ 96945 w 206217"/>
                  <a:gd name="connsiteY3" fmla="*/ 472094 h 472103"/>
                  <a:gd name="connsiteX4" fmla="*/ 161 w 206217"/>
                  <a:gd name="connsiteY4" fmla="*/ 246443 h 472103"/>
                  <a:gd name="connsiteX0" fmla="*/ 1623 w 207679"/>
                  <a:gd name="connsiteY0" fmla="*/ 246443 h 526209"/>
                  <a:gd name="connsiteX1" fmla="*/ 78950 w 207679"/>
                  <a:gd name="connsiteY1" fmla="*/ 5 h 526209"/>
                  <a:gd name="connsiteX2" fmla="*/ 207679 w 207679"/>
                  <a:gd name="connsiteY2" fmla="*/ 253150 h 526209"/>
                  <a:gd name="connsiteX3" fmla="*/ 149460 w 207679"/>
                  <a:gd name="connsiteY3" fmla="*/ 526203 h 526209"/>
                  <a:gd name="connsiteX4" fmla="*/ 1623 w 207679"/>
                  <a:gd name="connsiteY4" fmla="*/ 246443 h 526209"/>
                  <a:gd name="connsiteX0" fmla="*/ 1623 w 208448"/>
                  <a:gd name="connsiteY0" fmla="*/ 246443 h 526268"/>
                  <a:gd name="connsiteX1" fmla="*/ 78950 w 208448"/>
                  <a:gd name="connsiteY1" fmla="*/ 5 h 526268"/>
                  <a:gd name="connsiteX2" fmla="*/ 207679 w 208448"/>
                  <a:gd name="connsiteY2" fmla="*/ 253150 h 526268"/>
                  <a:gd name="connsiteX3" fmla="*/ 149460 w 208448"/>
                  <a:gd name="connsiteY3" fmla="*/ 526203 h 526268"/>
                  <a:gd name="connsiteX4" fmla="*/ 1623 w 208448"/>
                  <a:gd name="connsiteY4" fmla="*/ 246443 h 526268"/>
                  <a:gd name="connsiteX0" fmla="*/ 1623 w 208448"/>
                  <a:gd name="connsiteY0" fmla="*/ 246443 h 526268"/>
                  <a:gd name="connsiteX1" fmla="*/ 78950 w 208448"/>
                  <a:gd name="connsiteY1" fmla="*/ 5 h 526268"/>
                  <a:gd name="connsiteX2" fmla="*/ 207679 w 208448"/>
                  <a:gd name="connsiteY2" fmla="*/ 253150 h 526268"/>
                  <a:gd name="connsiteX3" fmla="*/ 149460 w 208448"/>
                  <a:gd name="connsiteY3" fmla="*/ 526203 h 526268"/>
                  <a:gd name="connsiteX4" fmla="*/ 1623 w 208448"/>
                  <a:gd name="connsiteY4" fmla="*/ 246443 h 526268"/>
                  <a:gd name="connsiteX0" fmla="*/ 15 w 206840"/>
                  <a:gd name="connsiteY0" fmla="*/ 246443 h 526268"/>
                  <a:gd name="connsiteX1" fmla="*/ 77342 w 206840"/>
                  <a:gd name="connsiteY1" fmla="*/ 5 h 526268"/>
                  <a:gd name="connsiteX2" fmla="*/ 206071 w 206840"/>
                  <a:gd name="connsiteY2" fmla="*/ 253150 h 526268"/>
                  <a:gd name="connsiteX3" fmla="*/ 147852 w 206840"/>
                  <a:gd name="connsiteY3" fmla="*/ 526203 h 526268"/>
                  <a:gd name="connsiteX4" fmla="*/ 15 w 206840"/>
                  <a:gd name="connsiteY4" fmla="*/ 246443 h 526268"/>
                  <a:gd name="connsiteX0" fmla="*/ 9 w 209597"/>
                  <a:gd name="connsiteY0" fmla="*/ 249214 h 526203"/>
                  <a:gd name="connsiteX1" fmla="*/ 80868 w 209597"/>
                  <a:gd name="connsiteY1" fmla="*/ 3 h 526203"/>
                  <a:gd name="connsiteX2" fmla="*/ 209597 w 209597"/>
                  <a:gd name="connsiteY2" fmla="*/ 253148 h 526203"/>
                  <a:gd name="connsiteX3" fmla="*/ 151378 w 209597"/>
                  <a:gd name="connsiteY3" fmla="*/ 526201 h 526203"/>
                  <a:gd name="connsiteX4" fmla="*/ 9 w 209597"/>
                  <a:gd name="connsiteY4" fmla="*/ 249214 h 526203"/>
                  <a:gd name="connsiteX0" fmla="*/ 5 w 209593"/>
                  <a:gd name="connsiteY0" fmla="*/ 249214 h 526203"/>
                  <a:gd name="connsiteX1" fmla="*/ 80864 w 209593"/>
                  <a:gd name="connsiteY1" fmla="*/ 3 h 526203"/>
                  <a:gd name="connsiteX2" fmla="*/ 209593 w 209593"/>
                  <a:gd name="connsiteY2" fmla="*/ 253148 h 526203"/>
                  <a:gd name="connsiteX3" fmla="*/ 151374 w 209593"/>
                  <a:gd name="connsiteY3" fmla="*/ 526201 h 526203"/>
                  <a:gd name="connsiteX4" fmla="*/ 5 w 209593"/>
                  <a:gd name="connsiteY4" fmla="*/ 249214 h 526203"/>
                  <a:gd name="connsiteX0" fmla="*/ 6 w 203668"/>
                  <a:gd name="connsiteY0" fmla="*/ 253122 h 526199"/>
                  <a:gd name="connsiteX1" fmla="*/ 74939 w 203668"/>
                  <a:gd name="connsiteY1" fmla="*/ 1 h 526199"/>
                  <a:gd name="connsiteX2" fmla="*/ 203668 w 203668"/>
                  <a:gd name="connsiteY2" fmla="*/ 253146 h 526199"/>
                  <a:gd name="connsiteX3" fmla="*/ 145449 w 203668"/>
                  <a:gd name="connsiteY3" fmla="*/ 526199 h 526199"/>
                  <a:gd name="connsiteX4" fmla="*/ 6 w 203668"/>
                  <a:gd name="connsiteY4" fmla="*/ 253122 h 526199"/>
                  <a:gd name="connsiteX0" fmla="*/ 6 w 203668"/>
                  <a:gd name="connsiteY0" fmla="*/ 253122 h 526209"/>
                  <a:gd name="connsiteX1" fmla="*/ 74939 w 203668"/>
                  <a:gd name="connsiteY1" fmla="*/ 1 h 526209"/>
                  <a:gd name="connsiteX2" fmla="*/ 203668 w 203668"/>
                  <a:gd name="connsiteY2" fmla="*/ 253146 h 526209"/>
                  <a:gd name="connsiteX3" fmla="*/ 145449 w 203668"/>
                  <a:gd name="connsiteY3" fmla="*/ 526199 h 526209"/>
                  <a:gd name="connsiteX4" fmla="*/ 6 w 203668"/>
                  <a:gd name="connsiteY4" fmla="*/ 253122 h 526209"/>
                  <a:gd name="connsiteX0" fmla="*/ 7 w 204814"/>
                  <a:gd name="connsiteY0" fmla="*/ 253122 h 526219"/>
                  <a:gd name="connsiteX1" fmla="*/ 74940 w 204814"/>
                  <a:gd name="connsiteY1" fmla="*/ 1 h 526219"/>
                  <a:gd name="connsiteX2" fmla="*/ 203669 w 204814"/>
                  <a:gd name="connsiteY2" fmla="*/ 253146 h 526219"/>
                  <a:gd name="connsiteX3" fmla="*/ 145450 w 204814"/>
                  <a:gd name="connsiteY3" fmla="*/ 526199 h 526219"/>
                  <a:gd name="connsiteX4" fmla="*/ 7 w 204814"/>
                  <a:gd name="connsiteY4" fmla="*/ 253122 h 526219"/>
                  <a:gd name="connsiteX0" fmla="*/ 7 w 203669"/>
                  <a:gd name="connsiteY0" fmla="*/ 253122 h 526209"/>
                  <a:gd name="connsiteX1" fmla="*/ 74940 w 203669"/>
                  <a:gd name="connsiteY1" fmla="*/ 1 h 526209"/>
                  <a:gd name="connsiteX2" fmla="*/ 203669 w 203669"/>
                  <a:gd name="connsiteY2" fmla="*/ 253146 h 526209"/>
                  <a:gd name="connsiteX3" fmla="*/ 145450 w 203669"/>
                  <a:gd name="connsiteY3" fmla="*/ 526199 h 526209"/>
                  <a:gd name="connsiteX4" fmla="*/ 7 w 203669"/>
                  <a:gd name="connsiteY4" fmla="*/ 253122 h 526209"/>
                  <a:gd name="connsiteX0" fmla="*/ 7 w 210687"/>
                  <a:gd name="connsiteY0" fmla="*/ 253122 h 526209"/>
                  <a:gd name="connsiteX1" fmla="*/ 74940 w 210687"/>
                  <a:gd name="connsiteY1" fmla="*/ 1 h 526209"/>
                  <a:gd name="connsiteX2" fmla="*/ 203669 w 210687"/>
                  <a:gd name="connsiteY2" fmla="*/ 253146 h 526209"/>
                  <a:gd name="connsiteX3" fmla="*/ 145450 w 210687"/>
                  <a:gd name="connsiteY3" fmla="*/ 526199 h 526209"/>
                  <a:gd name="connsiteX4" fmla="*/ 7 w 210687"/>
                  <a:gd name="connsiteY4" fmla="*/ 253122 h 52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687" h="526209">
                    <a:moveTo>
                      <a:pt x="7" y="253122"/>
                    </a:moveTo>
                    <a:cubicBezTo>
                      <a:pt x="889" y="86995"/>
                      <a:pt x="40996" y="-3"/>
                      <a:pt x="74940" y="1"/>
                    </a:cubicBezTo>
                    <a:cubicBezTo>
                      <a:pt x="108884" y="5"/>
                      <a:pt x="182740" y="114658"/>
                      <a:pt x="203669" y="253146"/>
                    </a:cubicBezTo>
                    <a:cubicBezTo>
                      <a:pt x="224977" y="388482"/>
                      <a:pt x="195534" y="524946"/>
                      <a:pt x="145450" y="526199"/>
                    </a:cubicBezTo>
                    <a:cubicBezTo>
                      <a:pt x="95366" y="527452"/>
                      <a:pt x="-875" y="419249"/>
                      <a:pt x="7" y="253122"/>
                    </a:cubicBezTo>
                    <a:close/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152" name="Immagine 151">
            <a:extLst>
              <a:ext uri="{FF2B5EF4-FFF2-40B4-BE49-F238E27FC236}">
                <a16:creationId xmlns:a16="http://schemas.microsoft.com/office/drawing/2014/main" id="{7D28BB62-0DAC-4E89-710D-A15BFF04F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49" y="3362589"/>
            <a:ext cx="277159" cy="292997"/>
          </a:xfrm>
          <a:prstGeom prst="rect">
            <a:avLst/>
          </a:prstGeom>
        </p:spPr>
      </p:pic>
      <p:pic>
        <p:nvPicPr>
          <p:cNvPr id="153" name="Immagine 152">
            <a:extLst>
              <a:ext uri="{FF2B5EF4-FFF2-40B4-BE49-F238E27FC236}">
                <a16:creationId xmlns:a16="http://schemas.microsoft.com/office/drawing/2014/main" id="{0CCD866C-9996-DA5E-7340-3441C1C9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466" y="4636605"/>
            <a:ext cx="253402" cy="292996"/>
          </a:xfrm>
          <a:prstGeom prst="rect">
            <a:avLst/>
          </a:prstGeom>
        </p:spPr>
      </p:pic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23EE6DF9-6093-34FD-D6F6-E3C5967685AA}"/>
              </a:ext>
            </a:extLst>
          </p:cNvPr>
          <p:cNvSpPr txBox="1"/>
          <p:nvPr/>
        </p:nvSpPr>
        <p:spPr>
          <a:xfrm>
            <a:off x="7768511" y="2096012"/>
            <a:ext cx="30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Many</a:t>
            </a:r>
            <a:r>
              <a:rPr lang="it-IT" i="1" dirty="0"/>
              <a:t>-body </a:t>
            </a:r>
            <a:r>
              <a:rPr lang="it-IT" i="1" dirty="0" err="1"/>
              <a:t>interacting</a:t>
            </a:r>
            <a:r>
              <a:rPr lang="it-IT" i="1" dirty="0"/>
              <a:t> </a:t>
            </a:r>
            <a:r>
              <a:rPr lang="it-IT" i="1" dirty="0" err="1"/>
              <a:t>system</a:t>
            </a:r>
            <a:endParaRPr lang="it-IT" i="1" dirty="0"/>
          </a:p>
        </p:txBody>
      </p:sp>
      <p:pic>
        <p:nvPicPr>
          <p:cNvPr id="155" name="Immagine 154">
            <a:extLst>
              <a:ext uri="{FF2B5EF4-FFF2-40B4-BE49-F238E27FC236}">
                <a16:creationId xmlns:a16="http://schemas.microsoft.com/office/drawing/2014/main" id="{D8C3EB54-3A66-5663-54EF-1A13F0B85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295" y="2514297"/>
            <a:ext cx="3667203" cy="579032"/>
          </a:xfrm>
          <a:prstGeom prst="rect">
            <a:avLst/>
          </a:prstGeom>
        </p:spPr>
      </p:pic>
      <p:pic>
        <p:nvPicPr>
          <p:cNvPr id="156" name="Immagine 155">
            <a:extLst>
              <a:ext uri="{FF2B5EF4-FFF2-40B4-BE49-F238E27FC236}">
                <a16:creationId xmlns:a16="http://schemas.microsoft.com/office/drawing/2014/main" id="{3BE6034D-9164-F196-D13F-752497795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406" y="3093541"/>
            <a:ext cx="1562100" cy="266700"/>
          </a:xfrm>
          <a:prstGeom prst="rect">
            <a:avLst/>
          </a:prstGeom>
        </p:spPr>
      </p:pic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5CF8F757-3589-14A6-CA10-4D99CBA41F9C}"/>
              </a:ext>
            </a:extLst>
          </p:cNvPr>
          <p:cNvSpPr txBox="1"/>
          <p:nvPr/>
        </p:nvSpPr>
        <p:spPr>
          <a:xfrm>
            <a:off x="3450976" y="2608571"/>
            <a:ext cx="233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Non </a:t>
            </a:r>
            <a:r>
              <a:rPr lang="it-IT" i="1" dirty="0" err="1"/>
              <a:t>interacting</a:t>
            </a:r>
            <a:r>
              <a:rPr lang="it-IT" i="1" dirty="0"/>
              <a:t> system</a:t>
            </a:r>
          </a:p>
        </p:txBody>
      </p: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C1FD6133-53B5-F2A7-322B-F5BCC04300F8}"/>
              </a:ext>
            </a:extLst>
          </p:cNvPr>
          <p:cNvSpPr txBox="1"/>
          <p:nvPr/>
        </p:nvSpPr>
        <p:spPr>
          <a:xfrm>
            <a:off x="4628150" y="3613119"/>
            <a:ext cx="117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Coupling</a:t>
            </a:r>
            <a:r>
              <a:rPr lang="it-IT" dirty="0"/>
              <a:t> </a:t>
            </a:r>
          </a:p>
          <a:p>
            <a:r>
              <a:rPr lang="it-IT" dirty="0" err="1"/>
              <a:t>dominates</a:t>
            </a:r>
            <a:endParaRPr lang="it-IT" dirty="0"/>
          </a:p>
        </p:txBody>
      </p:sp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FAD4759D-1D89-3387-7153-4DA4EF716F23}"/>
              </a:ext>
            </a:extLst>
          </p:cNvPr>
          <p:cNvSpPr txBox="1"/>
          <p:nvPr/>
        </p:nvSpPr>
        <p:spPr>
          <a:xfrm>
            <a:off x="9623838" y="3559546"/>
            <a:ext cx="174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Spin interactions</a:t>
            </a:r>
          </a:p>
          <a:p>
            <a:pPr algn="r"/>
            <a:r>
              <a:rPr lang="it-IT" dirty="0"/>
              <a:t>dominate</a:t>
            </a:r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32F23A1F-2AAF-132B-F0B4-503BA4EF2D48}"/>
              </a:ext>
            </a:extLst>
          </p:cNvPr>
          <p:cNvSpPr txBox="1"/>
          <p:nvPr/>
        </p:nvSpPr>
        <p:spPr>
          <a:xfrm>
            <a:off x="4628150" y="4616323"/>
            <a:ext cx="17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PARAMAGNETIC</a:t>
            </a:r>
          </a:p>
        </p:txBody>
      </p:sp>
      <p:sp>
        <p:nvSpPr>
          <p:cNvPr id="161" name="Freccia giù 160">
            <a:extLst>
              <a:ext uri="{FF2B5EF4-FFF2-40B4-BE49-F238E27FC236}">
                <a16:creationId xmlns:a16="http://schemas.microsoft.com/office/drawing/2014/main" id="{9DA82B47-CA69-BC88-8080-47179C28A671}"/>
              </a:ext>
            </a:extLst>
          </p:cNvPr>
          <p:cNvSpPr/>
          <p:nvPr/>
        </p:nvSpPr>
        <p:spPr>
          <a:xfrm rot="10800000">
            <a:off x="7299910" y="3155815"/>
            <a:ext cx="312655" cy="5606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Freccia giù 161">
            <a:extLst>
              <a:ext uri="{FF2B5EF4-FFF2-40B4-BE49-F238E27FC236}">
                <a16:creationId xmlns:a16="http://schemas.microsoft.com/office/drawing/2014/main" id="{5F01E87A-8843-5ADA-AA81-A1C2430980E4}"/>
              </a:ext>
            </a:extLst>
          </p:cNvPr>
          <p:cNvSpPr/>
          <p:nvPr/>
        </p:nvSpPr>
        <p:spPr>
          <a:xfrm>
            <a:off x="7305474" y="4568676"/>
            <a:ext cx="312655" cy="56066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Rettangolo 162">
            <a:extLst>
              <a:ext uri="{FF2B5EF4-FFF2-40B4-BE49-F238E27FC236}">
                <a16:creationId xmlns:a16="http://schemas.microsoft.com/office/drawing/2014/main" id="{DE6724DB-AF88-D014-1E30-0F1751450754}"/>
              </a:ext>
            </a:extLst>
          </p:cNvPr>
          <p:cNvSpPr/>
          <p:nvPr/>
        </p:nvSpPr>
        <p:spPr>
          <a:xfrm>
            <a:off x="9395608" y="4568676"/>
            <a:ext cx="2133598" cy="4604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D66E7204-64FB-6B74-D556-D619EB38A7B0}"/>
              </a:ext>
            </a:extLst>
          </p:cNvPr>
          <p:cNvSpPr txBox="1"/>
          <p:nvPr/>
        </p:nvSpPr>
        <p:spPr>
          <a:xfrm>
            <a:off x="9524637" y="4617028"/>
            <a:ext cx="18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FERROMAGNETIC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C2E118F5-3F9F-E52E-3C14-8F096E669DA3}"/>
              </a:ext>
            </a:extLst>
          </p:cNvPr>
          <p:cNvSpPr txBox="1"/>
          <p:nvPr/>
        </p:nvSpPr>
        <p:spPr>
          <a:xfrm>
            <a:off x="119104" y="1268129"/>
            <a:ext cx="2214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err="1"/>
              <a:t>Immiscible</a:t>
            </a:r>
            <a:r>
              <a:rPr lang="it-IT" sz="1600" b="1" i="1" dirty="0"/>
              <a:t> spin </a:t>
            </a:r>
            <a:r>
              <a:rPr lang="it-IT" sz="1600" b="1" i="1" dirty="0" err="1"/>
              <a:t>mixture</a:t>
            </a:r>
            <a:endParaRPr lang="it-IT" sz="1600" b="1" i="1" dirty="0"/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1ABE2B2F-06B2-004E-DCC7-B201DF54B156}"/>
              </a:ext>
            </a:extLst>
          </p:cNvPr>
          <p:cNvSpPr txBox="1"/>
          <p:nvPr/>
        </p:nvSpPr>
        <p:spPr>
          <a:xfrm>
            <a:off x="5192181" y="5687808"/>
            <a:ext cx="3350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/>
              <a:t>Simulation</a:t>
            </a:r>
            <a:r>
              <a:rPr lang="it-IT" sz="1800" b="1" i="1" dirty="0"/>
              <a:t> of </a:t>
            </a:r>
            <a:r>
              <a:rPr lang="it-IT" sz="1800" b="1" i="1" dirty="0" err="1"/>
              <a:t>magnetic</a:t>
            </a:r>
            <a:r>
              <a:rPr lang="it-IT" sz="1800" b="1" i="1" dirty="0"/>
              <a:t> </a:t>
            </a:r>
            <a:r>
              <a:rPr lang="it-IT" sz="1800" b="1" i="1" dirty="0" err="1"/>
              <a:t>material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45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44" name="Elemento grafico 43">
            <a:extLst>
              <a:ext uri="{FF2B5EF4-FFF2-40B4-BE49-F238E27FC236}">
                <a16:creationId xmlns:a16="http://schemas.microsoft.com/office/drawing/2014/main" id="{8CF80FCA-8D61-ECC5-15E1-D63576C2A6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92" t="5118" r="8457" b="3527"/>
          <a:stretch/>
        </p:blipFill>
        <p:spPr>
          <a:xfrm>
            <a:off x="5279801" y="1861834"/>
            <a:ext cx="3780791" cy="3174139"/>
          </a:xfrm>
          <a:prstGeom prst="rect">
            <a:avLst/>
          </a:prstGeom>
        </p:spPr>
      </p:pic>
      <p:sp>
        <p:nvSpPr>
          <p:cNvPr id="79" name="Rettangolo 78">
            <a:extLst>
              <a:ext uri="{FF2B5EF4-FFF2-40B4-BE49-F238E27FC236}">
                <a16:creationId xmlns:a16="http://schemas.microsoft.com/office/drawing/2014/main" id="{42FD76D2-B907-2210-311B-1EFA2B666DA9}"/>
              </a:ext>
            </a:extLst>
          </p:cNvPr>
          <p:cNvSpPr/>
          <p:nvPr/>
        </p:nvSpPr>
        <p:spPr>
          <a:xfrm>
            <a:off x="7812855" y="5487680"/>
            <a:ext cx="40014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050" i="1" dirty="0" err="1"/>
              <a:t>Ferromagnetism</a:t>
            </a:r>
            <a:r>
              <a:rPr lang="it-IT" altLang="it-IT" sz="1050" i="1" dirty="0"/>
              <a:t> in an Extended </a:t>
            </a:r>
            <a:r>
              <a:rPr lang="it-IT" altLang="it-IT" sz="1050" i="1" dirty="0" err="1"/>
              <a:t>Coherently</a:t>
            </a:r>
            <a:r>
              <a:rPr lang="it-IT" altLang="it-IT" sz="1050" i="1" dirty="0"/>
              <a:t> </a:t>
            </a:r>
            <a:r>
              <a:rPr lang="it-IT" altLang="it-IT" sz="1050" i="1" dirty="0" err="1"/>
              <a:t>Coupled</a:t>
            </a:r>
            <a:r>
              <a:rPr lang="it-IT" altLang="it-IT" sz="1050" i="1" dirty="0"/>
              <a:t> </a:t>
            </a:r>
            <a:r>
              <a:rPr lang="it-IT" altLang="it-IT" sz="1050" i="1" dirty="0" err="1"/>
              <a:t>Atomic</a:t>
            </a:r>
            <a:r>
              <a:rPr lang="it-IT" altLang="it-IT" sz="1050" i="1" dirty="0"/>
              <a:t> </a:t>
            </a:r>
            <a:r>
              <a:rPr lang="it-IT" altLang="it-IT" sz="1050" i="1" dirty="0" err="1"/>
              <a:t>Superfluid</a:t>
            </a:r>
            <a:endParaRPr lang="it-IT" altLang="it-IT" sz="1050" i="1" dirty="0"/>
          </a:p>
          <a:p>
            <a:r>
              <a:rPr lang="it-IT" altLang="it-IT" sz="1050" dirty="0"/>
              <a:t>Cominotti </a:t>
            </a:r>
            <a:r>
              <a:rPr lang="it-IT" altLang="it-IT" sz="1050" i="1" dirty="0"/>
              <a:t>et al</a:t>
            </a:r>
            <a:r>
              <a:rPr lang="it-IT" altLang="it-IT" sz="1050" dirty="0"/>
              <a:t>., </a:t>
            </a:r>
            <a:r>
              <a:rPr lang="it-IT" altLang="it-IT" sz="1050" dirty="0" err="1"/>
              <a:t>Phys</a:t>
            </a:r>
            <a:r>
              <a:rPr lang="it-IT" altLang="it-IT" sz="1050" dirty="0"/>
              <a:t>. Rev. X </a:t>
            </a:r>
            <a:r>
              <a:rPr lang="it-IT" sz="1050" b="1" dirty="0"/>
              <a:t>13</a:t>
            </a:r>
            <a:r>
              <a:rPr lang="it-IT" sz="1050" dirty="0"/>
              <a:t>, 021037 (2023)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D60BB2-BF73-AF20-B237-24A3012E242B}"/>
              </a:ext>
            </a:extLst>
          </p:cNvPr>
          <p:cNvSpPr txBox="1"/>
          <p:nvPr/>
        </p:nvSpPr>
        <p:spPr>
          <a:xfrm>
            <a:off x="9596703" y="2852008"/>
            <a:ext cx="158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Phase</a:t>
            </a:r>
            <a:r>
              <a:rPr lang="it-IT" b="1" dirty="0"/>
              <a:t> </a:t>
            </a:r>
            <a:r>
              <a:rPr lang="it-IT" b="1" dirty="0" err="1"/>
              <a:t>diagram</a:t>
            </a:r>
            <a:endParaRPr lang="it-IT" b="1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96DD482-D1DE-10A5-C405-FC894DD55AF3}"/>
              </a:ext>
            </a:extLst>
          </p:cNvPr>
          <p:cNvGrpSpPr/>
          <p:nvPr/>
        </p:nvGrpSpPr>
        <p:grpSpPr>
          <a:xfrm>
            <a:off x="1055323" y="1861833"/>
            <a:ext cx="3635818" cy="3625847"/>
            <a:chOff x="1666212" y="2866321"/>
            <a:chExt cx="2527286" cy="252035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4937AB7-46A6-F5C2-95C4-39A6472B7CF8}"/>
                </a:ext>
              </a:extLst>
            </p:cNvPr>
            <p:cNvGrpSpPr/>
            <p:nvPr/>
          </p:nvGrpSpPr>
          <p:grpSpPr>
            <a:xfrm>
              <a:off x="1835796" y="2866321"/>
              <a:ext cx="2357702" cy="2380091"/>
              <a:chOff x="192970" y="4363054"/>
              <a:chExt cx="2357702" cy="2380091"/>
            </a:xfrm>
          </p:grpSpPr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5F77B073-1BC7-C041-29E6-CFC03ECF1775}"/>
                  </a:ext>
                </a:extLst>
              </p:cNvPr>
              <p:cNvGrpSpPr/>
              <p:nvPr/>
            </p:nvGrpSpPr>
            <p:grpSpPr>
              <a:xfrm>
                <a:off x="554387" y="4370989"/>
                <a:ext cx="1956832" cy="2007330"/>
                <a:chOff x="2992846" y="639921"/>
                <a:chExt cx="1956832" cy="2007330"/>
              </a:xfrm>
            </p:grpSpPr>
            <p:pic>
              <p:nvPicPr>
                <p:cNvPr id="17" name="Elemento grafico 16">
                  <a:extLst>
                    <a:ext uri="{FF2B5EF4-FFF2-40B4-BE49-F238E27FC236}">
                      <a16:creationId xmlns:a16="http://schemas.microsoft.com/office/drawing/2014/main" id="{C2D0A672-E369-C239-6EC0-BD7C4A080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13389" t="12668" r="10177" b="12569"/>
                <a:stretch/>
              </p:blipFill>
              <p:spPr>
                <a:xfrm rot="16200000" flipV="1">
                  <a:off x="2978431" y="661712"/>
                  <a:ext cx="1993038" cy="1949456"/>
                </a:xfrm>
                <a:prstGeom prst="rect">
                  <a:avLst/>
                </a:prstGeom>
              </p:spPr>
            </p:pic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39AF6B56-B8D6-25B8-FC55-A3C8E8875A88}"/>
                    </a:ext>
                  </a:extLst>
                </p:cNvPr>
                <p:cNvSpPr txBox="1"/>
                <p:nvPr/>
              </p:nvSpPr>
              <p:spPr>
                <a:xfrm>
                  <a:off x="3159020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CCF5B545-8265-F47C-422A-9AD04873F0AE}"/>
                    </a:ext>
                  </a:extLst>
                </p:cNvPr>
                <p:cNvSpPr txBox="1"/>
                <p:nvPr/>
              </p:nvSpPr>
              <p:spPr>
                <a:xfrm>
                  <a:off x="4414648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BD676CAA-74D0-5BB9-6879-32E21EF4BF13}"/>
                    </a:ext>
                  </a:extLst>
                </p:cNvPr>
                <p:cNvSpPr/>
                <p:nvPr/>
              </p:nvSpPr>
              <p:spPr>
                <a:xfrm>
                  <a:off x="2992846" y="2122559"/>
                  <a:ext cx="1949458" cy="5246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 dirty="0"/>
                </a:p>
              </p:txBody>
            </p:sp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A508DF16-00C3-E401-4731-121234CDFD3A}"/>
                    </a:ext>
                  </a:extLst>
                </p:cNvPr>
                <p:cNvSpPr txBox="1"/>
                <p:nvPr/>
              </p:nvSpPr>
              <p:spPr>
                <a:xfrm>
                  <a:off x="3112721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1492B4BC-D035-94D4-2527-77827C70A52E}"/>
                    </a:ext>
                  </a:extLst>
                </p:cNvPr>
                <p:cNvSpPr txBox="1"/>
                <p:nvPr/>
              </p:nvSpPr>
              <p:spPr>
                <a:xfrm>
                  <a:off x="4392487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4AFEC3E5-2493-894B-A06C-E9834FC4046E}"/>
                    </a:ext>
                  </a:extLst>
                </p:cNvPr>
                <p:cNvSpPr txBox="1"/>
                <p:nvPr/>
              </p:nvSpPr>
              <p:spPr>
                <a:xfrm>
                  <a:off x="4013578" y="756158"/>
                  <a:ext cx="315558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FM</a:t>
                  </a:r>
                </a:p>
              </p:txBody>
            </p:sp>
          </p:grpSp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F5A22796-97C5-A733-0D64-096277BC8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51" y="6509182"/>
                <a:ext cx="202632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DDB2014-B898-07CA-3783-5A199A1F4A0E}"/>
                  </a:ext>
                </a:extLst>
              </p:cNvPr>
              <p:cNvSpPr txBox="1"/>
              <p:nvPr/>
            </p:nvSpPr>
            <p:spPr>
              <a:xfrm>
                <a:off x="986172" y="6529207"/>
                <a:ext cx="594569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/>
                  <a:t>Detuning</a:t>
                </a:r>
                <a:endParaRPr lang="it-IT" sz="1400" dirty="0"/>
              </a:p>
            </p:txBody>
          </p:sp>
          <p:cxnSp>
            <p:nvCxnSpPr>
              <p:cNvPr id="14" name="Connettore 2 13">
                <a:extLst>
                  <a:ext uri="{FF2B5EF4-FFF2-40B4-BE49-F238E27FC236}">
                    <a16:creationId xmlns:a16="http://schemas.microsoft.com/office/drawing/2014/main" id="{0FF33347-8748-C902-154C-619B29D951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340" y="4363054"/>
                <a:ext cx="9760" cy="21242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84DBD337-5780-FEAA-D02D-F3B03F9427B8}"/>
                  </a:ext>
                </a:extLst>
              </p:cNvPr>
              <p:cNvSpPr/>
              <p:nvPr/>
            </p:nvSpPr>
            <p:spPr>
              <a:xfrm>
                <a:off x="388920" y="6240684"/>
                <a:ext cx="60633" cy="606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6A38AB7-5A19-9627-230A-EA8C4E3BB9BA}"/>
                  </a:ext>
                </a:extLst>
              </p:cNvPr>
              <p:cNvSpPr txBox="1"/>
              <p:nvPr/>
            </p:nvSpPr>
            <p:spPr>
              <a:xfrm rot="5400000">
                <a:off x="-187929" y="5292072"/>
                <a:ext cx="975736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Spin </a:t>
                </a:r>
                <a:r>
                  <a:rPr lang="it-IT" sz="1400" dirty="0" err="1"/>
                  <a:t>interactions</a:t>
                </a:r>
                <a:endParaRPr lang="it-IT" sz="1400" dirty="0"/>
              </a:p>
            </p:txBody>
          </p:sp>
        </p:grp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9B59BD26-77ED-9DE7-A5B1-74F05867F2DA}"/>
                </a:ext>
              </a:extLst>
            </p:cNvPr>
            <p:cNvSpPr/>
            <p:nvPr/>
          </p:nvSpPr>
          <p:spPr>
            <a:xfrm>
              <a:off x="3157537" y="4980575"/>
              <a:ext cx="60633" cy="60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4A1A778-827D-6BEC-B812-DE412FAE9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212" y="4462189"/>
              <a:ext cx="299570" cy="30777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5390D61-6A5A-5F11-FE53-9C02AF582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16" y="5080628"/>
              <a:ext cx="624178" cy="3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46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490E0E9-0402-0E75-7A7B-E73972419094}"/>
              </a:ext>
            </a:extLst>
          </p:cNvPr>
          <p:cNvSpPr txBox="1"/>
          <p:nvPr/>
        </p:nvSpPr>
        <p:spPr>
          <a:xfrm>
            <a:off x="6018723" y="1300228"/>
            <a:ext cx="4134270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atin typeface="Symbol" pitchFamily="2" charset="2"/>
              </a:rPr>
              <a:t>D</a:t>
            </a:r>
            <a:r>
              <a:rPr lang="it-IT" sz="1350" dirty="0"/>
              <a:t>=0, </a:t>
            </a:r>
            <a:r>
              <a:rPr lang="it-IT" sz="1350" dirty="0" err="1"/>
              <a:t>vary</a:t>
            </a:r>
            <a:r>
              <a:rPr lang="it-IT" sz="1350" dirty="0"/>
              <a:t> spin interactions</a:t>
            </a:r>
          </a:p>
          <a:p>
            <a:r>
              <a:rPr lang="it-IT" sz="1600" b="1" dirty="0"/>
              <a:t>SECOND ORDER QPT  </a:t>
            </a:r>
            <a:r>
              <a:rPr lang="it-IT" sz="1600" dirty="0"/>
              <a:t>Para-</a:t>
            </a:r>
            <a:r>
              <a:rPr lang="it-IT" sz="1600" dirty="0" err="1"/>
              <a:t>Ferromagnetic</a:t>
            </a:r>
            <a:endParaRPr lang="it-IT" sz="1600" dirty="0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AD074F49-41D1-1D8F-F14B-FF23F857A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72324" y="2323432"/>
            <a:ext cx="841725" cy="606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1233D26A-7257-1C72-1CC6-00EF72BF4A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629" y="2489656"/>
            <a:ext cx="98799" cy="9148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56B4CDF3-469A-A62A-63C8-14BF8F508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067" y="2817053"/>
            <a:ext cx="96634" cy="96634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C6338E5C-260B-25ED-392E-5D3D405152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2964" y="2324978"/>
            <a:ext cx="839579" cy="604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B8CC0751-AAA3-719E-40CE-9831360808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4855" y="2324978"/>
            <a:ext cx="839579" cy="604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C20C861E-C408-92AB-B776-AA6C303D0A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83" y="2490281"/>
            <a:ext cx="98799" cy="9148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F1EFA153-2E02-1E43-A567-BF85BACC56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314" y="2817679"/>
            <a:ext cx="96634" cy="9663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685BD979-9DB3-7F35-0744-C53C946906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180" y="2489401"/>
            <a:ext cx="98799" cy="9148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22C52C8F-560D-1DFA-CD58-DD2EA998A9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8" y="2816798"/>
            <a:ext cx="96634" cy="9663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77B75CA-1D96-42ED-9560-B80EFBFF97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7950" y="2327648"/>
            <a:ext cx="839579" cy="604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0C977AD0-B63A-1547-2713-43A4020D93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93996" y="2328832"/>
            <a:ext cx="720017" cy="584600"/>
          </a:xfrm>
          <a:prstGeom prst="rect">
            <a:avLst/>
          </a:prstGeom>
          <a:ln>
            <a:noFill/>
          </a:ln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0605AF90-0B36-CB75-0DE2-91680C98F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209" y="2488757"/>
            <a:ext cx="98799" cy="9148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5D7C3190-4681-492B-147A-ACDBFA2622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740" y="2816154"/>
            <a:ext cx="96634" cy="96634"/>
          </a:xfrm>
          <a:prstGeom prst="rect">
            <a:avLst/>
          </a:prstGeom>
        </p:spPr>
      </p:pic>
      <p:sp>
        <p:nvSpPr>
          <p:cNvPr id="60" name="Ovale 59">
            <a:extLst>
              <a:ext uri="{FF2B5EF4-FFF2-40B4-BE49-F238E27FC236}">
                <a16:creationId xmlns:a16="http://schemas.microsoft.com/office/drawing/2014/main" id="{117A3722-F2D2-90F9-AFFF-A2A116619B01}"/>
              </a:ext>
            </a:extLst>
          </p:cNvPr>
          <p:cNvSpPr/>
          <p:nvPr/>
        </p:nvSpPr>
        <p:spPr>
          <a:xfrm>
            <a:off x="5925407" y="3341050"/>
            <a:ext cx="145474" cy="15323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BFD83537-276F-268E-11EC-4A2F469A7807}"/>
              </a:ext>
            </a:extLst>
          </p:cNvPr>
          <p:cNvSpPr/>
          <p:nvPr/>
        </p:nvSpPr>
        <p:spPr>
          <a:xfrm>
            <a:off x="6090840" y="3494896"/>
            <a:ext cx="145474" cy="15323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465868E7-C016-D71F-58E4-8D4E7092FC42}"/>
              </a:ext>
            </a:extLst>
          </p:cNvPr>
          <p:cNvCxnSpPr>
            <a:cxnSpLocks/>
          </p:cNvCxnSpPr>
          <p:nvPr/>
        </p:nvCxnSpPr>
        <p:spPr>
          <a:xfrm flipH="1" flipV="1">
            <a:off x="5869233" y="3285583"/>
            <a:ext cx="124769" cy="1303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83DEED95-4D0F-D920-7F32-D0E1AEDE5DDB}"/>
              </a:ext>
            </a:extLst>
          </p:cNvPr>
          <p:cNvCxnSpPr>
            <a:cxnSpLocks/>
          </p:cNvCxnSpPr>
          <p:nvPr/>
        </p:nvCxnSpPr>
        <p:spPr>
          <a:xfrm>
            <a:off x="6171574" y="3581109"/>
            <a:ext cx="117992" cy="1235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63">
            <a:extLst>
              <a:ext uri="{FF2B5EF4-FFF2-40B4-BE49-F238E27FC236}">
                <a16:creationId xmlns:a16="http://schemas.microsoft.com/office/drawing/2014/main" id="{6435BC93-7C36-7A44-81CA-1AF88733250B}"/>
              </a:ext>
            </a:extLst>
          </p:cNvPr>
          <p:cNvSpPr/>
          <p:nvPr/>
        </p:nvSpPr>
        <p:spPr>
          <a:xfrm>
            <a:off x="6302935" y="3246544"/>
            <a:ext cx="145474" cy="1532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93BB662A-1FEC-597F-B088-59E37BBEE05C}"/>
              </a:ext>
            </a:extLst>
          </p:cNvPr>
          <p:cNvSpPr/>
          <p:nvPr/>
        </p:nvSpPr>
        <p:spPr>
          <a:xfrm>
            <a:off x="6443634" y="3405110"/>
            <a:ext cx="145474" cy="153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640F3DB0-6089-75CC-9EAA-BCB410C11C87}"/>
              </a:ext>
            </a:extLst>
          </p:cNvPr>
          <p:cNvCxnSpPr>
            <a:cxnSpLocks/>
          </p:cNvCxnSpPr>
          <p:nvPr/>
        </p:nvCxnSpPr>
        <p:spPr>
          <a:xfrm flipH="1" flipV="1">
            <a:off x="6118114" y="3037181"/>
            <a:ext cx="250967" cy="276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8ADC6F31-E21B-4B7D-A8AF-C8158B807C76}"/>
              </a:ext>
            </a:extLst>
          </p:cNvPr>
          <p:cNvCxnSpPr>
            <a:cxnSpLocks/>
          </p:cNvCxnSpPr>
          <p:nvPr/>
        </p:nvCxnSpPr>
        <p:spPr>
          <a:xfrm>
            <a:off x="6515121" y="3478537"/>
            <a:ext cx="253036" cy="275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e 67">
            <a:extLst>
              <a:ext uri="{FF2B5EF4-FFF2-40B4-BE49-F238E27FC236}">
                <a16:creationId xmlns:a16="http://schemas.microsoft.com/office/drawing/2014/main" id="{AC3C3016-5BBC-D5D6-0767-50346451F024}"/>
              </a:ext>
            </a:extLst>
          </p:cNvPr>
          <p:cNvSpPr/>
          <p:nvPr/>
        </p:nvSpPr>
        <p:spPr>
          <a:xfrm>
            <a:off x="8595852" y="3292412"/>
            <a:ext cx="145474" cy="15323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5BF85BB5-75F6-9FEB-AA22-D6A6D0FF47E4}"/>
              </a:ext>
            </a:extLst>
          </p:cNvPr>
          <p:cNvSpPr/>
          <p:nvPr/>
        </p:nvSpPr>
        <p:spPr>
          <a:xfrm>
            <a:off x="8761285" y="3446258"/>
            <a:ext cx="145474" cy="15323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C9899233-1AC0-F0D5-609B-FA227741951A}"/>
              </a:ext>
            </a:extLst>
          </p:cNvPr>
          <p:cNvCxnSpPr>
            <a:cxnSpLocks/>
          </p:cNvCxnSpPr>
          <p:nvPr/>
        </p:nvCxnSpPr>
        <p:spPr>
          <a:xfrm flipH="1" flipV="1">
            <a:off x="8384113" y="3046817"/>
            <a:ext cx="280334" cy="3120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15F349DC-0EB2-3220-6980-3D11DFE7FB6D}"/>
              </a:ext>
            </a:extLst>
          </p:cNvPr>
          <p:cNvCxnSpPr>
            <a:cxnSpLocks/>
          </p:cNvCxnSpPr>
          <p:nvPr/>
        </p:nvCxnSpPr>
        <p:spPr>
          <a:xfrm>
            <a:off x="8825086" y="3515537"/>
            <a:ext cx="302812" cy="323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e 71">
            <a:extLst>
              <a:ext uri="{FF2B5EF4-FFF2-40B4-BE49-F238E27FC236}">
                <a16:creationId xmlns:a16="http://schemas.microsoft.com/office/drawing/2014/main" id="{772E0387-5B44-61FE-F218-723CBA2537AE}"/>
              </a:ext>
            </a:extLst>
          </p:cNvPr>
          <p:cNvSpPr/>
          <p:nvPr/>
        </p:nvSpPr>
        <p:spPr>
          <a:xfrm>
            <a:off x="8933814" y="3216211"/>
            <a:ext cx="145474" cy="1532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F6E2DE86-7A62-05EA-100B-A9B14BA5FE22}"/>
              </a:ext>
            </a:extLst>
          </p:cNvPr>
          <p:cNvSpPr/>
          <p:nvPr/>
        </p:nvSpPr>
        <p:spPr>
          <a:xfrm>
            <a:off x="9074513" y="3374777"/>
            <a:ext cx="145474" cy="153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FC139CD6-85BD-CCCB-6776-4494C1E2F368}"/>
              </a:ext>
            </a:extLst>
          </p:cNvPr>
          <p:cNvCxnSpPr>
            <a:cxnSpLocks/>
          </p:cNvCxnSpPr>
          <p:nvPr/>
        </p:nvCxnSpPr>
        <p:spPr>
          <a:xfrm flipH="1" flipV="1">
            <a:off x="8866758" y="3141730"/>
            <a:ext cx="124769" cy="1303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839F36D5-1EB6-35EF-A5A8-B81F96DEAD83}"/>
              </a:ext>
            </a:extLst>
          </p:cNvPr>
          <p:cNvCxnSpPr>
            <a:cxnSpLocks/>
          </p:cNvCxnSpPr>
          <p:nvPr/>
        </p:nvCxnSpPr>
        <p:spPr>
          <a:xfrm>
            <a:off x="9153332" y="3453021"/>
            <a:ext cx="117992" cy="1235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63A05BBD-53FF-3D9B-99E2-746E258A1186}"/>
              </a:ext>
            </a:extLst>
          </p:cNvPr>
          <p:cNvCxnSpPr>
            <a:cxnSpLocks/>
          </p:cNvCxnSpPr>
          <p:nvPr/>
        </p:nvCxnSpPr>
        <p:spPr>
          <a:xfrm>
            <a:off x="5979428" y="2191960"/>
            <a:ext cx="317390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CB16A8FC-57B0-D480-E958-68AEA797F864}"/>
              </a:ext>
            </a:extLst>
          </p:cNvPr>
          <p:cNvSpPr txBox="1"/>
          <p:nvPr/>
        </p:nvSpPr>
        <p:spPr>
          <a:xfrm>
            <a:off x="6911921" y="1933625"/>
            <a:ext cx="1202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Spin </a:t>
            </a:r>
            <a:r>
              <a:rPr lang="it-IT" sz="1050" dirty="0" err="1"/>
              <a:t>interactions</a:t>
            </a:r>
            <a:endParaRPr lang="it-IT" sz="1050" dirty="0"/>
          </a:p>
        </p:txBody>
      </p:sp>
      <p:sp>
        <p:nvSpPr>
          <p:cNvPr id="78" name="Ovale 77">
            <a:extLst>
              <a:ext uri="{FF2B5EF4-FFF2-40B4-BE49-F238E27FC236}">
                <a16:creationId xmlns:a16="http://schemas.microsoft.com/office/drawing/2014/main" id="{472E6282-EF48-5659-F3E1-A43DFCC9CB10}"/>
              </a:ext>
            </a:extLst>
          </p:cNvPr>
          <p:cNvSpPr/>
          <p:nvPr/>
        </p:nvSpPr>
        <p:spPr>
          <a:xfrm>
            <a:off x="8464743" y="2156149"/>
            <a:ext cx="73609" cy="7360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42FD76D2-B907-2210-311B-1EFA2B666DA9}"/>
              </a:ext>
            </a:extLst>
          </p:cNvPr>
          <p:cNvSpPr/>
          <p:nvPr/>
        </p:nvSpPr>
        <p:spPr>
          <a:xfrm>
            <a:off x="876712" y="5656810"/>
            <a:ext cx="27799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050" dirty="0"/>
              <a:t>Cominotti </a:t>
            </a:r>
            <a:r>
              <a:rPr lang="it-IT" altLang="it-IT" sz="1050" i="1" dirty="0"/>
              <a:t>et al</a:t>
            </a:r>
            <a:r>
              <a:rPr lang="it-IT" altLang="it-IT" sz="1050" dirty="0"/>
              <a:t>., </a:t>
            </a:r>
            <a:r>
              <a:rPr lang="it-IT" altLang="it-IT" sz="1050" dirty="0" err="1"/>
              <a:t>Phys</a:t>
            </a:r>
            <a:r>
              <a:rPr lang="it-IT" altLang="it-IT" sz="1050" dirty="0"/>
              <a:t>. Rev. X </a:t>
            </a:r>
            <a:r>
              <a:rPr lang="it-IT" sz="1050" b="1" dirty="0"/>
              <a:t>13</a:t>
            </a:r>
            <a:r>
              <a:rPr lang="it-IT" sz="1050" dirty="0"/>
              <a:t>, 021037 (2023)</a:t>
            </a:r>
          </a:p>
        </p:txBody>
      </p:sp>
      <p:pic>
        <p:nvPicPr>
          <p:cNvPr id="116" name="Immagine 115">
            <a:extLst>
              <a:ext uri="{FF2B5EF4-FFF2-40B4-BE49-F238E27FC236}">
                <a16:creationId xmlns:a16="http://schemas.microsoft.com/office/drawing/2014/main" id="{712B9359-9227-E30B-C508-7DAB6E685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1836" y="5388256"/>
            <a:ext cx="453452" cy="465876"/>
          </a:xfrm>
          <a:prstGeom prst="rect">
            <a:avLst/>
          </a:prstGeom>
        </p:spPr>
      </p:pic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4DCD0EB0-2B0E-C92C-3777-F7CB8F448258}"/>
              </a:ext>
            </a:extLst>
          </p:cNvPr>
          <p:cNvGrpSpPr/>
          <p:nvPr/>
        </p:nvGrpSpPr>
        <p:grpSpPr>
          <a:xfrm flipV="1">
            <a:off x="4642745" y="4290950"/>
            <a:ext cx="7387226" cy="1733591"/>
            <a:chOff x="4175760" y="3260048"/>
            <a:chExt cx="3079997" cy="1733591"/>
          </a:xfrm>
        </p:grpSpPr>
        <p:pic>
          <p:nvPicPr>
            <p:cNvPr id="118" name="Immagine 117">
              <a:extLst>
                <a:ext uri="{FF2B5EF4-FFF2-40B4-BE49-F238E27FC236}">
                  <a16:creationId xmlns:a16="http://schemas.microsoft.com/office/drawing/2014/main" id="{698422BD-ECA7-EC23-8E0D-B94848DA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387994" y="3429000"/>
              <a:ext cx="1372726" cy="141600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9" name="Connettore 1 118">
              <a:extLst>
                <a:ext uri="{FF2B5EF4-FFF2-40B4-BE49-F238E27FC236}">
                  <a16:creationId xmlns:a16="http://schemas.microsoft.com/office/drawing/2014/main" id="{984ECF75-5E3D-9BCD-D687-E43CF48114F2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80" y="4124960"/>
              <a:ext cx="169164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>
              <a:extLst>
                <a:ext uri="{FF2B5EF4-FFF2-40B4-BE49-F238E27FC236}">
                  <a16:creationId xmlns:a16="http://schemas.microsoft.com/office/drawing/2014/main" id="{32EDF569-0E26-A41F-D283-2EB420A1228D}"/>
                </a:ext>
              </a:extLst>
            </p:cNvPr>
            <p:cNvCxnSpPr>
              <a:cxnSpLocks/>
              <a:endCxn id="126" idx="3"/>
            </p:cNvCxnSpPr>
            <p:nvPr/>
          </p:nvCxnSpPr>
          <p:spPr>
            <a:xfrm flipV="1">
              <a:off x="4175760" y="4121180"/>
              <a:ext cx="3079997" cy="378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1" name="Connettore 1 120">
              <a:extLst>
                <a:ext uri="{FF2B5EF4-FFF2-40B4-BE49-F238E27FC236}">
                  <a16:creationId xmlns:a16="http://schemas.microsoft.com/office/drawing/2014/main" id="{A28B8F89-6AF0-B331-9752-57C1FE43E7BA}"/>
                </a:ext>
              </a:extLst>
            </p:cNvPr>
            <p:cNvCxnSpPr>
              <a:cxnSpLocks/>
            </p:cNvCxnSpPr>
            <p:nvPr/>
          </p:nvCxnSpPr>
          <p:spPr>
            <a:xfrm>
              <a:off x="5806440" y="3260048"/>
              <a:ext cx="0" cy="1733591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014AA803-9F0D-447D-E034-97F2F71E7B5D}"/>
              </a:ext>
            </a:extLst>
          </p:cNvPr>
          <p:cNvSpPr txBox="1"/>
          <p:nvPr/>
        </p:nvSpPr>
        <p:spPr>
          <a:xfrm>
            <a:off x="6979932" y="3651289"/>
            <a:ext cx="148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Ground state </a:t>
            </a:r>
          </a:p>
          <a:p>
            <a:r>
              <a:rPr lang="it-IT" b="1" i="1" dirty="0"/>
              <a:t>BIFURCATION</a:t>
            </a:r>
          </a:p>
        </p:txBody>
      </p:sp>
      <p:sp>
        <p:nvSpPr>
          <p:cNvPr id="123" name="Rettangolo 122">
            <a:extLst>
              <a:ext uri="{FF2B5EF4-FFF2-40B4-BE49-F238E27FC236}">
                <a16:creationId xmlns:a16="http://schemas.microsoft.com/office/drawing/2014/main" id="{7D271AB1-9364-0BD7-241E-679AF7A54168}"/>
              </a:ext>
            </a:extLst>
          </p:cNvPr>
          <p:cNvSpPr/>
          <p:nvPr/>
        </p:nvSpPr>
        <p:spPr>
          <a:xfrm>
            <a:off x="5144539" y="6027020"/>
            <a:ext cx="273822" cy="132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4" name="Immagine 123">
            <a:extLst>
              <a:ext uri="{FF2B5EF4-FFF2-40B4-BE49-F238E27FC236}">
                <a16:creationId xmlns:a16="http://schemas.microsoft.com/office/drawing/2014/main" id="{1EF23975-60D2-5BF8-7DDE-7ABD3AE98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3126" y="4393715"/>
            <a:ext cx="1192350" cy="429730"/>
          </a:xfrm>
          <a:prstGeom prst="rect">
            <a:avLst/>
          </a:prstGeom>
        </p:spPr>
      </p:pic>
      <p:sp>
        <p:nvSpPr>
          <p:cNvPr id="125" name="Rettangolo 124">
            <a:extLst>
              <a:ext uri="{FF2B5EF4-FFF2-40B4-BE49-F238E27FC236}">
                <a16:creationId xmlns:a16="http://schemas.microsoft.com/office/drawing/2014/main" id="{9685911D-0CB1-A569-2E6F-AC47249E3F55}"/>
              </a:ext>
            </a:extLst>
          </p:cNvPr>
          <p:cNvSpPr/>
          <p:nvPr/>
        </p:nvSpPr>
        <p:spPr>
          <a:xfrm>
            <a:off x="4512971" y="4280406"/>
            <a:ext cx="4053913" cy="1748563"/>
          </a:xfrm>
          <a:prstGeom prst="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D356B526-C024-2315-4B6D-5AE332956C61}"/>
              </a:ext>
            </a:extLst>
          </p:cNvPr>
          <p:cNvSpPr/>
          <p:nvPr/>
        </p:nvSpPr>
        <p:spPr>
          <a:xfrm>
            <a:off x="8538894" y="4285889"/>
            <a:ext cx="3491078" cy="1755039"/>
          </a:xfrm>
          <a:prstGeom prst="rect">
            <a:avLst/>
          </a:prstGeom>
          <a:solidFill>
            <a:schemeClr val="accent6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7" name="Immagine 126">
            <a:extLst>
              <a:ext uri="{FF2B5EF4-FFF2-40B4-BE49-F238E27FC236}">
                <a16:creationId xmlns:a16="http://schemas.microsoft.com/office/drawing/2014/main" id="{A6D0B7A1-553F-E40C-E3C8-391BE9877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6230" y="4680181"/>
            <a:ext cx="1329028" cy="424395"/>
          </a:xfrm>
          <a:prstGeom prst="rect">
            <a:avLst/>
          </a:prstGeom>
        </p:spPr>
      </p:pic>
      <p:sp>
        <p:nvSpPr>
          <p:cNvPr id="128" name="Rettangolo 127">
            <a:extLst>
              <a:ext uri="{FF2B5EF4-FFF2-40B4-BE49-F238E27FC236}">
                <a16:creationId xmlns:a16="http://schemas.microsoft.com/office/drawing/2014/main" id="{6168F457-F3CA-E123-EC02-9CB670890169}"/>
              </a:ext>
            </a:extLst>
          </p:cNvPr>
          <p:cNvSpPr/>
          <p:nvPr/>
        </p:nvSpPr>
        <p:spPr>
          <a:xfrm>
            <a:off x="4514900" y="4282335"/>
            <a:ext cx="3162199" cy="1748563"/>
          </a:xfrm>
          <a:prstGeom prst="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Freccia giù 128">
            <a:extLst>
              <a:ext uri="{FF2B5EF4-FFF2-40B4-BE49-F238E27FC236}">
                <a16:creationId xmlns:a16="http://schemas.microsoft.com/office/drawing/2014/main" id="{6E5FACC3-BD9C-9354-B49D-460DFCAC1BB8}"/>
              </a:ext>
            </a:extLst>
          </p:cNvPr>
          <p:cNvSpPr/>
          <p:nvPr/>
        </p:nvSpPr>
        <p:spPr>
          <a:xfrm rot="10800000">
            <a:off x="4727203" y="4021885"/>
            <a:ext cx="312655" cy="5606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Freccia giù 129">
            <a:extLst>
              <a:ext uri="{FF2B5EF4-FFF2-40B4-BE49-F238E27FC236}">
                <a16:creationId xmlns:a16="http://schemas.microsoft.com/office/drawing/2014/main" id="{CE7E6E91-FCE8-8446-B80D-9A9F08CE4B81}"/>
              </a:ext>
            </a:extLst>
          </p:cNvPr>
          <p:cNvSpPr/>
          <p:nvPr/>
        </p:nvSpPr>
        <p:spPr>
          <a:xfrm>
            <a:off x="4715542" y="5690040"/>
            <a:ext cx="312655" cy="56066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3" name="Gruppo 152">
            <a:extLst>
              <a:ext uri="{FF2B5EF4-FFF2-40B4-BE49-F238E27FC236}">
                <a16:creationId xmlns:a16="http://schemas.microsoft.com/office/drawing/2014/main" id="{5467A1FC-3361-1DAC-B076-AA791529B763}"/>
              </a:ext>
            </a:extLst>
          </p:cNvPr>
          <p:cNvGrpSpPr/>
          <p:nvPr/>
        </p:nvGrpSpPr>
        <p:grpSpPr>
          <a:xfrm>
            <a:off x="148017" y="1404619"/>
            <a:ext cx="3635818" cy="3625847"/>
            <a:chOff x="1666212" y="2866321"/>
            <a:chExt cx="2527286" cy="2520355"/>
          </a:xfrm>
        </p:grpSpPr>
        <p:grpSp>
          <p:nvGrpSpPr>
            <p:cNvPr id="154" name="Gruppo 153">
              <a:extLst>
                <a:ext uri="{FF2B5EF4-FFF2-40B4-BE49-F238E27FC236}">
                  <a16:creationId xmlns:a16="http://schemas.microsoft.com/office/drawing/2014/main" id="{71C6B0AD-9EF4-7BF7-DDD6-F8F8F835A740}"/>
                </a:ext>
              </a:extLst>
            </p:cNvPr>
            <p:cNvGrpSpPr/>
            <p:nvPr/>
          </p:nvGrpSpPr>
          <p:grpSpPr>
            <a:xfrm>
              <a:off x="1835796" y="2866321"/>
              <a:ext cx="2357702" cy="2380091"/>
              <a:chOff x="192970" y="4363054"/>
              <a:chExt cx="2357702" cy="2380091"/>
            </a:xfrm>
          </p:grpSpPr>
          <p:grpSp>
            <p:nvGrpSpPr>
              <p:cNvPr id="158" name="Gruppo 157">
                <a:extLst>
                  <a:ext uri="{FF2B5EF4-FFF2-40B4-BE49-F238E27FC236}">
                    <a16:creationId xmlns:a16="http://schemas.microsoft.com/office/drawing/2014/main" id="{DB621704-AE98-2DF8-EB63-208D5BD04D9D}"/>
                  </a:ext>
                </a:extLst>
              </p:cNvPr>
              <p:cNvGrpSpPr/>
              <p:nvPr/>
            </p:nvGrpSpPr>
            <p:grpSpPr>
              <a:xfrm>
                <a:off x="554387" y="4370989"/>
                <a:ext cx="1956832" cy="2007330"/>
                <a:chOff x="2992846" y="639921"/>
                <a:chExt cx="1956832" cy="2007330"/>
              </a:xfrm>
            </p:grpSpPr>
            <p:pic>
              <p:nvPicPr>
                <p:cNvPr id="164" name="Elemento grafico 163">
                  <a:extLst>
                    <a:ext uri="{FF2B5EF4-FFF2-40B4-BE49-F238E27FC236}">
                      <a16:creationId xmlns:a16="http://schemas.microsoft.com/office/drawing/2014/main" id="{6E162293-C231-7DD6-82F4-214B7674C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 l="13389" t="12668" r="10177" b="12569"/>
                <a:stretch/>
              </p:blipFill>
              <p:spPr>
                <a:xfrm rot="16200000" flipV="1">
                  <a:off x="2978431" y="661712"/>
                  <a:ext cx="1993038" cy="1949456"/>
                </a:xfrm>
                <a:prstGeom prst="rect">
                  <a:avLst/>
                </a:prstGeom>
              </p:spPr>
            </p:pic>
            <p:sp>
              <p:nvSpPr>
                <p:cNvPr id="165" name="CasellaDiTesto 164">
                  <a:extLst>
                    <a:ext uri="{FF2B5EF4-FFF2-40B4-BE49-F238E27FC236}">
                      <a16:creationId xmlns:a16="http://schemas.microsoft.com/office/drawing/2014/main" id="{CF915E4C-9B1F-82E2-342D-D043D06146A9}"/>
                    </a:ext>
                  </a:extLst>
                </p:cNvPr>
                <p:cNvSpPr txBox="1"/>
                <p:nvPr/>
              </p:nvSpPr>
              <p:spPr>
                <a:xfrm>
                  <a:off x="3159020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166" name="CasellaDiTesto 165">
                  <a:extLst>
                    <a:ext uri="{FF2B5EF4-FFF2-40B4-BE49-F238E27FC236}">
                      <a16:creationId xmlns:a16="http://schemas.microsoft.com/office/drawing/2014/main" id="{90A683AD-9C87-4730-3937-5E954DB5D4BB}"/>
                    </a:ext>
                  </a:extLst>
                </p:cNvPr>
                <p:cNvSpPr txBox="1"/>
                <p:nvPr/>
              </p:nvSpPr>
              <p:spPr>
                <a:xfrm>
                  <a:off x="4414648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167" name="Rettangolo 166">
                  <a:extLst>
                    <a:ext uri="{FF2B5EF4-FFF2-40B4-BE49-F238E27FC236}">
                      <a16:creationId xmlns:a16="http://schemas.microsoft.com/office/drawing/2014/main" id="{4FEFB6EA-ED92-E0E3-DF58-7B27974D1CB6}"/>
                    </a:ext>
                  </a:extLst>
                </p:cNvPr>
                <p:cNvSpPr/>
                <p:nvPr/>
              </p:nvSpPr>
              <p:spPr>
                <a:xfrm>
                  <a:off x="2992846" y="2122559"/>
                  <a:ext cx="1949458" cy="5246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 dirty="0"/>
                </a:p>
              </p:txBody>
            </p:sp>
            <p:sp>
              <p:nvSpPr>
                <p:cNvPr id="168" name="CasellaDiTesto 167">
                  <a:extLst>
                    <a:ext uri="{FF2B5EF4-FFF2-40B4-BE49-F238E27FC236}">
                      <a16:creationId xmlns:a16="http://schemas.microsoft.com/office/drawing/2014/main" id="{5FBBF399-1402-E26A-EA2D-B630CE688640}"/>
                    </a:ext>
                  </a:extLst>
                </p:cNvPr>
                <p:cNvSpPr txBox="1"/>
                <p:nvPr/>
              </p:nvSpPr>
              <p:spPr>
                <a:xfrm>
                  <a:off x="3112721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169" name="CasellaDiTesto 168">
                  <a:extLst>
                    <a:ext uri="{FF2B5EF4-FFF2-40B4-BE49-F238E27FC236}">
                      <a16:creationId xmlns:a16="http://schemas.microsoft.com/office/drawing/2014/main" id="{D2148956-2173-79F7-2388-FF0CF821EC8D}"/>
                    </a:ext>
                  </a:extLst>
                </p:cNvPr>
                <p:cNvSpPr txBox="1"/>
                <p:nvPr/>
              </p:nvSpPr>
              <p:spPr>
                <a:xfrm>
                  <a:off x="4392487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170" name="CasellaDiTesto 169">
                  <a:extLst>
                    <a:ext uri="{FF2B5EF4-FFF2-40B4-BE49-F238E27FC236}">
                      <a16:creationId xmlns:a16="http://schemas.microsoft.com/office/drawing/2014/main" id="{E62CF4C0-795E-C620-E489-7A0C4572ABF0}"/>
                    </a:ext>
                  </a:extLst>
                </p:cNvPr>
                <p:cNvSpPr txBox="1"/>
                <p:nvPr/>
              </p:nvSpPr>
              <p:spPr>
                <a:xfrm>
                  <a:off x="4014828" y="723974"/>
                  <a:ext cx="315558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FM</a:t>
                  </a:r>
                </a:p>
              </p:txBody>
            </p:sp>
          </p:grpSp>
          <p:cxnSp>
            <p:nvCxnSpPr>
              <p:cNvPr id="159" name="Connettore 2 158">
                <a:extLst>
                  <a:ext uri="{FF2B5EF4-FFF2-40B4-BE49-F238E27FC236}">
                    <a16:creationId xmlns:a16="http://schemas.microsoft.com/office/drawing/2014/main" id="{02F3F074-0117-A1C0-A440-A2DB3043C6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51" y="6509182"/>
                <a:ext cx="202632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CasellaDiTesto 159">
                <a:extLst>
                  <a:ext uri="{FF2B5EF4-FFF2-40B4-BE49-F238E27FC236}">
                    <a16:creationId xmlns:a16="http://schemas.microsoft.com/office/drawing/2014/main" id="{8B870C8B-7DA6-BE15-0FA0-B9EA2F45ED86}"/>
                  </a:ext>
                </a:extLst>
              </p:cNvPr>
              <p:cNvSpPr txBox="1"/>
              <p:nvPr/>
            </p:nvSpPr>
            <p:spPr>
              <a:xfrm>
                <a:off x="986172" y="6529207"/>
                <a:ext cx="594569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/>
                  <a:t>Detuning</a:t>
                </a:r>
                <a:endParaRPr lang="it-IT" sz="1400" dirty="0"/>
              </a:p>
            </p:txBody>
          </p:sp>
          <p:cxnSp>
            <p:nvCxnSpPr>
              <p:cNvPr id="161" name="Connettore 2 160">
                <a:extLst>
                  <a:ext uri="{FF2B5EF4-FFF2-40B4-BE49-F238E27FC236}">
                    <a16:creationId xmlns:a16="http://schemas.microsoft.com/office/drawing/2014/main" id="{79C97248-19D8-A510-B463-BDE11B0F96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340" y="4363054"/>
                <a:ext cx="9760" cy="21242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e 161">
                <a:extLst>
                  <a:ext uri="{FF2B5EF4-FFF2-40B4-BE49-F238E27FC236}">
                    <a16:creationId xmlns:a16="http://schemas.microsoft.com/office/drawing/2014/main" id="{1A26DAE8-D719-FCDB-43BF-434C05E99CC8}"/>
                  </a:ext>
                </a:extLst>
              </p:cNvPr>
              <p:cNvSpPr/>
              <p:nvPr/>
            </p:nvSpPr>
            <p:spPr>
              <a:xfrm>
                <a:off x="388920" y="6240684"/>
                <a:ext cx="60633" cy="606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63" name="CasellaDiTesto 162">
                <a:extLst>
                  <a:ext uri="{FF2B5EF4-FFF2-40B4-BE49-F238E27FC236}">
                    <a16:creationId xmlns:a16="http://schemas.microsoft.com/office/drawing/2014/main" id="{459B0FE8-0C32-291F-8E4C-D08CDABF6F85}"/>
                  </a:ext>
                </a:extLst>
              </p:cNvPr>
              <p:cNvSpPr txBox="1"/>
              <p:nvPr/>
            </p:nvSpPr>
            <p:spPr>
              <a:xfrm rot="5400000">
                <a:off x="-187929" y="5292072"/>
                <a:ext cx="975736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Spin </a:t>
                </a:r>
                <a:r>
                  <a:rPr lang="it-IT" sz="1400" dirty="0" err="1"/>
                  <a:t>interactions</a:t>
                </a:r>
                <a:endParaRPr lang="it-IT" sz="1400" dirty="0"/>
              </a:p>
            </p:txBody>
          </p:sp>
        </p:grpSp>
        <p:sp>
          <p:nvSpPr>
            <p:cNvPr id="155" name="Ovale 154">
              <a:extLst>
                <a:ext uri="{FF2B5EF4-FFF2-40B4-BE49-F238E27FC236}">
                  <a16:creationId xmlns:a16="http://schemas.microsoft.com/office/drawing/2014/main" id="{E9AB5FD8-4F44-5CA1-F503-784CFFE7199F}"/>
                </a:ext>
              </a:extLst>
            </p:cNvPr>
            <p:cNvSpPr/>
            <p:nvPr/>
          </p:nvSpPr>
          <p:spPr>
            <a:xfrm>
              <a:off x="3157537" y="4980575"/>
              <a:ext cx="60633" cy="60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156" name="Immagine 155">
              <a:extLst>
                <a:ext uri="{FF2B5EF4-FFF2-40B4-BE49-F238E27FC236}">
                  <a16:creationId xmlns:a16="http://schemas.microsoft.com/office/drawing/2014/main" id="{6BC623C2-CEF5-3BB4-7B00-547A3B486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212" y="4462189"/>
              <a:ext cx="299570" cy="307778"/>
            </a:xfrm>
            <a:prstGeom prst="rect">
              <a:avLst/>
            </a:prstGeom>
          </p:spPr>
        </p:pic>
        <p:pic>
          <p:nvPicPr>
            <p:cNvPr id="157" name="Immagine 156">
              <a:extLst>
                <a:ext uri="{FF2B5EF4-FFF2-40B4-BE49-F238E27FC236}">
                  <a16:creationId xmlns:a16="http://schemas.microsoft.com/office/drawing/2014/main" id="{94E6C3F8-9056-2292-7EED-EEF9205F0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16" y="5080628"/>
              <a:ext cx="624178" cy="306048"/>
            </a:xfrm>
            <a:prstGeom prst="rect">
              <a:avLst/>
            </a:prstGeom>
          </p:spPr>
        </p:pic>
      </p:grp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3BF0A793-BC57-6907-021B-B323C6B25300}"/>
              </a:ext>
            </a:extLst>
          </p:cNvPr>
          <p:cNvSpPr/>
          <p:nvPr/>
        </p:nvSpPr>
        <p:spPr>
          <a:xfrm>
            <a:off x="2290563" y="1290765"/>
            <a:ext cx="101240" cy="3055948"/>
          </a:xfrm>
          <a:prstGeom prst="rect">
            <a:avLst/>
          </a:prstGeom>
          <a:solidFill>
            <a:schemeClr val="bg1">
              <a:alpha val="426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02151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C4677B-0931-AB12-422D-9D080EFBA6EA}"/>
              </a:ext>
            </a:extLst>
          </p:cNvPr>
          <p:cNvSpPr txBox="1"/>
          <p:nvPr/>
        </p:nvSpPr>
        <p:spPr>
          <a:xfrm>
            <a:off x="4313684" y="1646192"/>
            <a:ext cx="242309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Fixed</a:t>
            </a:r>
            <a:r>
              <a:rPr lang="it-IT" sz="1350" dirty="0"/>
              <a:t> spin interactions, </a:t>
            </a:r>
            <a:r>
              <a:rPr lang="it-IT" sz="1350" dirty="0" err="1"/>
              <a:t>vary</a:t>
            </a:r>
            <a:r>
              <a:rPr lang="it-IT" sz="1350" dirty="0"/>
              <a:t> </a:t>
            </a:r>
            <a:r>
              <a:rPr lang="it-IT" sz="1350" dirty="0">
                <a:latin typeface="Symbol" pitchFamily="2" charset="2"/>
              </a:rPr>
              <a:t>D</a:t>
            </a:r>
            <a:r>
              <a:rPr lang="it-IT" sz="1350" dirty="0"/>
              <a:t> </a:t>
            </a:r>
          </a:p>
          <a:p>
            <a:r>
              <a:rPr lang="it-IT" sz="1600" b="1" dirty="0"/>
              <a:t>FIRST ORDER QPT</a:t>
            </a:r>
          </a:p>
          <a:p>
            <a:r>
              <a:rPr lang="it-IT" sz="1350" dirty="0" err="1"/>
              <a:t>Hysteresis</a:t>
            </a:r>
            <a:r>
              <a:rPr lang="it-IT" sz="1350" dirty="0"/>
              <a:t> in the </a:t>
            </a:r>
            <a:r>
              <a:rPr lang="it-IT" sz="1350" dirty="0" err="1"/>
              <a:t>Ferrom</a:t>
            </a:r>
            <a:r>
              <a:rPr lang="it-IT" sz="1350" dirty="0"/>
              <a:t>. </a:t>
            </a:r>
            <a:r>
              <a:rPr lang="it-IT" sz="1350" dirty="0" err="1"/>
              <a:t>region</a:t>
            </a:r>
            <a:endParaRPr lang="it-IT" sz="135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91FAE7-25A8-17FD-F36E-DC8EF50855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546" y="2676656"/>
            <a:ext cx="886229" cy="709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46D2B3-0515-3A16-55F6-FA47A15C68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555" y="2676657"/>
            <a:ext cx="886229" cy="709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6DD834-A994-9D84-B278-9153D5F2E3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424" y="2676658"/>
            <a:ext cx="886229" cy="709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B29BA3-60DA-24CD-18BF-08DABE1101C5}"/>
              </a:ext>
            </a:extLst>
          </p:cNvPr>
          <p:cNvSpPr txBox="1"/>
          <p:nvPr/>
        </p:nvSpPr>
        <p:spPr>
          <a:xfrm>
            <a:off x="6808043" y="2905610"/>
            <a:ext cx="120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FERROMAGNET</a:t>
            </a:r>
          </a:p>
          <a:p>
            <a:pPr algn="ctr"/>
            <a:endParaRPr lang="it-IT" sz="12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04F477-083C-F294-B60D-7698B43C7A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279" y="2895567"/>
            <a:ext cx="98799" cy="914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2CEB35E-3794-E258-F850-CE808F9D15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17" y="3222964"/>
            <a:ext cx="96634" cy="96634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532A001-A04B-2606-94D2-084469BC928F}"/>
              </a:ext>
            </a:extLst>
          </p:cNvPr>
          <p:cNvCxnSpPr>
            <a:cxnSpLocks/>
          </p:cNvCxnSpPr>
          <p:nvPr/>
        </p:nvCxnSpPr>
        <p:spPr>
          <a:xfrm>
            <a:off x="4231204" y="3471831"/>
            <a:ext cx="24599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63A0FE-97DB-B2F2-2713-D06D34153C85}"/>
              </a:ext>
            </a:extLst>
          </p:cNvPr>
          <p:cNvSpPr txBox="1"/>
          <p:nvPr/>
        </p:nvSpPr>
        <p:spPr>
          <a:xfrm>
            <a:off x="6673518" y="3350450"/>
            <a:ext cx="686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/>
              <a:t>Detuning</a:t>
            </a:r>
            <a:endParaRPr lang="it-IT" sz="105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E1B6D5D-4F4B-4AA3-2A0B-13DD6A7E6FBD}"/>
              </a:ext>
            </a:extLst>
          </p:cNvPr>
          <p:cNvSpPr/>
          <p:nvPr/>
        </p:nvSpPr>
        <p:spPr>
          <a:xfrm>
            <a:off x="5433503" y="3433136"/>
            <a:ext cx="73609" cy="7360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2DA9C54-876A-A700-A796-ECC179E802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85424" y="3570736"/>
            <a:ext cx="886229" cy="7200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8A9F459-A96F-2820-3499-2FD7EEFF34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54555" y="3570736"/>
            <a:ext cx="886229" cy="7200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1173FEE-23A2-ADF2-E3D2-E8DA944D3DC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20546" y="3571892"/>
            <a:ext cx="886229" cy="7200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F122D8-4150-AE75-24B6-3CAD5ADF5FA2}"/>
              </a:ext>
            </a:extLst>
          </p:cNvPr>
          <p:cNvSpPr txBox="1"/>
          <p:nvPr/>
        </p:nvSpPr>
        <p:spPr>
          <a:xfrm>
            <a:off x="6808043" y="3760779"/>
            <a:ext cx="1138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PARAMAGNET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B048912-90A9-7CEE-174C-CAC7BD21C8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197" y="3760779"/>
            <a:ext cx="98799" cy="9148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7693815-E4FE-788C-A1AA-A84F9CB9A8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635" y="4135474"/>
            <a:ext cx="96634" cy="96634"/>
          </a:xfrm>
          <a:prstGeom prst="rect">
            <a:avLst/>
          </a:prstGeom>
        </p:spPr>
      </p:pic>
      <p:sp>
        <p:nvSpPr>
          <p:cNvPr id="1046" name="Rettangolo 1045">
            <a:extLst>
              <a:ext uri="{FF2B5EF4-FFF2-40B4-BE49-F238E27FC236}">
                <a16:creationId xmlns:a16="http://schemas.microsoft.com/office/drawing/2014/main" id="{81ED3514-B1E9-0780-7449-7F8568396287}"/>
              </a:ext>
            </a:extLst>
          </p:cNvPr>
          <p:cNvSpPr/>
          <p:nvPr/>
        </p:nvSpPr>
        <p:spPr>
          <a:xfrm>
            <a:off x="347780" y="5751404"/>
            <a:ext cx="27799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050" dirty="0"/>
              <a:t>Cominotti </a:t>
            </a:r>
            <a:r>
              <a:rPr lang="it-IT" altLang="it-IT" sz="1050" i="1" dirty="0"/>
              <a:t>et al</a:t>
            </a:r>
            <a:r>
              <a:rPr lang="it-IT" altLang="it-IT" sz="1050" dirty="0"/>
              <a:t>., </a:t>
            </a:r>
            <a:r>
              <a:rPr lang="it-IT" altLang="it-IT" sz="1050" dirty="0" err="1"/>
              <a:t>Phys</a:t>
            </a:r>
            <a:r>
              <a:rPr lang="it-IT" altLang="it-IT" sz="1050" dirty="0"/>
              <a:t>. Rev. X </a:t>
            </a:r>
            <a:r>
              <a:rPr lang="it-IT" sz="1050" b="1" dirty="0"/>
              <a:t>13</a:t>
            </a:r>
            <a:r>
              <a:rPr lang="it-IT" sz="1050" dirty="0"/>
              <a:t>, 021037 (2023)</a:t>
            </a:r>
          </a:p>
        </p:txBody>
      </p:sp>
      <p:sp>
        <p:nvSpPr>
          <p:cNvPr id="1047" name="CasellaDiTesto 1046">
            <a:extLst>
              <a:ext uri="{FF2B5EF4-FFF2-40B4-BE49-F238E27FC236}">
                <a16:creationId xmlns:a16="http://schemas.microsoft.com/office/drawing/2014/main" id="{CBF8A0D7-F44E-C973-5D42-29C4183802BA}"/>
              </a:ext>
            </a:extLst>
          </p:cNvPr>
          <p:cNvSpPr txBox="1"/>
          <p:nvPr/>
        </p:nvSpPr>
        <p:spPr>
          <a:xfrm>
            <a:off x="8852995" y="1386811"/>
            <a:ext cx="296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MAGNETIC SUSCEPTIBILITY</a:t>
            </a:r>
          </a:p>
        </p:txBody>
      </p:sp>
      <p:sp>
        <p:nvSpPr>
          <p:cNvPr id="1048" name="CasellaDiTesto 1047">
            <a:extLst>
              <a:ext uri="{FF2B5EF4-FFF2-40B4-BE49-F238E27FC236}">
                <a16:creationId xmlns:a16="http://schemas.microsoft.com/office/drawing/2014/main" id="{CDDE6E00-ED9A-6D19-179F-C997CCF3622F}"/>
              </a:ext>
            </a:extLst>
          </p:cNvPr>
          <p:cNvSpPr txBox="1"/>
          <p:nvPr/>
        </p:nvSpPr>
        <p:spPr>
          <a:xfrm>
            <a:off x="8109959" y="3835915"/>
            <a:ext cx="403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FLUCTUATIONS OF THE MAGNETIZATION</a:t>
            </a:r>
          </a:p>
        </p:txBody>
      </p:sp>
      <p:grpSp>
        <p:nvGrpSpPr>
          <p:cNvPr id="1049" name="Gruppo 1048">
            <a:extLst>
              <a:ext uri="{FF2B5EF4-FFF2-40B4-BE49-F238E27FC236}">
                <a16:creationId xmlns:a16="http://schemas.microsoft.com/office/drawing/2014/main" id="{964059A7-56FA-8CFE-F5A7-4BFA13310F81}"/>
              </a:ext>
            </a:extLst>
          </p:cNvPr>
          <p:cNvGrpSpPr/>
          <p:nvPr/>
        </p:nvGrpSpPr>
        <p:grpSpPr>
          <a:xfrm>
            <a:off x="8561483" y="1756143"/>
            <a:ext cx="3232513" cy="1844392"/>
            <a:chOff x="5439112" y="986281"/>
            <a:chExt cx="4213784" cy="2404281"/>
          </a:xfrm>
        </p:grpSpPr>
        <p:sp>
          <p:nvSpPr>
            <p:cNvPr id="1050" name="Rettangolo 1049">
              <a:extLst>
                <a:ext uri="{FF2B5EF4-FFF2-40B4-BE49-F238E27FC236}">
                  <a16:creationId xmlns:a16="http://schemas.microsoft.com/office/drawing/2014/main" id="{10A764B2-AD7F-7303-FBFA-90C8A34C69F9}"/>
                </a:ext>
              </a:extLst>
            </p:cNvPr>
            <p:cNvSpPr/>
            <p:nvPr/>
          </p:nvSpPr>
          <p:spPr>
            <a:xfrm>
              <a:off x="5439112" y="986281"/>
              <a:ext cx="4213784" cy="2404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51" name="Immagine 1050">
              <a:extLst>
                <a:ext uri="{FF2B5EF4-FFF2-40B4-BE49-F238E27FC236}">
                  <a16:creationId xmlns:a16="http://schemas.microsoft.com/office/drawing/2014/main" id="{FABC185B-BAC8-91AF-1C4B-89D8402F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288" y="1030322"/>
              <a:ext cx="3505151" cy="2185874"/>
            </a:xfrm>
            <a:prstGeom prst="rect">
              <a:avLst/>
            </a:prstGeom>
          </p:spPr>
        </p:pic>
        <p:pic>
          <p:nvPicPr>
            <p:cNvPr id="1052" name="Immagine 1051">
              <a:extLst>
                <a:ext uri="{FF2B5EF4-FFF2-40B4-BE49-F238E27FC236}">
                  <a16:creationId xmlns:a16="http://schemas.microsoft.com/office/drawing/2014/main" id="{B48F3EFB-707C-9170-845A-91BFD49DA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38138" y="1474228"/>
              <a:ext cx="494299" cy="270320"/>
            </a:xfrm>
            <a:prstGeom prst="rect">
              <a:avLst/>
            </a:prstGeom>
          </p:spPr>
        </p:pic>
        <p:sp>
          <p:nvSpPr>
            <p:cNvPr id="1053" name="CasellaDiTesto 1052">
              <a:extLst>
                <a:ext uri="{FF2B5EF4-FFF2-40B4-BE49-F238E27FC236}">
                  <a16:creationId xmlns:a16="http://schemas.microsoft.com/office/drawing/2014/main" id="{B1A7B3CE-DE29-8A4D-E2B3-3A9466C8FF39}"/>
                </a:ext>
              </a:extLst>
            </p:cNvPr>
            <p:cNvSpPr txBox="1"/>
            <p:nvPr/>
          </p:nvSpPr>
          <p:spPr>
            <a:xfrm>
              <a:off x="7089736" y="275966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PM</a:t>
              </a:r>
            </a:p>
          </p:txBody>
        </p:sp>
        <p:sp>
          <p:nvSpPr>
            <p:cNvPr id="1054" name="CasellaDiTesto 1053">
              <a:extLst>
                <a:ext uri="{FF2B5EF4-FFF2-40B4-BE49-F238E27FC236}">
                  <a16:creationId xmlns:a16="http://schemas.microsoft.com/office/drawing/2014/main" id="{5097D2F2-CB3B-4E03-6E8A-1E72233945F5}"/>
                </a:ext>
              </a:extLst>
            </p:cNvPr>
            <p:cNvSpPr txBox="1"/>
            <p:nvPr/>
          </p:nvSpPr>
          <p:spPr>
            <a:xfrm>
              <a:off x="8223395" y="2753097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FM</a:t>
              </a:r>
            </a:p>
          </p:txBody>
        </p:sp>
      </p:grpSp>
      <p:grpSp>
        <p:nvGrpSpPr>
          <p:cNvPr id="1055" name="Gruppo 1054">
            <a:extLst>
              <a:ext uri="{FF2B5EF4-FFF2-40B4-BE49-F238E27FC236}">
                <a16:creationId xmlns:a16="http://schemas.microsoft.com/office/drawing/2014/main" id="{F8DB2CE6-865C-2ED5-9035-5C19C7109168}"/>
              </a:ext>
            </a:extLst>
          </p:cNvPr>
          <p:cNvGrpSpPr/>
          <p:nvPr/>
        </p:nvGrpSpPr>
        <p:grpSpPr>
          <a:xfrm>
            <a:off x="8551469" y="4205247"/>
            <a:ext cx="3236226" cy="2055872"/>
            <a:chOff x="5434272" y="4039446"/>
            <a:chExt cx="4218624" cy="2679958"/>
          </a:xfrm>
        </p:grpSpPr>
        <p:sp>
          <p:nvSpPr>
            <p:cNvPr id="1056" name="Rettangolo 1055">
              <a:extLst>
                <a:ext uri="{FF2B5EF4-FFF2-40B4-BE49-F238E27FC236}">
                  <a16:creationId xmlns:a16="http://schemas.microsoft.com/office/drawing/2014/main" id="{7F07F36F-42BA-8748-2D1D-8B04D9AE7962}"/>
                </a:ext>
              </a:extLst>
            </p:cNvPr>
            <p:cNvSpPr/>
            <p:nvPr/>
          </p:nvSpPr>
          <p:spPr>
            <a:xfrm>
              <a:off x="5434272" y="4039446"/>
              <a:ext cx="4218624" cy="2679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57" name="Gruppo 1056">
              <a:extLst>
                <a:ext uri="{FF2B5EF4-FFF2-40B4-BE49-F238E27FC236}">
                  <a16:creationId xmlns:a16="http://schemas.microsoft.com/office/drawing/2014/main" id="{FDF5A790-77EB-846B-1CDE-DD3F5C42EE33}"/>
                </a:ext>
              </a:extLst>
            </p:cNvPr>
            <p:cNvGrpSpPr/>
            <p:nvPr/>
          </p:nvGrpSpPr>
          <p:grpSpPr>
            <a:xfrm>
              <a:off x="5452533" y="4089607"/>
              <a:ext cx="3815850" cy="2537783"/>
              <a:chOff x="5120300" y="3704134"/>
              <a:chExt cx="4721912" cy="3140374"/>
            </a:xfrm>
          </p:grpSpPr>
          <p:grpSp>
            <p:nvGrpSpPr>
              <p:cNvPr id="1060" name="Gruppo 1059">
                <a:extLst>
                  <a:ext uri="{FF2B5EF4-FFF2-40B4-BE49-F238E27FC236}">
                    <a16:creationId xmlns:a16="http://schemas.microsoft.com/office/drawing/2014/main" id="{EBD34AC1-B040-4021-CA6A-94ACD5ABDA36}"/>
                  </a:ext>
                </a:extLst>
              </p:cNvPr>
              <p:cNvGrpSpPr/>
              <p:nvPr/>
            </p:nvGrpSpPr>
            <p:grpSpPr>
              <a:xfrm>
                <a:off x="5120300" y="3704134"/>
                <a:ext cx="4721912" cy="3140374"/>
                <a:chOff x="4823050" y="3373934"/>
                <a:chExt cx="4721912" cy="3140374"/>
              </a:xfrm>
            </p:grpSpPr>
            <p:pic>
              <p:nvPicPr>
                <p:cNvPr id="1063" name="Immagine 1062">
                  <a:extLst>
                    <a:ext uri="{FF2B5EF4-FFF2-40B4-BE49-F238E27FC236}">
                      <a16:creationId xmlns:a16="http://schemas.microsoft.com/office/drawing/2014/main" id="{3BEE06BD-FDFF-38BF-708F-AFD6C8F03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3050" y="3373934"/>
                  <a:ext cx="4721912" cy="2829362"/>
                </a:xfrm>
                <a:prstGeom prst="rect">
                  <a:avLst/>
                </a:prstGeom>
              </p:spPr>
            </p:pic>
            <p:pic>
              <p:nvPicPr>
                <p:cNvPr id="1064" name="Immagine 1063">
                  <a:extLst>
                    <a:ext uri="{FF2B5EF4-FFF2-40B4-BE49-F238E27FC236}">
                      <a16:creationId xmlns:a16="http://schemas.microsoft.com/office/drawing/2014/main" id="{1E022A78-03C5-A71D-C3BE-BB9A90B121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15738" y="6066859"/>
                  <a:ext cx="435517" cy="447449"/>
                </a:xfrm>
                <a:prstGeom prst="rect">
                  <a:avLst/>
                </a:prstGeom>
              </p:spPr>
            </p:pic>
          </p:grpSp>
          <p:sp>
            <p:nvSpPr>
              <p:cNvPr id="1061" name="Rettangolo 1060">
                <a:extLst>
                  <a:ext uri="{FF2B5EF4-FFF2-40B4-BE49-F238E27FC236}">
                    <a16:creationId xmlns:a16="http://schemas.microsoft.com/office/drawing/2014/main" id="{9B1B7F56-1DE2-9028-5EFE-33A923C13A74}"/>
                  </a:ext>
                </a:extLst>
              </p:cNvPr>
              <p:cNvSpPr/>
              <p:nvPr/>
            </p:nvSpPr>
            <p:spPr>
              <a:xfrm>
                <a:off x="5131868" y="4768912"/>
                <a:ext cx="452223" cy="5305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062" name="Immagine 1061">
                <a:extLst>
                  <a:ext uri="{FF2B5EF4-FFF2-40B4-BE49-F238E27FC236}">
                    <a16:creationId xmlns:a16="http://schemas.microsoft.com/office/drawing/2014/main" id="{9605D011-4492-F6B1-1F65-1C500915C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38030" y="4876268"/>
                <a:ext cx="332586" cy="404496"/>
              </a:xfrm>
              <a:prstGeom prst="rect">
                <a:avLst/>
              </a:prstGeom>
            </p:spPr>
          </p:pic>
        </p:grpSp>
        <p:sp>
          <p:nvSpPr>
            <p:cNvPr id="1058" name="CasellaDiTesto 1057">
              <a:extLst>
                <a:ext uri="{FF2B5EF4-FFF2-40B4-BE49-F238E27FC236}">
                  <a16:creationId xmlns:a16="http://schemas.microsoft.com/office/drawing/2014/main" id="{9F597944-6CC9-1CF6-B857-C189A689356C}"/>
                </a:ext>
              </a:extLst>
            </p:cNvPr>
            <p:cNvSpPr txBox="1"/>
            <p:nvPr/>
          </p:nvSpPr>
          <p:spPr>
            <a:xfrm>
              <a:off x="7089736" y="5704034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PM</a:t>
              </a:r>
            </a:p>
          </p:txBody>
        </p:sp>
        <p:sp>
          <p:nvSpPr>
            <p:cNvPr id="1059" name="CasellaDiTesto 1058">
              <a:extLst>
                <a:ext uri="{FF2B5EF4-FFF2-40B4-BE49-F238E27FC236}">
                  <a16:creationId xmlns:a16="http://schemas.microsoft.com/office/drawing/2014/main" id="{9B3301DF-9F84-74A5-88B4-B29CAA44DE3C}"/>
                </a:ext>
              </a:extLst>
            </p:cNvPr>
            <p:cNvSpPr txBox="1"/>
            <p:nvPr/>
          </p:nvSpPr>
          <p:spPr>
            <a:xfrm>
              <a:off x="8223395" y="5697464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FM</a:t>
              </a:r>
            </a:p>
          </p:txBody>
        </p:sp>
      </p:grpSp>
      <p:sp>
        <p:nvSpPr>
          <p:cNvPr id="1065" name="Rettangolo 1064">
            <a:extLst>
              <a:ext uri="{FF2B5EF4-FFF2-40B4-BE49-F238E27FC236}">
                <a16:creationId xmlns:a16="http://schemas.microsoft.com/office/drawing/2014/main" id="{7593E0FA-7DAF-22F3-3FA6-D5F5473DB1FE}"/>
              </a:ext>
            </a:extLst>
          </p:cNvPr>
          <p:cNvSpPr/>
          <p:nvPr/>
        </p:nvSpPr>
        <p:spPr>
          <a:xfrm>
            <a:off x="4109920" y="4492208"/>
            <a:ext cx="2779928" cy="18053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85B9B1-3F00-C365-1F73-A58A3A27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704" y="4719668"/>
            <a:ext cx="2444181" cy="14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" name="CasellaDiTesto 1065">
            <a:extLst>
              <a:ext uri="{FF2B5EF4-FFF2-40B4-BE49-F238E27FC236}">
                <a16:creationId xmlns:a16="http://schemas.microsoft.com/office/drawing/2014/main" id="{34527AC9-1E2B-AF8B-1E57-694F1A633A52}"/>
              </a:ext>
            </a:extLst>
          </p:cNvPr>
          <p:cNvSpPr txBox="1"/>
          <p:nvPr/>
        </p:nvSpPr>
        <p:spPr>
          <a:xfrm>
            <a:off x="4867809" y="4439382"/>
            <a:ext cx="141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HYSTERESIS</a:t>
            </a:r>
          </a:p>
        </p:txBody>
      </p:sp>
      <p:grpSp>
        <p:nvGrpSpPr>
          <p:cNvPr id="1087" name="Gruppo 1086">
            <a:extLst>
              <a:ext uri="{FF2B5EF4-FFF2-40B4-BE49-F238E27FC236}">
                <a16:creationId xmlns:a16="http://schemas.microsoft.com/office/drawing/2014/main" id="{CB170E96-78F4-7A87-7C1F-7B1259AF55DF}"/>
              </a:ext>
            </a:extLst>
          </p:cNvPr>
          <p:cNvGrpSpPr/>
          <p:nvPr/>
        </p:nvGrpSpPr>
        <p:grpSpPr>
          <a:xfrm>
            <a:off x="148017" y="1404619"/>
            <a:ext cx="3635818" cy="3625847"/>
            <a:chOff x="1666212" y="2866321"/>
            <a:chExt cx="2527286" cy="2520355"/>
          </a:xfrm>
        </p:grpSpPr>
        <p:grpSp>
          <p:nvGrpSpPr>
            <p:cNvPr id="1088" name="Gruppo 1087">
              <a:extLst>
                <a:ext uri="{FF2B5EF4-FFF2-40B4-BE49-F238E27FC236}">
                  <a16:creationId xmlns:a16="http://schemas.microsoft.com/office/drawing/2014/main" id="{2744FA27-162C-67B4-8FC3-FEC1E3C1E7C5}"/>
                </a:ext>
              </a:extLst>
            </p:cNvPr>
            <p:cNvGrpSpPr/>
            <p:nvPr/>
          </p:nvGrpSpPr>
          <p:grpSpPr>
            <a:xfrm>
              <a:off x="1835796" y="2866321"/>
              <a:ext cx="2357702" cy="2380091"/>
              <a:chOff x="192970" y="4363054"/>
              <a:chExt cx="2357702" cy="2380091"/>
            </a:xfrm>
          </p:grpSpPr>
          <p:grpSp>
            <p:nvGrpSpPr>
              <p:cNvPr id="1092" name="Gruppo 1091">
                <a:extLst>
                  <a:ext uri="{FF2B5EF4-FFF2-40B4-BE49-F238E27FC236}">
                    <a16:creationId xmlns:a16="http://schemas.microsoft.com/office/drawing/2014/main" id="{BE50D6CD-8596-9D4A-61EE-2F71A1C6A9F5}"/>
                  </a:ext>
                </a:extLst>
              </p:cNvPr>
              <p:cNvGrpSpPr/>
              <p:nvPr/>
            </p:nvGrpSpPr>
            <p:grpSpPr>
              <a:xfrm>
                <a:off x="554387" y="4370989"/>
                <a:ext cx="1956832" cy="2007330"/>
                <a:chOff x="2992846" y="639921"/>
                <a:chExt cx="1956832" cy="2007330"/>
              </a:xfrm>
            </p:grpSpPr>
            <p:pic>
              <p:nvPicPr>
                <p:cNvPr id="1098" name="Elemento grafico 1097">
                  <a:extLst>
                    <a:ext uri="{FF2B5EF4-FFF2-40B4-BE49-F238E27FC236}">
                      <a16:creationId xmlns:a16="http://schemas.microsoft.com/office/drawing/2014/main" id="{ABAC88AC-D216-A1FF-D096-82B6BC6F0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 l="13389" t="12668" r="10177" b="12569"/>
                <a:stretch/>
              </p:blipFill>
              <p:spPr>
                <a:xfrm rot="16200000" flipV="1">
                  <a:off x="2978431" y="661712"/>
                  <a:ext cx="1993038" cy="1949456"/>
                </a:xfrm>
                <a:prstGeom prst="rect">
                  <a:avLst/>
                </a:prstGeom>
              </p:spPr>
            </p:pic>
            <p:sp>
              <p:nvSpPr>
                <p:cNvPr id="1099" name="CasellaDiTesto 1098">
                  <a:extLst>
                    <a:ext uri="{FF2B5EF4-FFF2-40B4-BE49-F238E27FC236}">
                      <a16:creationId xmlns:a16="http://schemas.microsoft.com/office/drawing/2014/main" id="{750459C8-58D3-4C03-8820-EC85D52A7706}"/>
                    </a:ext>
                  </a:extLst>
                </p:cNvPr>
                <p:cNvSpPr txBox="1"/>
                <p:nvPr/>
              </p:nvSpPr>
              <p:spPr>
                <a:xfrm>
                  <a:off x="3159020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1100" name="CasellaDiTesto 1099">
                  <a:extLst>
                    <a:ext uri="{FF2B5EF4-FFF2-40B4-BE49-F238E27FC236}">
                      <a16:creationId xmlns:a16="http://schemas.microsoft.com/office/drawing/2014/main" id="{61A82CDD-C5E1-C160-2C68-DEBED25CEC0C}"/>
                    </a:ext>
                  </a:extLst>
                </p:cNvPr>
                <p:cNvSpPr txBox="1"/>
                <p:nvPr/>
              </p:nvSpPr>
              <p:spPr>
                <a:xfrm>
                  <a:off x="4414648" y="2177716"/>
                  <a:ext cx="323359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PM</a:t>
                  </a:r>
                </a:p>
              </p:txBody>
            </p:sp>
            <p:sp>
              <p:nvSpPr>
                <p:cNvPr id="1101" name="Rettangolo 1100">
                  <a:extLst>
                    <a:ext uri="{FF2B5EF4-FFF2-40B4-BE49-F238E27FC236}">
                      <a16:creationId xmlns:a16="http://schemas.microsoft.com/office/drawing/2014/main" id="{9E305203-431A-812A-A0CA-949BE5A00A96}"/>
                    </a:ext>
                  </a:extLst>
                </p:cNvPr>
                <p:cNvSpPr/>
                <p:nvPr/>
              </p:nvSpPr>
              <p:spPr>
                <a:xfrm>
                  <a:off x="2992846" y="2122559"/>
                  <a:ext cx="1949458" cy="52469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 dirty="0"/>
                </a:p>
              </p:txBody>
            </p:sp>
            <p:sp>
              <p:nvSpPr>
                <p:cNvPr id="1102" name="CasellaDiTesto 1101">
                  <a:extLst>
                    <a:ext uri="{FF2B5EF4-FFF2-40B4-BE49-F238E27FC236}">
                      <a16:creationId xmlns:a16="http://schemas.microsoft.com/office/drawing/2014/main" id="{1885E9CA-8351-B23F-D019-58EE226AD208}"/>
                    </a:ext>
                  </a:extLst>
                </p:cNvPr>
                <p:cNvSpPr txBox="1"/>
                <p:nvPr/>
              </p:nvSpPr>
              <p:spPr>
                <a:xfrm>
                  <a:off x="3112721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1103" name="CasellaDiTesto 1102">
                  <a:extLst>
                    <a:ext uri="{FF2B5EF4-FFF2-40B4-BE49-F238E27FC236}">
                      <a16:creationId xmlns:a16="http://schemas.microsoft.com/office/drawing/2014/main" id="{C3B1BD31-E2BD-5556-2AC3-B7825960B236}"/>
                    </a:ext>
                  </a:extLst>
                </p:cNvPr>
                <p:cNvSpPr txBox="1"/>
                <p:nvPr/>
              </p:nvSpPr>
              <p:spPr>
                <a:xfrm>
                  <a:off x="4392487" y="1448627"/>
                  <a:ext cx="381300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SFM</a:t>
                  </a:r>
                </a:p>
              </p:txBody>
            </p:sp>
            <p:sp>
              <p:nvSpPr>
                <p:cNvPr id="1104" name="CasellaDiTesto 1103">
                  <a:extLst>
                    <a:ext uri="{FF2B5EF4-FFF2-40B4-BE49-F238E27FC236}">
                      <a16:creationId xmlns:a16="http://schemas.microsoft.com/office/drawing/2014/main" id="{2E878856-C63A-4F63-17FA-F80086405E4E}"/>
                    </a:ext>
                  </a:extLst>
                </p:cNvPr>
                <p:cNvSpPr txBox="1"/>
                <p:nvPr/>
              </p:nvSpPr>
              <p:spPr>
                <a:xfrm>
                  <a:off x="3828527" y="723974"/>
                  <a:ext cx="315558" cy="23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</a:rPr>
                    <a:t>FM</a:t>
                  </a:r>
                </a:p>
              </p:txBody>
            </p:sp>
          </p:grpSp>
          <p:cxnSp>
            <p:nvCxnSpPr>
              <p:cNvPr id="1093" name="Connettore 2 1092">
                <a:extLst>
                  <a:ext uri="{FF2B5EF4-FFF2-40B4-BE49-F238E27FC236}">
                    <a16:creationId xmlns:a16="http://schemas.microsoft.com/office/drawing/2014/main" id="{DB5EAAC9-25AC-4BBE-D59B-7766DB8C5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51" y="6509182"/>
                <a:ext cx="202632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4" name="CasellaDiTesto 1093">
                <a:extLst>
                  <a:ext uri="{FF2B5EF4-FFF2-40B4-BE49-F238E27FC236}">
                    <a16:creationId xmlns:a16="http://schemas.microsoft.com/office/drawing/2014/main" id="{74613868-4A35-1467-35A2-70CB5D7596C1}"/>
                  </a:ext>
                </a:extLst>
              </p:cNvPr>
              <p:cNvSpPr txBox="1"/>
              <p:nvPr/>
            </p:nvSpPr>
            <p:spPr>
              <a:xfrm>
                <a:off x="986172" y="6529207"/>
                <a:ext cx="594569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/>
                  <a:t>Detuning</a:t>
                </a:r>
                <a:endParaRPr lang="it-IT" sz="1400" dirty="0"/>
              </a:p>
            </p:txBody>
          </p:sp>
          <p:cxnSp>
            <p:nvCxnSpPr>
              <p:cNvPr id="1095" name="Connettore 2 1094">
                <a:extLst>
                  <a:ext uri="{FF2B5EF4-FFF2-40B4-BE49-F238E27FC236}">
                    <a16:creationId xmlns:a16="http://schemas.microsoft.com/office/drawing/2014/main" id="{A790C6DC-983B-4825-FAD0-AF4CCB607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340" y="4363054"/>
                <a:ext cx="9760" cy="21242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6" name="Ovale 1095">
                <a:extLst>
                  <a:ext uri="{FF2B5EF4-FFF2-40B4-BE49-F238E27FC236}">
                    <a16:creationId xmlns:a16="http://schemas.microsoft.com/office/drawing/2014/main" id="{91825ACE-8040-58F1-E4BF-E0B7CDFBDD49}"/>
                  </a:ext>
                </a:extLst>
              </p:cNvPr>
              <p:cNvSpPr/>
              <p:nvPr/>
            </p:nvSpPr>
            <p:spPr>
              <a:xfrm>
                <a:off x="388920" y="6240684"/>
                <a:ext cx="60633" cy="606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097" name="CasellaDiTesto 1096">
                <a:extLst>
                  <a:ext uri="{FF2B5EF4-FFF2-40B4-BE49-F238E27FC236}">
                    <a16:creationId xmlns:a16="http://schemas.microsoft.com/office/drawing/2014/main" id="{29377822-2BE8-97EE-9DBD-133DFA1945EA}"/>
                  </a:ext>
                </a:extLst>
              </p:cNvPr>
              <p:cNvSpPr txBox="1"/>
              <p:nvPr/>
            </p:nvSpPr>
            <p:spPr>
              <a:xfrm rot="5400000">
                <a:off x="-187929" y="5292072"/>
                <a:ext cx="975736" cy="21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Spin </a:t>
                </a:r>
                <a:r>
                  <a:rPr lang="it-IT" sz="1400" dirty="0" err="1"/>
                  <a:t>interactions</a:t>
                </a:r>
                <a:endParaRPr lang="it-IT" sz="1400" dirty="0"/>
              </a:p>
            </p:txBody>
          </p:sp>
        </p:grpSp>
        <p:sp>
          <p:nvSpPr>
            <p:cNvPr id="1089" name="Ovale 1088">
              <a:extLst>
                <a:ext uri="{FF2B5EF4-FFF2-40B4-BE49-F238E27FC236}">
                  <a16:creationId xmlns:a16="http://schemas.microsoft.com/office/drawing/2014/main" id="{4970BD5D-8F33-370C-F552-6EFE59501C89}"/>
                </a:ext>
              </a:extLst>
            </p:cNvPr>
            <p:cNvSpPr/>
            <p:nvPr/>
          </p:nvSpPr>
          <p:spPr>
            <a:xfrm>
              <a:off x="3157537" y="4980575"/>
              <a:ext cx="60633" cy="606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pic>
          <p:nvPicPr>
            <p:cNvPr id="1090" name="Immagine 1089">
              <a:extLst>
                <a:ext uri="{FF2B5EF4-FFF2-40B4-BE49-F238E27FC236}">
                  <a16:creationId xmlns:a16="http://schemas.microsoft.com/office/drawing/2014/main" id="{8EDCE988-5BD2-9FE7-497F-B24F398C1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212" y="4462189"/>
              <a:ext cx="299570" cy="307778"/>
            </a:xfrm>
            <a:prstGeom prst="rect">
              <a:avLst/>
            </a:prstGeom>
          </p:spPr>
        </p:pic>
        <p:pic>
          <p:nvPicPr>
            <p:cNvPr id="1091" name="Immagine 1090">
              <a:extLst>
                <a:ext uri="{FF2B5EF4-FFF2-40B4-BE49-F238E27FC236}">
                  <a16:creationId xmlns:a16="http://schemas.microsoft.com/office/drawing/2014/main" id="{18D60D93-4016-5527-7EC1-6C481ACE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16" y="5080628"/>
              <a:ext cx="624178" cy="306048"/>
            </a:xfrm>
            <a:prstGeom prst="rect">
              <a:avLst/>
            </a:prstGeom>
          </p:spPr>
        </p:pic>
      </p:grpSp>
      <p:sp>
        <p:nvSpPr>
          <p:cNvPr id="1105" name="Rettangolo 1104">
            <a:extLst>
              <a:ext uri="{FF2B5EF4-FFF2-40B4-BE49-F238E27FC236}">
                <a16:creationId xmlns:a16="http://schemas.microsoft.com/office/drawing/2014/main" id="{57E23930-CD62-349E-3AEE-3368964D7558}"/>
              </a:ext>
            </a:extLst>
          </p:cNvPr>
          <p:cNvSpPr/>
          <p:nvPr/>
        </p:nvSpPr>
        <p:spPr>
          <a:xfrm rot="5400000">
            <a:off x="2269042" y="372024"/>
            <a:ext cx="101240" cy="3055948"/>
          </a:xfrm>
          <a:prstGeom prst="rect">
            <a:avLst/>
          </a:prstGeom>
          <a:solidFill>
            <a:schemeClr val="bg1">
              <a:alpha val="426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06" name="Rettangolo 1105">
            <a:extLst>
              <a:ext uri="{FF2B5EF4-FFF2-40B4-BE49-F238E27FC236}">
                <a16:creationId xmlns:a16="http://schemas.microsoft.com/office/drawing/2014/main" id="{7C5C037E-1056-5374-41E1-31127965A2E9}"/>
              </a:ext>
            </a:extLst>
          </p:cNvPr>
          <p:cNvSpPr/>
          <p:nvPr/>
        </p:nvSpPr>
        <p:spPr>
          <a:xfrm rot="5400000">
            <a:off x="2269042" y="2434210"/>
            <a:ext cx="101240" cy="3055948"/>
          </a:xfrm>
          <a:prstGeom prst="rect">
            <a:avLst/>
          </a:prstGeom>
          <a:solidFill>
            <a:schemeClr val="bg1">
              <a:alpha val="426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829539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17277</TotalTime>
  <Words>736</Words>
  <Application>Microsoft Macintosh PowerPoint</Application>
  <PresentationFormat>Widescreen</PresentationFormat>
  <Paragraphs>192</Paragraphs>
  <Slides>14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Symbol</vt:lpstr>
      <vt:lpstr>Titillium</vt:lpstr>
      <vt:lpstr>Titillium Bd</vt:lpstr>
      <vt:lpstr>Tema di Office</vt:lpstr>
      <vt:lpstr>  Ferromagnetism in an atomic quantum spin mixture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57</cp:revision>
  <dcterms:created xsi:type="dcterms:W3CDTF">2022-10-26T09:11:02Z</dcterms:created>
  <dcterms:modified xsi:type="dcterms:W3CDTF">2025-02-05T16:57:35Z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