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257" r:id="rId6"/>
    <p:sldId id="258" r:id="rId7"/>
    <p:sldId id="526" r:id="rId8"/>
    <p:sldId id="259" r:id="rId9"/>
    <p:sldId id="260" r:id="rId10"/>
    <p:sldId id="261" r:id="rId11"/>
    <p:sldId id="262" r:id="rId12"/>
    <p:sldId id="266" r:id="rId13"/>
    <p:sldId id="268" r:id="rId14"/>
    <p:sldId id="272" r:id="rId15"/>
    <p:sldId id="271" r:id="rId16"/>
    <p:sldId id="270" r:id="rId17"/>
    <p:sldId id="269" r:id="rId18"/>
    <p:sldId id="525" r:id="rId19"/>
    <p:sldId id="275" r:id="rId20"/>
    <p:sldId id="274" r:id="rId21"/>
    <p:sldId id="273" r:id="rId22"/>
    <p:sldId id="267" r:id="rId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66EDF9-175F-4955-B2CE-BF88BD4BCDF2}" v="62" dt="2023-07-04T13:08:48.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2110"/>
  </p:normalViewPr>
  <p:slideViewPr>
    <p:cSldViewPr snapToGrid="0">
      <p:cViewPr varScale="1">
        <p:scale>
          <a:sx n="87" d="100"/>
          <a:sy n="87" d="100"/>
        </p:scale>
        <p:origin x="144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gliarosi, Giorgia" userId="b987781b-dc17-4dfb-90e8-873d9248b427" providerId="ADAL" clId="{EC66EDF9-175F-4955-B2CE-BF88BD4BCDF2}"/>
    <pc:docChg chg="undo redo custSel modSld modMainMaster">
      <pc:chgData name="Pagliarosi, Giorgia" userId="b987781b-dc17-4dfb-90e8-873d9248b427" providerId="ADAL" clId="{EC66EDF9-175F-4955-B2CE-BF88BD4BCDF2}" dt="2023-07-04T13:08:48.830" v="59"/>
      <pc:docMkLst>
        <pc:docMk/>
      </pc:docMkLst>
      <pc:sldChg chg="modSp mod">
        <pc:chgData name="Pagliarosi, Giorgia" userId="b987781b-dc17-4dfb-90e8-873d9248b427" providerId="ADAL" clId="{EC66EDF9-175F-4955-B2CE-BF88BD4BCDF2}" dt="2023-07-04T13:06:20.502" v="33" actId="20577"/>
        <pc:sldMkLst>
          <pc:docMk/>
          <pc:sldMk cId="2416892646" sldId="256"/>
        </pc:sldMkLst>
        <pc:spChg chg="mod">
          <ac:chgData name="Pagliarosi, Giorgia" userId="b987781b-dc17-4dfb-90e8-873d9248b427" providerId="ADAL" clId="{EC66EDF9-175F-4955-B2CE-BF88BD4BCDF2}" dt="2023-07-04T13:06:20.502" v="33" actId="20577"/>
          <ac:spMkLst>
            <pc:docMk/>
            <pc:sldMk cId="2416892646" sldId="256"/>
            <ac:spMk id="2" creationId="{583CCC7D-5E06-47A8-A7BC-3298CBC83031}"/>
          </ac:spMkLst>
        </pc:spChg>
      </pc:sldChg>
      <pc:sldChg chg="delSp mod">
        <pc:chgData name="Pagliarosi, Giorgia" userId="b987781b-dc17-4dfb-90e8-873d9248b427" providerId="ADAL" clId="{EC66EDF9-175F-4955-B2CE-BF88BD4BCDF2}" dt="2023-07-04T13:06:32.003" v="34" actId="478"/>
        <pc:sldMkLst>
          <pc:docMk/>
          <pc:sldMk cId="1102379267" sldId="257"/>
        </pc:sldMkLst>
        <pc:spChg chg="del">
          <ac:chgData name="Pagliarosi, Giorgia" userId="b987781b-dc17-4dfb-90e8-873d9248b427" providerId="ADAL" clId="{EC66EDF9-175F-4955-B2CE-BF88BD4BCDF2}" dt="2023-07-04T13:06:32.003" v="34" actId="478"/>
          <ac:spMkLst>
            <pc:docMk/>
            <pc:sldMk cId="1102379267" sldId="257"/>
            <ac:spMk id="15" creationId="{6770A171-DE94-7B1D-BCA6-A901A8C21C70}"/>
          </ac:spMkLst>
        </pc:spChg>
      </pc:sldChg>
      <pc:sldMasterChg chg="modSldLayout">
        <pc:chgData name="Pagliarosi, Giorgia" userId="b987781b-dc17-4dfb-90e8-873d9248b427" providerId="ADAL" clId="{EC66EDF9-175F-4955-B2CE-BF88BD4BCDF2}" dt="2023-07-04T13:08:48.830" v="59"/>
        <pc:sldMasterMkLst>
          <pc:docMk/>
          <pc:sldMasterMk cId="3591437458" sldId="2147483648"/>
        </pc:sldMasterMkLst>
        <pc:sldLayoutChg chg="modSp mod">
          <pc:chgData name="Pagliarosi, Giorgia" userId="b987781b-dc17-4dfb-90e8-873d9248b427" providerId="ADAL" clId="{EC66EDF9-175F-4955-B2CE-BF88BD4BCDF2}" dt="2023-07-04T13:07:50.024" v="52" actId="403"/>
          <pc:sldLayoutMkLst>
            <pc:docMk/>
            <pc:sldMasterMk cId="3591437458" sldId="2147483648"/>
            <pc:sldLayoutMk cId="668521014" sldId="2147483649"/>
          </pc:sldLayoutMkLst>
          <pc:spChg chg="mod">
            <ac:chgData name="Pagliarosi, Giorgia" userId="b987781b-dc17-4dfb-90e8-873d9248b427" providerId="ADAL" clId="{EC66EDF9-175F-4955-B2CE-BF88BD4BCDF2}" dt="2023-07-04T13:07:50.024" v="52" actId="403"/>
            <ac:spMkLst>
              <pc:docMk/>
              <pc:sldMasterMk cId="3591437458" sldId="2147483648"/>
              <pc:sldLayoutMk cId="668521014" sldId="2147483649"/>
              <ac:spMk id="11" creationId="{6EDCB0A2-728A-49A8-AB77-143BA4F3D5D7}"/>
            </ac:spMkLst>
          </pc:spChg>
        </pc:sldLayoutChg>
        <pc:sldLayoutChg chg="addSp delSp modSp mod">
          <pc:chgData name="Pagliarosi, Giorgia" userId="b987781b-dc17-4dfb-90e8-873d9248b427" providerId="ADAL" clId="{EC66EDF9-175F-4955-B2CE-BF88BD4BCDF2}" dt="2023-07-04T13:08:28.105" v="58"/>
          <pc:sldLayoutMkLst>
            <pc:docMk/>
            <pc:sldMasterMk cId="3591437458" sldId="2147483648"/>
            <pc:sldLayoutMk cId="2778974981" sldId="2147483650"/>
          </pc:sldLayoutMkLst>
          <pc:spChg chg="add del mod">
            <ac:chgData name="Pagliarosi, Giorgia" userId="b987781b-dc17-4dfb-90e8-873d9248b427" providerId="ADAL" clId="{EC66EDF9-175F-4955-B2CE-BF88BD4BCDF2}" dt="2023-07-04T13:08:28.105" v="58"/>
            <ac:spMkLst>
              <pc:docMk/>
              <pc:sldMasterMk cId="3591437458" sldId="2147483648"/>
              <pc:sldLayoutMk cId="2778974981" sldId="2147483650"/>
              <ac:spMk id="7" creationId="{FBEC598D-3278-1A0C-1A08-CE187DED5E0F}"/>
            </ac:spMkLst>
          </pc:spChg>
          <pc:spChg chg="add del">
            <ac:chgData name="Pagliarosi, Giorgia" userId="b987781b-dc17-4dfb-90e8-873d9248b427" providerId="ADAL" clId="{EC66EDF9-175F-4955-B2CE-BF88BD4BCDF2}" dt="2023-07-04T13:08:27.494" v="57" actId="478"/>
            <ac:spMkLst>
              <pc:docMk/>
              <pc:sldMasterMk cId="3591437458" sldId="2147483648"/>
              <pc:sldLayoutMk cId="2778974981" sldId="2147483650"/>
              <ac:spMk id="8" creationId="{54EC5F5D-65B5-432F-B6D3-1AFAA67DEF72}"/>
            </ac:spMkLst>
          </pc:spChg>
        </pc:sldLayoutChg>
        <pc:sldLayoutChg chg="addSp modSp">
          <pc:chgData name="Pagliarosi, Giorgia" userId="b987781b-dc17-4dfb-90e8-873d9248b427" providerId="ADAL" clId="{EC66EDF9-175F-4955-B2CE-BF88BD4BCDF2}" dt="2023-07-04T13:08:48.830" v="59"/>
          <pc:sldLayoutMkLst>
            <pc:docMk/>
            <pc:sldMasterMk cId="3591437458" sldId="2147483648"/>
            <pc:sldLayoutMk cId="2825917361" sldId="2147483660"/>
          </pc:sldLayoutMkLst>
          <pc:spChg chg="add mod">
            <ac:chgData name="Pagliarosi, Giorgia" userId="b987781b-dc17-4dfb-90e8-873d9248b427" providerId="ADAL" clId="{EC66EDF9-175F-4955-B2CE-BF88BD4BCDF2}" dt="2023-07-04T13:08:48.830" v="59"/>
            <ac:spMkLst>
              <pc:docMk/>
              <pc:sldMasterMk cId="3591437458" sldId="2147483648"/>
              <pc:sldLayoutMk cId="2825917361" sldId="2147483660"/>
              <ac:spMk id="7" creationId="{FC9E42A7-6B34-1F97-76DA-EBB8E18730D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A19FA-41AE-4F2A-8228-3399FEB02D4B}" type="datetimeFigureOut">
              <a:rPr lang="it-IT" smtClean="0"/>
              <a:t>14/01/24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F2187-BD6B-4CD4-8DF4-F350925E52CA}" type="slidenum">
              <a:rPr lang="it-IT" smtClean="0"/>
              <a:t>‹N›</a:t>
            </a:fld>
            <a:endParaRPr lang="it-IT"/>
          </a:p>
        </p:txBody>
      </p:sp>
    </p:spTree>
    <p:extLst>
      <p:ext uri="{BB962C8B-B14F-4D97-AF65-F5344CB8AC3E}">
        <p14:creationId xmlns:p14="http://schemas.microsoft.com/office/powerpoint/2010/main" val="308472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Good morning everyone, I'm Simone Tocci and today I'm going to talk to you about the characterisation of a superconducting qubit in a 3D cavity and then I will talk about the future optimisations we plan to apply in order to improve the performance of the system.</a:t>
            </a:r>
          </a:p>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1</a:t>
            </a:fld>
            <a:endParaRPr lang="it-IT"/>
          </a:p>
        </p:txBody>
      </p:sp>
    </p:spTree>
    <p:extLst>
      <p:ext uri="{BB962C8B-B14F-4D97-AF65-F5344CB8AC3E}">
        <p14:creationId xmlns:p14="http://schemas.microsoft.com/office/powerpoint/2010/main" val="3340860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After taking frequency measurements we then moved to time domain characterization of the qubit. We performed Rabi spectroscopy to measure the temporal length of the pi pulse, and then we performed T1 spectroscopy obtaining a T1 of 8.68 microseconds.</a:t>
            </a:r>
          </a:p>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10</a:t>
            </a:fld>
            <a:endParaRPr lang="it-IT"/>
          </a:p>
        </p:txBody>
      </p:sp>
    </p:spTree>
    <p:extLst>
      <p:ext uri="{BB962C8B-B14F-4D97-AF65-F5344CB8AC3E}">
        <p14:creationId xmlns:p14="http://schemas.microsoft.com/office/powerpoint/2010/main" val="1887348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We also performed Ramsey spectroscopy for different pump frequency detuning to measure the T2, obtaining T2 of 2,3 microseconds.  We also estimated the pure dephasing time to be of 2,65 microseconds.</a:t>
            </a:r>
          </a:p>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11</a:t>
            </a:fld>
            <a:endParaRPr lang="it-IT"/>
          </a:p>
        </p:txBody>
      </p:sp>
    </p:spTree>
    <p:extLst>
      <p:ext uri="{BB962C8B-B14F-4D97-AF65-F5344CB8AC3E}">
        <p14:creationId xmlns:p14="http://schemas.microsoft.com/office/powerpoint/2010/main" val="663247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In order to optimize the performance of the qubit we developed a simulation workspace using Ansys HFSS. We performed the electromagnetic simulations of a transmon inside a 3D cavity. In figure ( </a:t>
            </a:r>
            <a:r>
              <a:rPr lang="en-GB" noProof="0" dirty="0" err="1"/>
              <a:t>indicare</a:t>
            </a:r>
            <a:r>
              <a:rPr lang="en-GB" noProof="0" dirty="0"/>
              <a:t>) we can see the electric field map for the TE110 mode. We can also see a zoom on the electric field distribution around the transmon chip. We modelled the transmon as an LC circuit shunted by two metal pads. From Ansys we obtained the effective distance between two metal pads of the transmon and we used this value to calculate the coupling strength g01 by this formula (</a:t>
            </a:r>
            <a:r>
              <a:rPr lang="en-GB" noProof="0" dirty="0" err="1"/>
              <a:t>indicare</a:t>
            </a:r>
            <a:r>
              <a:rPr lang="en-GB" noProof="0" dirty="0"/>
              <a:t>). The calculated g01 is 97 MHz and is in very good agreement with the experimental value of 92,5 </a:t>
            </a:r>
            <a:r>
              <a:rPr lang="en-GB" noProof="0" dirty="0" err="1"/>
              <a:t>MHz.</a:t>
            </a:r>
            <a:r>
              <a:rPr lang="en-GB" noProof="0" dirty="0"/>
              <a:t>  We also calculated the capacitance of the transmon using the HFSS and we obtained 56 </a:t>
            </a:r>
            <a:r>
              <a:rPr lang="en-GB" noProof="0" dirty="0" err="1"/>
              <a:t>fF</a:t>
            </a:r>
            <a:r>
              <a:rPr lang="en-GB" noProof="0" dirty="0"/>
              <a:t> again in good agreement with the experimental value of 46 </a:t>
            </a:r>
            <a:r>
              <a:rPr lang="en-GB" noProof="0" dirty="0" err="1"/>
              <a:t>fF.</a:t>
            </a:r>
            <a:endParaRPr lang="en-GB" noProof="0" dirty="0"/>
          </a:p>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12</a:t>
            </a:fld>
            <a:endParaRPr lang="it-IT"/>
          </a:p>
        </p:txBody>
      </p:sp>
    </p:spTree>
    <p:extLst>
      <p:ext uri="{BB962C8B-B14F-4D97-AF65-F5344CB8AC3E}">
        <p14:creationId xmlns:p14="http://schemas.microsoft.com/office/powerpoint/2010/main" val="3214237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In fact, having now a simulation that is able to reproduce the experimental values, we aim to optimize the transmon performances by minimizing the loss of the qubit-cavity system. We followed a twofold approach. On one side we optimized the design of the transmon in order to avoid the losses due to the geometry of the pads. On the other hand, we improved the quality factor of the cavity by minimising surface losses.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The qubit we measured had rectangular pads, which is not the optimized geometrical shape for loss reduction. We tried different geometries and the better results are given by pads of circular geometry. By this new design we expect an improvement of the coherence time T1 of about 30%. This new transmon has been fabricated at IFN-CNR and will be soon tested</a:t>
            </a:r>
            <a:r>
              <a:rPr lang="it-IT" dirty="0"/>
              <a:t>.</a:t>
            </a:r>
          </a:p>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13</a:t>
            </a:fld>
            <a:endParaRPr lang="it-IT"/>
          </a:p>
        </p:txBody>
      </p:sp>
    </p:spTree>
    <p:extLst>
      <p:ext uri="{BB962C8B-B14F-4D97-AF65-F5344CB8AC3E}">
        <p14:creationId xmlns:p14="http://schemas.microsoft.com/office/powerpoint/2010/main" val="1710120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As I told you few moments ago, the other approach to reduce cavity-qubit loss is to improve the quality factor of the cavity. The cavity we tested was fabricated using an Aluminum alloy. We measured a Q of about 178000. The approach we are following, mainly in the group of  LNL, is to use an ultra-pure Al to fabricate the cavity.</a:t>
            </a:r>
          </a:p>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14</a:t>
            </a:fld>
            <a:endParaRPr lang="it-IT"/>
          </a:p>
        </p:txBody>
      </p:sp>
    </p:spTree>
    <p:extLst>
      <p:ext uri="{BB962C8B-B14F-4D97-AF65-F5344CB8AC3E}">
        <p14:creationId xmlns:p14="http://schemas.microsoft.com/office/powerpoint/2010/main" val="1440342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Here we can see the different phases of cavity production carried out at LNL. </a:t>
            </a:r>
            <a:r>
              <a:rPr lang="en-GB" noProof="0" dirty="0"/>
              <a:t>The new cavity of exactly the same shape as the one we tested. </a:t>
            </a:r>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15</a:t>
            </a:fld>
            <a:endParaRPr lang="it-IT"/>
          </a:p>
        </p:txBody>
      </p:sp>
    </p:spTree>
    <p:extLst>
      <p:ext uri="{BB962C8B-B14F-4D97-AF65-F5344CB8AC3E}">
        <p14:creationId xmlns:p14="http://schemas.microsoft.com/office/powerpoint/2010/main" val="2000828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The test of the new cavity have been performed in Frascati. We measured the scattering parameters S11 and S21 and we extracted a Q of 220000. This value is already an improvement of about 20% respect to the first cavity. Considering that we have some problems with the processing of the cavity and therefore the quality of the fabrication can be improved, this result is very encouraging.</a:t>
            </a:r>
          </a:p>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16</a:t>
            </a:fld>
            <a:endParaRPr lang="it-IT"/>
          </a:p>
        </p:txBody>
      </p:sp>
    </p:spTree>
    <p:extLst>
      <p:ext uri="{BB962C8B-B14F-4D97-AF65-F5344CB8AC3E}">
        <p14:creationId xmlns:p14="http://schemas.microsoft.com/office/powerpoint/2010/main" val="4041658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17</a:t>
            </a:fld>
            <a:endParaRPr lang="it-IT"/>
          </a:p>
        </p:txBody>
      </p:sp>
    </p:spTree>
    <p:extLst>
      <p:ext uri="{BB962C8B-B14F-4D97-AF65-F5344CB8AC3E}">
        <p14:creationId xmlns:p14="http://schemas.microsoft.com/office/powerpoint/2010/main" val="1058616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I would like to thank all the people who have contributed to this work.</a:t>
            </a:r>
          </a:p>
        </p:txBody>
      </p:sp>
      <p:sp>
        <p:nvSpPr>
          <p:cNvPr id="4" name="Segnaposto numero diapositiva 3"/>
          <p:cNvSpPr>
            <a:spLocks noGrp="1"/>
          </p:cNvSpPr>
          <p:nvPr>
            <p:ph type="sldNum" sz="quarter" idx="5"/>
          </p:nvPr>
        </p:nvSpPr>
        <p:spPr/>
        <p:txBody>
          <a:bodyPr/>
          <a:lstStyle/>
          <a:p>
            <a:fld id="{0D1F2187-BD6B-4CD4-8DF4-F350925E52CA}" type="slidenum">
              <a:rPr lang="it-IT" smtClean="0"/>
              <a:t>18</a:t>
            </a:fld>
            <a:endParaRPr lang="it-IT"/>
          </a:p>
        </p:txBody>
      </p:sp>
    </p:spTree>
    <p:extLst>
      <p:ext uri="{BB962C8B-B14F-4D97-AF65-F5344CB8AC3E}">
        <p14:creationId xmlns:p14="http://schemas.microsoft.com/office/powerpoint/2010/main" val="4102376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19</a:t>
            </a:fld>
            <a:endParaRPr lang="it-IT"/>
          </a:p>
        </p:txBody>
      </p:sp>
    </p:spTree>
    <p:extLst>
      <p:ext uri="{BB962C8B-B14F-4D97-AF65-F5344CB8AC3E}">
        <p14:creationId xmlns:p14="http://schemas.microsoft.com/office/powerpoint/2010/main" val="760125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The qubit is the quantum mechanical analogue of the Boolean bit. To realise a qubit, it is necessary to fabricate a two-level system. This requirement is met by the Josephson junction. </a:t>
            </a:r>
          </a:p>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2</a:t>
            </a:fld>
            <a:endParaRPr lang="it-IT"/>
          </a:p>
        </p:txBody>
      </p:sp>
    </p:spTree>
    <p:extLst>
      <p:ext uri="{BB962C8B-B14F-4D97-AF65-F5344CB8AC3E}">
        <p14:creationId xmlns:p14="http://schemas.microsoft.com/office/powerpoint/2010/main" val="173363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GB" noProof="0" dirty="0"/>
              <a:t>A JJ is a device consisting of two superconductors separated by an insulating layer of the order of 1 nm. The phase difference between two SC layers is governed by the Josephson equations. Solving these </a:t>
            </a:r>
            <a:r>
              <a:rPr lang="en-GB" noProof="0" dirty="0" err="1"/>
              <a:t>equatiosn</a:t>
            </a:r>
            <a:r>
              <a:rPr lang="en-GB" noProof="0" dirty="0"/>
              <a:t> shows that the energy landscape of the junction is that of an anharmonic oscillator where the first two levels can be used as a two-level system for the qubit.</a:t>
            </a:r>
          </a:p>
          <a:p>
            <a:pPr algn="l"/>
            <a:r>
              <a:rPr lang="en-GB" noProof="0" dirty="0"/>
              <a:t>There are many types of qubits based on JJ. We have studied the transmon, which consists of a small JJ shunted by two large capacitors to reduce the charge noise. Its simple design and high quality performance make the transmon one of the best candidates for large-scale production.</a:t>
            </a:r>
          </a:p>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3</a:t>
            </a:fld>
            <a:endParaRPr lang="it-IT"/>
          </a:p>
        </p:txBody>
      </p:sp>
    </p:spTree>
    <p:extLst>
      <p:ext uri="{BB962C8B-B14F-4D97-AF65-F5344CB8AC3E}">
        <p14:creationId xmlns:p14="http://schemas.microsoft.com/office/powerpoint/2010/main" val="498158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In order to improve the performance of the transmon, such as coherence time, we place it inside a RF cavity. Here we can see an example of a transmon inside a cavity where we can see the JJ shunted by two rectangular metal pads that act as two large capacitors and then we can see the all placed inside a cavity</a:t>
            </a:r>
          </a:p>
        </p:txBody>
      </p:sp>
      <p:sp>
        <p:nvSpPr>
          <p:cNvPr id="4" name="Segnaposto numero diapositiva 3"/>
          <p:cNvSpPr>
            <a:spLocks noGrp="1"/>
          </p:cNvSpPr>
          <p:nvPr>
            <p:ph type="sldNum" sz="quarter" idx="5"/>
          </p:nvPr>
        </p:nvSpPr>
        <p:spPr/>
        <p:txBody>
          <a:bodyPr/>
          <a:lstStyle/>
          <a:p>
            <a:fld id="{0D1F2187-BD6B-4CD4-8DF4-F350925E52CA}" type="slidenum">
              <a:rPr lang="it-IT" smtClean="0"/>
              <a:t>4</a:t>
            </a:fld>
            <a:endParaRPr lang="it-IT"/>
          </a:p>
        </p:txBody>
      </p:sp>
    </p:spTree>
    <p:extLst>
      <p:ext uri="{BB962C8B-B14F-4D97-AF65-F5344CB8AC3E}">
        <p14:creationId xmlns:p14="http://schemas.microsoft.com/office/powerpoint/2010/main" val="2714559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We tested the transmon inside a 3D cavity in our dilution cryostat located in LNF. It is a Leiden cryostat that can reach 8 </a:t>
                </a:r>
                <a:r>
                  <a:rPr lang="en-GB" noProof="0" dirty="0" err="1"/>
                  <a:t>mK</a:t>
                </a:r>
                <a:r>
                  <a:rPr lang="en-GB" noProof="0" dirty="0"/>
                  <a:t> with a cooling power of </a:t>
                </a:r>
                <a14:m>
                  <m:oMath xmlns:m="http://schemas.openxmlformats.org/officeDocument/2006/math">
                    <m:r>
                      <a:rPr lang="en-GB" i="1" noProof="0" smtClean="0">
                        <a:latin typeface="Cambria Math" panose="02040503050406030204" pitchFamily="18" charset="0"/>
                      </a:rPr>
                      <m:t>500 </m:t>
                    </m:r>
                    <m:r>
                      <a:rPr lang="en-GB" i="1" noProof="0" smtClean="0">
                        <a:latin typeface="Cambria Math" panose="02040503050406030204" pitchFamily="18" charset="0"/>
                      </a:rPr>
                      <m:t>𝜇</m:t>
                    </m:r>
                    <m:r>
                      <a:rPr lang="en-GB" i="1" noProof="0" smtClean="0">
                        <a:latin typeface="Cambria Math" panose="02040503050406030204" pitchFamily="18" charset="0"/>
                      </a:rPr>
                      <m:t>𝑊</m:t>
                    </m:r>
                    <m:r>
                      <a:rPr lang="en-GB" i="1" noProof="0" smtClean="0">
                        <a:latin typeface="Cambria Math" panose="02040503050406030204" pitchFamily="18" charset="0"/>
                      </a:rPr>
                      <m:t>  @  100 </m:t>
                    </m:r>
                    <m:r>
                      <a:rPr lang="en-GB" i="1" noProof="0" smtClean="0">
                        <a:latin typeface="Cambria Math" panose="02040503050406030204" pitchFamily="18" charset="0"/>
                      </a:rPr>
                      <m:t>𝑚𝐾</m:t>
                    </m:r>
                  </m:oMath>
                </a14:m>
                <a:r>
                  <a:rPr lang="en-GB" noProof="0" dirty="0"/>
                  <a:t>.  Here is a picture (</a:t>
                </a:r>
                <a:r>
                  <a:rPr lang="en-GB" noProof="0" dirty="0" err="1"/>
                  <a:t>indicare</a:t>
                </a:r>
                <a:r>
                  <a:rPr lang="en-GB" noProof="0" dirty="0"/>
                  <a:t> </a:t>
                </a:r>
                <a:r>
                  <a:rPr lang="en-GB" noProof="0" dirty="0" err="1"/>
                  <a:t>immagine</a:t>
                </a:r>
                <a:r>
                  <a:rPr lang="en-GB" noProof="0" dirty="0"/>
                  <a:t> </a:t>
                </a:r>
                <a:r>
                  <a:rPr lang="en-GB" noProof="0" dirty="0" err="1"/>
                  <a:t>destra</a:t>
                </a:r>
                <a:r>
                  <a:rPr lang="en-GB" noProof="0" dirty="0"/>
                  <a:t>) of the  different plates of the cryostat</a:t>
                </a:r>
                <a:r>
                  <a:rPr lang="en-GB" baseline="0" noProof="0" dirty="0"/>
                  <a:t> where t</a:t>
                </a:r>
                <a:r>
                  <a:rPr lang="en-GB" noProof="0" dirty="0"/>
                  <a:t>he device is hosted on the 10 </a:t>
                </a:r>
                <a:r>
                  <a:rPr lang="en-GB" noProof="0" dirty="0" err="1"/>
                  <a:t>mK</a:t>
                </a:r>
                <a:r>
                  <a:rPr lang="en-GB" noProof="0" dirty="0"/>
                  <a:t> plate</a:t>
                </a:r>
              </a:p>
              <a:p>
                <a:endParaRPr lang="en-GB" dirty="0"/>
              </a:p>
            </p:txBody>
          </p:sp>
        </mc:Choice>
        <mc:Fallback xmlns="">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We tested the transmon inside a 3D cavity in our dilution cryostat located in LNF. It is a Leiden cryostat that can reach 8 </a:t>
                </a:r>
                <a:r>
                  <a:rPr lang="en-GB" noProof="0" dirty="0" err="1"/>
                  <a:t>mK</a:t>
                </a:r>
                <a:r>
                  <a:rPr lang="en-GB" noProof="0" dirty="0"/>
                  <a:t> with a cooling power of </a:t>
                </a:r>
                <a:r>
                  <a:rPr lang="en-GB" i="0" noProof="0">
                    <a:latin typeface="Cambria Math" panose="02040503050406030204" pitchFamily="18" charset="0"/>
                  </a:rPr>
                  <a:t>500 𝜇𝑊  @  100 𝑚𝐾</a:t>
                </a:r>
                <a:r>
                  <a:rPr lang="en-GB" noProof="0" dirty="0"/>
                  <a:t>.  Here is a picture (</a:t>
                </a:r>
                <a:r>
                  <a:rPr lang="en-GB" noProof="0" dirty="0" err="1"/>
                  <a:t>indicare</a:t>
                </a:r>
                <a:r>
                  <a:rPr lang="en-GB" noProof="0" dirty="0"/>
                  <a:t> </a:t>
                </a:r>
                <a:r>
                  <a:rPr lang="en-GB" noProof="0" dirty="0" err="1"/>
                  <a:t>immagine</a:t>
                </a:r>
                <a:r>
                  <a:rPr lang="en-GB" noProof="0" dirty="0"/>
                  <a:t> </a:t>
                </a:r>
                <a:r>
                  <a:rPr lang="en-GB" noProof="0" dirty="0" err="1"/>
                  <a:t>destra</a:t>
                </a:r>
                <a:r>
                  <a:rPr lang="en-GB" noProof="0" dirty="0"/>
                  <a:t>) of the  different plates of the cryostat</a:t>
                </a:r>
                <a:r>
                  <a:rPr lang="en-GB" baseline="0" noProof="0" dirty="0"/>
                  <a:t> where t</a:t>
                </a:r>
                <a:r>
                  <a:rPr lang="en-GB" noProof="0" dirty="0"/>
                  <a:t>he device is hosted on the 10 </a:t>
                </a:r>
                <a:r>
                  <a:rPr lang="en-GB" noProof="0" dirty="0" err="1"/>
                  <a:t>mK</a:t>
                </a:r>
                <a:r>
                  <a:rPr lang="en-GB" noProof="0" dirty="0"/>
                  <a:t> plate</a:t>
                </a:r>
              </a:p>
              <a:p>
                <a:endParaRPr lang="en-GB" dirty="0"/>
              </a:p>
            </p:txBody>
          </p:sp>
        </mc:Fallback>
      </mc:AlternateContent>
      <p:sp>
        <p:nvSpPr>
          <p:cNvPr id="4" name="Segnaposto numero diapositiva 3"/>
          <p:cNvSpPr>
            <a:spLocks noGrp="1"/>
          </p:cNvSpPr>
          <p:nvPr>
            <p:ph type="sldNum" sz="quarter" idx="5"/>
          </p:nvPr>
        </p:nvSpPr>
        <p:spPr/>
        <p:txBody>
          <a:bodyPr/>
          <a:lstStyle/>
          <a:p>
            <a:fld id="{0D1F2187-BD6B-4CD4-8DF4-F350925E52CA}" type="slidenum">
              <a:rPr lang="it-IT" smtClean="0"/>
              <a:t>5</a:t>
            </a:fld>
            <a:endParaRPr lang="it-IT"/>
          </a:p>
        </p:txBody>
      </p:sp>
    </p:spTree>
    <p:extLst>
      <p:ext uri="{BB962C8B-B14F-4D97-AF65-F5344CB8AC3E}">
        <p14:creationId xmlns:p14="http://schemas.microsoft.com/office/powerpoint/2010/main" val="2157374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noProof="0" dirty="0">
                <a:solidFill>
                  <a:schemeClr val="tx1"/>
                </a:solidFill>
              </a:rPr>
              <a:t>Here we can see a picture of our transmon inside the cavity. </a:t>
            </a:r>
            <a:r>
              <a:rPr lang="en-GB" noProof="0" dirty="0"/>
              <a:t>The transmon and the cavity we tested have been fabricated at the </a:t>
            </a:r>
            <a:r>
              <a:rPr lang="en-GB" i="1" noProof="0" dirty="0">
                <a:solidFill>
                  <a:schemeClr val="tx1"/>
                </a:solidFill>
              </a:rPr>
              <a:t>Technology Innovation Institute, of Abu Dhabi.  The cavity and the Qubit have been designed to be coupled in the dispersive regime, meaning that the resonance frequency of the qubit and of the cavity are detuned of about 1 GHz. In this regime the Jaynes Cumming Hamiltonian is the following « </a:t>
            </a:r>
            <a:r>
              <a:rPr lang="en-GB" i="1" noProof="0" dirty="0" err="1">
                <a:solidFill>
                  <a:schemeClr val="tx1"/>
                </a:solidFill>
              </a:rPr>
              <a:t>indicare</a:t>
            </a:r>
            <a:r>
              <a:rPr lang="en-GB" i="1" noProof="0" dirty="0">
                <a:solidFill>
                  <a:schemeClr val="tx1"/>
                </a:solidFill>
              </a:rPr>
              <a:t>». </a:t>
            </a:r>
            <a:r>
              <a:rPr lang="en-GB" i="1" noProof="0" dirty="0" err="1">
                <a:solidFill>
                  <a:schemeClr val="tx1"/>
                </a:solidFill>
              </a:rPr>
              <a:t>Wr</a:t>
            </a:r>
            <a:r>
              <a:rPr lang="en-GB" i="1" noProof="0" dirty="0">
                <a:solidFill>
                  <a:schemeClr val="tx1"/>
                </a:solidFill>
              </a:rPr>
              <a:t> is the resonance frequency of the bare cavity, chi is the effective dispersive shift and is defined as following  « </a:t>
            </a:r>
            <a:r>
              <a:rPr lang="en-GB" i="1" noProof="0" dirty="0" err="1">
                <a:solidFill>
                  <a:schemeClr val="tx1"/>
                </a:solidFill>
              </a:rPr>
              <a:t>indicare</a:t>
            </a:r>
            <a:r>
              <a:rPr lang="en-GB" i="1" noProof="0" dirty="0">
                <a:solidFill>
                  <a:schemeClr val="tx1"/>
                </a:solidFill>
              </a:rPr>
              <a:t>  </a:t>
            </a:r>
            <a:r>
              <a:rPr lang="en-GB" i="1" noProof="0" dirty="0" err="1">
                <a:solidFill>
                  <a:schemeClr val="tx1"/>
                </a:solidFill>
              </a:rPr>
              <a:t>equazione</a:t>
            </a:r>
            <a:r>
              <a:rPr lang="en-GB" i="1" noProof="0" dirty="0">
                <a:solidFill>
                  <a:schemeClr val="tx1"/>
                </a:solidFill>
              </a:rPr>
              <a:t> sotto», </a:t>
            </a:r>
            <a:r>
              <a:rPr lang="en-GB" i="1" noProof="0" dirty="0" err="1">
                <a:solidFill>
                  <a:schemeClr val="tx1"/>
                </a:solidFill>
              </a:rPr>
              <a:t>wq</a:t>
            </a:r>
            <a:r>
              <a:rPr lang="en-GB" i="1" noProof="0" dirty="0">
                <a:solidFill>
                  <a:schemeClr val="tx1"/>
                </a:solidFill>
              </a:rPr>
              <a:t> is the qubit frequency. Chi01 and chi12 are the dispersive shift relative to the levels 01 and 12 of the transmon. For an arbitrary couple of levels the dispersive shift can be written as a function of the coupling strength and the detuning from the resonator (</a:t>
            </a:r>
            <a:r>
              <a:rPr lang="en-GB" i="1" noProof="0" dirty="0" err="1">
                <a:solidFill>
                  <a:schemeClr val="tx1"/>
                </a:solidFill>
              </a:rPr>
              <a:t>indicare</a:t>
            </a:r>
            <a:r>
              <a:rPr lang="en-GB" i="1" noProof="0" dirty="0">
                <a:solidFill>
                  <a:schemeClr val="tx1"/>
                </a:solidFill>
              </a:rPr>
              <a:t> </a:t>
            </a:r>
            <a:r>
              <a:rPr lang="en-GB" i="1" noProof="0" dirty="0" err="1">
                <a:solidFill>
                  <a:schemeClr val="tx1"/>
                </a:solidFill>
              </a:rPr>
              <a:t>equazione</a:t>
            </a:r>
            <a:r>
              <a:rPr lang="en-GB" i="1" noProof="0" dirty="0">
                <a:solidFill>
                  <a:schemeClr val="tx1"/>
                </a:solidFill>
              </a:rPr>
              <a:t>). Since the qubit and the cavity are coupled we plan to </a:t>
            </a:r>
            <a:r>
              <a:rPr lang="en-GB" sz="1200" u="none" noProof="0" dirty="0"/>
              <a:t>read the Qubit state through a cavity measurement and to characterize the system to extract the Hamiltonian parameters and the coherence properties of the qubit</a:t>
            </a:r>
            <a:r>
              <a:rPr lang="it-IT" sz="1200" u="none" dirty="0"/>
              <a:t>.</a:t>
            </a:r>
            <a:endParaRPr lang="it-IT" u="none" dirty="0"/>
          </a:p>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6</a:t>
            </a:fld>
            <a:endParaRPr lang="it-IT"/>
          </a:p>
        </p:txBody>
      </p:sp>
    </p:spTree>
    <p:extLst>
      <p:ext uri="{BB962C8B-B14F-4D97-AF65-F5344CB8AC3E}">
        <p14:creationId xmlns:p14="http://schemas.microsoft.com/office/powerpoint/2010/main" val="2029740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So, for this purpose We start performing a cavity spectroscopy measurement. We used the VNA to acquire different spectra with different probing powers. We can note that increasing the VNA power a second feature at low freq. appears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It can be attributed to the bare resonator. With this information, we are able to calculate the sum of chi and chi12 that is equal to -10.2 MHZ</a:t>
            </a:r>
          </a:p>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7</a:t>
            </a:fld>
            <a:endParaRPr lang="it-IT"/>
          </a:p>
        </p:txBody>
      </p:sp>
    </p:spTree>
    <p:extLst>
      <p:ext uri="{BB962C8B-B14F-4D97-AF65-F5344CB8AC3E}">
        <p14:creationId xmlns:p14="http://schemas.microsoft.com/office/powerpoint/2010/main" val="2683177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In order to extract the other dispersive shift we performed qubit absorption spectroscopy. We used the cavity as a probe of the qubit state. Sending a second tone to the system, whenever the qubit is excited a</a:t>
            </a:r>
            <a:r>
              <a:rPr lang="en-GB" dirty="0"/>
              <a:t> deep in the cavity transmission coefficient appears at the qubit frequency. We can note that the deep position depends on the number of photons in the cavity that is the frequency of the qubit depends on the number of photons in the cavity. </a:t>
            </a:r>
            <a:r>
              <a:rPr lang="en-GB" noProof="0" dirty="0"/>
              <a:t>Each negative peak is separated from the other by a frequency distance of 2chi and with chi we can now calculate the chi01 and chi12. From these spectra we can also extract the bare qubit frequency.</a:t>
            </a:r>
          </a:p>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8</a:t>
            </a:fld>
            <a:endParaRPr lang="it-IT"/>
          </a:p>
        </p:txBody>
      </p:sp>
    </p:spTree>
    <p:extLst>
      <p:ext uri="{BB962C8B-B14F-4D97-AF65-F5344CB8AC3E}">
        <p14:creationId xmlns:p14="http://schemas.microsoft.com/office/powerpoint/2010/main" val="4209264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With this parameters, using this equation (</a:t>
            </a:r>
            <a:r>
              <a:rPr lang="en-GB" noProof="0" dirty="0" err="1"/>
              <a:t>indicare</a:t>
            </a:r>
            <a:r>
              <a:rPr lang="en-GB" noProof="0" dirty="0"/>
              <a:t>) we are able to calculate the detuning and then inverting this equation (</a:t>
            </a:r>
            <a:r>
              <a:rPr lang="en-GB" noProof="0" dirty="0" err="1"/>
              <a:t>indicare</a:t>
            </a:r>
            <a:r>
              <a:rPr lang="en-GB" noProof="0" dirty="0"/>
              <a:t>) we estimate the coupling strength between the qubit and the cavity to be 92.5 </a:t>
            </a:r>
            <a:r>
              <a:rPr lang="en-GB" noProof="0" dirty="0" err="1"/>
              <a:t>MHz.</a:t>
            </a:r>
            <a:r>
              <a:rPr lang="en-GB" noProof="0" dirty="0"/>
              <a:t> We can then calculate g12 and extract delta12, from which we can extract the anharmonicity and finally we can compute the charging energy and therefore the capacitance of the qubit.</a:t>
            </a:r>
          </a:p>
          <a:p>
            <a:endParaRPr lang="en-GB" dirty="0"/>
          </a:p>
        </p:txBody>
      </p:sp>
      <p:sp>
        <p:nvSpPr>
          <p:cNvPr id="4" name="Segnaposto numero diapositiva 3"/>
          <p:cNvSpPr>
            <a:spLocks noGrp="1"/>
          </p:cNvSpPr>
          <p:nvPr>
            <p:ph type="sldNum" sz="quarter" idx="5"/>
          </p:nvPr>
        </p:nvSpPr>
        <p:spPr/>
        <p:txBody>
          <a:bodyPr/>
          <a:lstStyle/>
          <a:p>
            <a:fld id="{0D1F2187-BD6B-4CD4-8DF4-F350925E52CA}" type="slidenum">
              <a:rPr lang="it-IT" smtClean="0"/>
              <a:t>9</a:t>
            </a:fld>
            <a:endParaRPr lang="it-IT"/>
          </a:p>
        </p:txBody>
      </p:sp>
    </p:spTree>
    <p:extLst>
      <p:ext uri="{BB962C8B-B14F-4D97-AF65-F5344CB8AC3E}">
        <p14:creationId xmlns:p14="http://schemas.microsoft.com/office/powerpoint/2010/main" val="794410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a:t>Nome beneficiario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a:t>Click to </a:t>
            </a:r>
            <a:r>
              <a:rPr lang="it-IT" err="1"/>
              <a:t>edit</a:t>
            </a:r>
            <a:r>
              <a:rPr lang="it-IT"/>
              <a:t> date</a:t>
            </a:r>
          </a:p>
        </p:txBody>
      </p:sp>
      <p:pic>
        <p:nvPicPr>
          <p:cNvPr id="12" name="Picture 11" descr="A logo with white text and blue and red letters&#10;&#10;Description automatically generated">
            <a:extLst>
              <a:ext uri="{FF2B5EF4-FFF2-40B4-BE49-F238E27FC236}">
                <a16:creationId xmlns:a16="http://schemas.microsoft.com/office/drawing/2014/main" id="{7C48384D-22A6-B30A-B976-0A4706A185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0905" y="193038"/>
            <a:ext cx="1749042" cy="720000"/>
          </a:xfrm>
          <a:prstGeom prst="rect">
            <a:avLst/>
          </a:prstGeom>
        </p:spPr>
      </p:pic>
    </p:spTree>
    <p:extLst>
      <p:ext uri="{BB962C8B-B14F-4D97-AF65-F5344CB8AC3E}">
        <p14:creationId xmlns:p14="http://schemas.microsoft.com/office/powerpoint/2010/main" val="66852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14/01/24</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7" name="Picture Placeholder 11">
            <a:extLst>
              <a:ext uri="{FF2B5EF4-FFF2-40B4-BE49-F238E27FC236}">
                <a16:creationId xmlns:a16="http://schemas.microsoft.com/office/drawing/2014/main" id="{B0E018EA-3E2C-4221-8F2D-FEADDDF2C9FC}"/>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3297685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14/01/24</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7" name="Picture Placeholder 11">
            <a:extLst>
              <a:ext uri="{FF2B5EF4-FFF2-40B4-BE49-F238E27FC236}">
                <a16:creationId xmlns:a16="http://schemas.microsoft.com/office/drawing/2014/main" id="{335E7CDD-E29C-417A-9EB6-CD2357295E23}"/>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64661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22038-E401-9B59-43A1-1AFFB7DF452F}"/>
              </a:ext>
            </a:extLst>
          </p:cNvPr>
          <p:cNvSpPr>
            <a:spLocks noGrp="1"/>
          </p:cNvSpPr>
          <p:nvPr>
            <p:ph type="dt" sz="half" idx="10"/>
          </p:nvPr>
        </p:nvSpPr>
        <p:spPr/>
        <p:txBody>
          <a:bodyPr/>
          <a:lstStyle/>
          <a:p>
            <a:fld id="{0CECE968-9458-1846-8B1A-FEE51423D98D}" type="datetimeFigureOut">
              <a:rPr lang="it-IT" smtClean="0"/>
              <a:t>14/01/24</a:t>
            </a:fld>
            <a:endParaRPr lang="it-IT"/>
          </a:p>
        </p:txBody>
      </p:sp>
      <p:sp>
        <p:nvSpPr>
          <p:cNvPr id="5" name="Segnaposto piè di pagina 4">
            <a:extLst>
              <a:ext uri="{FF2B5EF4-FFF2-40B4-BE49-F238E27FC236}">
                <a16:creationId xmlns:a16="http://schemas.microsoft.com/office/drawing/2014/main" id="{0F960FDE-D97A-7471-78F1-CE28AF3020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‹N›</a:t>
            </a:fld>
            <a:endParaRPr lang="it-IT"/>
          </a:p>
        </p:txBody>
      </p:sp>
    </p:spTree>
    <p:extLst>
      <p:ext uri="{BB962C8B-B14F-4D97-AF65-F5344CB8AC3E}">
        <p14:creationId xmlns:p14="http://schemas.microsoft.com/office/powerpoint/2010/main" val="2825917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C75D-EEEE-1DF0-B95B-95B328AD568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80DD4AC1-D4C6-9A4E-FA74-AC1E6F570B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44F98DA6-3019-5558-D173-466FDCD5D07A}"/>
              </a:ext>
            </a:extLst>
          </p:cNvPr>
          <p:cNvSpPr>
            <a:spLocks noGrp="1"/>
          </p:cNvSpPr>
          <p:nvPr>
            <p:ph type="dt" sz="half" idx="10"/>
          </p:nvPr>
        </p:nvSpPr>
        <p:spPr/>
        <p:txBody>
          <a:bodyPr/>
          <a:lstStyle/>
          <a:p>
            <a:fld id="{4A39F048-5F44-6C46-8C65-23FE57EC4305}" type="datetimeFigureOut">
              <a:rPr lang="en-IT" smtClean="0"/>
              <a:t>1/14/24</a:t>
            </a:fld>
            <a:endParaRPr lang="en-IT"/>
          </a:p>
        </p:txBody>
      </p:sp>
      <p:sp>
        <p:nvSpPr>
          <p:cNvPr id="5" name="Footer Placeholder 4">
            <a:extLst>
              <a:ext uri="{FF2B5EF4-FFF2-40B4-BE49-F238E27FC236}">
                <a16:creationId xmlns:a16="http://schemas.microsoft.com/office/drawing/2014/main" id="{AE03592A-4BBC-37B2-E601-14C93EA3E326}"/>
              </a:ext>
            </a:extLst>
          </p:cNvPr>
          <p:cNvSpPr>
            <a:spLocks noGrp="1"/>
          </p:cNvSpPr>
          <p:nvPr>
            <p:ph type="ftr" sz="quarter" idx="11"/>
          </p:nvPr>
        </p:nvSpPr>
        <p:spPr/>
        <p:txBody>
          <a:bodyPr/>
          <a:lstStyle/>
          <a:p>
            <a:endParaRPr lang="en-IT"/>
          </a:p>
        </p:txBody>
      </p:sp>
      <p:sp>
        <p:nvSpPr>
          <p:cNvPr id="6" name="Slide Number Placeholder 5">
            <a:extLst>
              <a:ext uri="{FF2B5EF4-FFF2-40B4-BE49-F238E27FC236}">
                <a16:creationId xmlns:a16="http://schemas.microsoft.com/office/drawing/2014/main" id="{4C5A94FB-7461-F31A-3F7F-87372D1F2810}"/>
              </a:ext>
            </a:extLst>
          </p:cNvPr>
          <p:cNvSpPr>
            <a:spLocks noGrp="1"/>
          </p:cNvSpPr>
          <p:nvPr>
            <p:ph type="sldNum" sz="quarter" idx="12"/>
          </p:nvPr>
        </p:nvSpPr>
        <p:spPr/>
        <p:txBody>
          <a:bodyPr/>
          <a:lstStyle/>
          <a:p>
            <a:fld id="{733FFEEF-88D3-E14B-B225-AC2B9931E176}" type="slidenum">
              <a:rPr lang="en-IT" smtClean="0"/>
              <a:t>‹N›</a:t>
            </a:fld>
            <a:endParaRPr lang="en-IT"/>
          </a:p>
        </p:txBody>
      </p:sp>
    </p:spTree>
    <p:extLst>
      <p:ext uri="{BB962C8B-B14F-4D97-AF65-F5344CB8AC3E}">
        <p14:creationId xmlns:p14="http://schemas.microsoft.com/office/powerpoint/2010/main" val="3102650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14/01/24</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a:t>Click to edit Master sub-title styles</a:t>
            </a:r>
            <a:endParaRPr lang="it-IT"/>
          </a:p>
        </p:txBody>
      </p:sp>
    </p:spTree>
    <p:extLst>
      <p:ext uri="{BB962C8B-B14F-4D97-AF65-F5344CB8AC3E}">
        <p14:creationId xmlns:p14="http://schemas.microsoft.com/office/powerpoint/2010/main" val="277897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14/01/24</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Tree>
    <p:extLst>
      <p:ext uri="{BB962C8B-B14F-4D97-AF65-F5344CB8AC3E}">
        <p14:creationId xmlns:p14="http://schemas.microsoft.com/office/powerpoint/2010/main" val="303844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14/01/24</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‹N›</a:t>
            </a:fld>
            <a:endParaRPr lang="it-IT"/>
          </a:p>
        </p:txBody>
      </p:sp>
    </p:spTree>
    <p:extLst>
      <p:ext uri="{BB962C8B-B14F-4D97-AF65-F5344CB8AC3E}">
        <p14:creationId xmlns:p14="http://schemas.microsoft.com/office/powerpoint/2010/main" val="122205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14/01/24</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a:t>Click to edit Master sub-title styles</a:t>
            </a:r>
            <a:endParaRPr lang="it-IT"/>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4" name="Picture Placeholder 11">
            <a:extLst>
              <a:ext uri="{FF2B5EF4-FFF2-40B4-BE49-F238E27FC236}">
                <a16:creationId xmlns:a16="http://schemas.microsoft.com/office/drawing/2014/main" id="{69B21D3C-ED42-40F8-9DE1-D9D7ADC643C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3409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14/01/24</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‹N›</a:t>
            </a:fld>
            <a:endParaRPr lang="it-IT"/>
          </a:p>
        </p:txBody>
      </p:sp>
    </p:spTree>
    <p:extLst>
      <p:ext uri="{BB962C8B-B14F-4D97-AF65-F5344CB8AC3E}">
        <p14:creationId xmlns:p14="http://schemas.microsoft.com/office/powerpoint/2010/main" val="189087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14/01/24</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72398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14/01/24</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9" name="Picture Placeholder 11">
            <a:extLst>
              <a:ext uri="{FF2B5EF4-FFF2-40B4-BE49-F238E27FC236}">
                <a16:creationId xmlns:a16="http://schemas.microsoft.com/office/drawing/2014/main" id="{F76D1A69-D327-43C4-90DC-9A69E27F3DAE}"/>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375611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14/01/24</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10" name="Picture Placeholder 11">
            <a:extLst>
              <a:ext uri="{FF2B5EF4-FFF2-40B4-BE49-F238E27FC236}">
                <a16:creationId xmlns:a16="http://schemas.microsoft.com/office/drawing/2014/main" id="{DC7008B9-D8E1-48AB-8B5F-71A812399F4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10849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5"/>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6"/>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Missione 4 • Istruzione e Ricerca </a:t>
            </a:r>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‹N›</a:t>
            </a:fld>
            <a:endParaRPr lang="it-IT"/>
          </a:p>
        </p:txBody>
      </p:sp>
      <p:pic>
        <p:nvPicPr>
          <p:cNvPr id="9" name="Picture 8" descr="A logo with white text and blue and red letters&#10;&#10;Description automatically generated">
            <a:extLst>
              <a:ext uri="{FF2B5EF4-FFF2-40B4-BE49-F238E27FC236}">
                <a16:creationId xmlns:a16="http://schemas.microsoft.com/office/drawing/2014/main" id="{73A45157-A572-B860-93E0-1FB1BBAAA1E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880905" y="193038"/>
            <a:ext cx="1749042" cy="720000"/>
          </a:xfrm>
          <a:prstGeom prst="rect">
            <a:avLst/>
          </a:prstGeom>
        </p:spPr>
      </p:pic>
    </p:spTree>
    <p:extLst>
      <p:ext uri="{BB962C8B-B14F-4D97-AF65-F5344CB8AC3E}">
        <p14:creationId xmlns:p14="http://schemas.microsoft.com/office/powerpoint/2010/main" val="3591437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62.png"/><Relationship Id="rId4" Type="http://schemas.openxmlformats.org/officeDocument/2006/relationships/image" Target="../media/image52.pn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6.png"/><Relationship Id="rId7" Type="http://schemas.openxmlformats.org/officeDocument/2006/relationships/image" Target="../media/image63.png"/><Relationship Id="rId12"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image" Target="../media/image71.png"/><Relationship Id="rId5" Type="http://schemas.openxmlformats.org/officeDocument/2006/relationships/image" Target="../media/image58.png"/><Relationship Id="rId10" Type="http://schemas.openxmlformats.org/officeDocument/2006/relationships/image" Target="../media/image70.png"/><Relationship Id="rId4" Type="http://schemas.openxmlformats.org/officeDocument/2006/relationships/image" Target="../media/image57.png"/><Relationship Id="rId9" Type="http://schemas.openxmlformats.org/officeDocument/2006/relationships/image" Target="../media/image69.png"/></Relationships>
</file>

<file path=ppt/slides/_rels/slide1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5.png"/><Relationship Id="rId7"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69.tif"/><Relationship Id="rId4" Type="http://schemas.openxmlformats.org/officeDocument/2006/relationships/image" Target="../media/image650.png"/><Relationship Id="rId9" Type="http://schemas.openxmlformats.org/officeDocument/2006/relationships/image" Target="../media/image68.jpe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g"/><Relationship Id="rId7" Type="http://schemas.openxmlformats.org/officeDocument/2006/relationships/image" Target="../media/image78.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77.JP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jpg"/><Relationship Id="rId9"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6.png"/><Relationship Id="rId3" Type="http://schemas.openxmlformats.org/officeDocument/2006/relationships/image" Target="../media/image82.png"/><Relationship Id="rId7" Type="http://schemas.microsoft.com/office/2007/relationships/hdphoto" Target="../media/hdphoto1.wdp"/><Relationship Id="rId12"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84.png"/><Relationship Id="rId11" Type="http://schemas.openxmlformats.org/officeDocument/2006/relationships/image" Target="../media/image870.png"/><Relationship Id="rId5" Type="http://schemas.openxmlformats.org/officeDocument/2006/relationships/image" Target="../media/image89.png"/><Relationship Id="rId10" Type="http://schemas.openxmlformats.org/officeDocument/2006/relationships/image" Target="../media/image860.png"/><Relationship Id="rId4" Type="http://schemas.openxmlformats.org/officeDocument/2006/relationships/image" Target="../media/image83.png"/><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5.png"/><Relationship Id="rId7"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68.jpeg"/><Relationship Id="rId4" Type="http://schemas.openxmlformats.org/officeDocument/2006/relationships/image" Target="../media/image8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7.png"/><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00.png"/><Relationship Id="rId10" Type="http://schemas.openxmlformats.org/officeDocument/2006/relationships/image" Target="../media/image11.png"/><Relationship Id="rId4" Type="http://schemas.openxmlformats.org/officeDocument/2006/relationships/image" Target="../media/image9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jp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34.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CC7D-5E06-47A8-A7BC-3298CBC83031}"/>
              </a:ext>
            </a:extLst>
          </p:cNvPr>
          <p:cNvSpPr>
            <a:spLocks noGrp="1"/>
          </p:cNvSpPr>
          <p:nvPr>
            <p:ph type="ctrTitle"/>
          </p:nvPr>
        </p:nvSpPr>
        <p:spPr/>
        <p:txBody>
          <a:bodyPr/>
          <a:lstStyle/>
          <a:p>
            <a:r>
              <a:rPr lang="it-IT"/>
              <a:t>Missione 4 </a:t>
            </a:r>
            <a:br>
              <a:rPr lang="it-IT"/>
            </a:br>
            <a:r>
              <a:rPr lang="it-IT"/>
              <a:t>Istruzione e Ricerca</a:t>
            </a:r>
          </a:p>
        </p:txBody>
      </p:sp>
      <p:sp>
        <p:nvSpPr>
          <p:cNvPr id="4" name="Picture Placeholder 3">
            <a:extLst>
              <a:ext uri="{FF2B5EF4-FFF2-40B4-BE49-F238E27FC236}">
                <a16:creationId xmlns:a16="http://schemas.microsoft.com/office/drawing/2014/main" id="{FFBEF5AF-7230-45CC-BBFF-ED162C877A3B}"/>
              </a:ext>
            </a:extLst>
          </p:cNvPr>
          <p:cNvSpPr>
            <a:spLocks noGrp="1"/>
          </p:cNvSpPr>
          <p:nvPr>
            <p:ph type="pic" idx="13"/>
          </p:nvPr>
        </p:nvSpPr>
        <p:spPr/>
        <p:txBody>
          <a:bodyPr/>
          <a:lstStyle/>
          <a:p>
            <a:r>
              <a:rPr lang="en-GB" sz="3200" i="1" dirty="0">
                <a:effectLst/>
                <a:latin typeface="Helvetica" pitchFamily="2" charset="0"/>
              </a:rPr>
              <a:t>Superconducting Qubit in a 3D Cavity</a:t>
            </a:r>
            <a:endParaRPr lang="en-GB" sz="3200" dirty="0">
              <a:effectLst/>
              <a:latin typeface="Helvetica" pitchFamily="2" charset="0"/>
            </a:endParaRPr>
          </a:p>
          <a:p>
            <a:endParaRPr lang="en-US" dirty="0"/>
          </a:p>
        </p:txBody>
      </p:sp>
      <p:sp>
        <p:nvSpPr>
          <p:cNvPr id="5" name="Content Placeholder 4">
            <a:extLst>
              <a:ext uri="{FF2B5EF4-FFF2-40B4-BE49-F238E27FC236}">
                <a16:creationId xmlns:a16="http://schemas.microsoft.com/office/drawing/2014/main" id="{F18DD676-B753-4CB8-A8F7-2BEFC134999E}"/>
              </a:ext>
            </a:extLst>
          </p:cNvPr>
          <p:cNvSpPr>
            <a:spLocks noGrp="1"/>
          </p:cNvSpPr>
          <p:nvPr>
            <p:ph sz="quarter" idx="14"/>
          </p:nvPr>
        </p:nvSpPr>
        <p:spPr>
          <a:xfrm>
            <a:off x="-4168" y="6374560"/>
            <a:ext cx="3795444" cy="482600"/>
          </a:xfrm>
        </p:spPr>
        <p:txBody>
          <a:bodyPr anchor="ctr"/>
          <a:lstStyle/>
          <a:p>
            <a:r>
              <a:rPr lang="en-GB"/>
              <a:t>16 January 2024</a:t>
            </a:r>
          </a:p>
        </p:txBody>
      </p:sp>
      <p:pic>
        <p:nvPicPr>
          <p:cNvPr id="6" name="Picture 2" descr="gennaio | 2019 |">
            <a:extLst>
              <a:ext uri="{FF2B5EF4-FFF2-40B4-BE49-F238E27FC236}">
                <a16:creationId xmlns:a16="http://schemas.microsoft.com/office/drawing/2014/main" id="{F3D096C2-32D8-D3B6-F30B-6F110D760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731" y="4622579"/>
            <a:ext cx="1969646" cy="99611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6D192186-E9C3-C30F-C499-408A87C7D94D}"/>
              </a:ext>
            </a:extLst>
          </p:cNvPr>
          <p:cNvSpPr txBox="1"/>
          <p:nvPr/>
        </p:nvSpPr>
        <p:spPr>
          <a:xfrm>
            <a:off x="7343831" y="4797469"/>
            <a:ext cx="1401666" cy="646331"/>
          </a:xfrm>
          <a:prstGeom prst="rect">
            <a:avLst/>
          </a:prstGeom>
          <a:noFill/>
        </p:spPr>
        <p:txBody>
          <a:bodyPr wrap="none" rtlCol="0">
            <a:spAutoFit/>
          </a:bodyPr>
          <a:lstStyle/>
          <a:p>
            <a:r>
              <a:rPr lang="it-IT" dirty="0"/>
              <a:t>Simone Tocci</a:t>
            </a:r>
          </a:p>
          <a:p>
            <a:endParaRPr lang="en-GB" dirty="0"/>
          </a:p>
        </p:txBody>
      </p:sp>
    </p:spTree>
    <p:extLst>
      <p:ext uri="{BB962C8B-B14F-4D97-AF65-F5344CB8AC3E}">
        <p14:creationId xmlns:p14="http://schemas.microsoft.com/office/powerpoint/2010/main" val="2416892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770FE47-1F3D-487D-17DB-D92A1D8F2CCA}"/>
              </a:ext>
            </a:extLst>
          </p:cNvPr>
          <p:cNvSpPr txBox="1"/>
          <p:nvPr/>
        </p:nvSpPr>
        <p:spPr>
          <a:xfrm>
            <a:off x="101749" y="1085561"/>
            <a:ext cx="9780050" cy="707886"/>
          </a:xfrm>
          <a:prstGeom prst="rect">
            <a:avLst/>
          </a:prstGeom>
          <a:noFill/>
        </p:spPr>
        <p:txBody>
          <a:bodyPr wrap="none" rtlCol="0">
            <a:spAutoFit/>
          </a:bodyPr>
          <a:lstStyle/>
          <a:p>
            <a:r>
              <a:rPr lang="en-GB" sz="4000" dirty="0"/>
              <a:t>Qubit in 3D cavity: Rabi and T1 measurements</a:t>
            </a:r>
            <a:endParaRPr lang="en-GB" sz="4000" i="1" dirty="0"/>
          </a:p>
        </p:txBody>
      </p:sp>
      <p:pic>
        <p:nvPicPr>
          <p:cNvPr id="3" name="Immagine 2">
            <a:extLst>
              <a:ext uri="{FF2B5EF4-FFF2-40B4-BE49-F238E27FC236}">
                <a16:creationId xmlns:a16="http://schemas.microsoft.com/office/drawing/2014/main" id="{71CCAC17-31B4-F524-2914-B19D5EBB98EE}"/>
              </a:ext>
            </a:extLst>
          </p:cNvPr>
          <p:cNvPicPr>
            <a:picLocks noChangeAspect="1"/>
          </p:cNvPicPr>
          <p:nvPr/>
        </p:nvPicPr>
        <p:blipFill rotWithShape="1">
          <a:blip r:embed="rId3"/>
          <a:srcRect l="25417" t="8058" r="7707" b="37143"/>
          <a:stretch/>
        </p:blipFill>
        <p:spPr>
          <a:xfrm>
            <a:off x="3521925" y="4630736"/>
            <a:ext cx="2919112" cy="1475832"/>
          </a:xfrm>
          <a:prstGeom prst="rect">
            <a:avLst/>
          </a:prstGeom>
        </p:spPr>
      </p:pic>
      <p:grpSp>
        <p:nvGrpSpPr>
          <p:cNvPr id="4" name="Gruppo 3">
            <a:extLst>
              <a:ext uri="{FF2B5EF4-FFF2-40B4-BE49-F238E27FC236}">
                <a16:creationId xmlns:a16="http://schemas.microsoft.com/office/drawing/2014/main" id="{8AC6B336-AF31-1AA2-33A5-57880CDB14C3}"/>
              </a:ext>
            </a:extLst>
          </p:cNvPr>
          <p:cNvGrpSpPr/>
          <p:nvPr/>
        </p:nvGrpSpPr>
        <p:grpSpPr>
          <a:xfrm>
            <a:off x="1155283" y="2134292"/>
            <a:ext cx="3044814" cy="1571725"/>
            <a:chOff x="3524251" y="2282190"/>
            <a:chExt cx="2220280" cy="1034210"/>
          </a:xfrm>
        </p:grpSpPr>
        <p:pic>
          <p:nvPicPr>
            <p:cNvPr id="5" name="Immagine 4">
              <a:extLst>
                <a:ext uri="{FF2B5EF4-FFF2-40B4-BE49-F238E27FC236}">
                  <a16:creationId xmlns:a16="http://schemas.microsoft.com/office/drawing/2014/main" id="{111ED2EA-525D-8D9A-BF06-0A02E6662D28}"/>
                </a:ext>
              </a:extLst>
            </p:cNvPr>
            <p:cNvPicPr>
              <a:picLocks noChangeAspect="1"/>
            </p:cNvPicPr>
            <p:nvPr/>
          </p:nvPicPr>
          <p:blipFill>
            <a:blip r:embed="rId4"/>
            <a:stretch>
              <a:fillRect/>
            </a:stretch>
          </p:blipFill>
          <p:spPr>
            <a:xfrm>
              <a:off x="3524251" y="2605088"/>
              <a:ext cx="2220280" cy="711312"/>
            </a:xfrm>
            <a:prstGeom prst="rect">
              <a:avLst/>
            </a:prstGeom>
          </p:spPr>
        </p:pic>
        <p:pic>
          <p:nvPicPr>
            <p:cNvPr id="6" name="Immagine 5">
              <a:extLst>
                <a:ext uri="{FF2B5EF4-FFF2-40B4-BE49-F238E27FC236}">
                  <a16:creationId xmlns:a16="http://schemas.microsoft.com/office/drawing/2014/main" id="{EF59012E-2CD0-6640-4F99-9705683B460C}"/>
                </a:ext>
              </a:extLst>
            </p:cNvPr>
            <p:cNvPicPr>
              <a:picLocks noChangeAspect="1"/>
            </p:cNvPicPr>
            <p:nvPr/>
          </p:nvPicPr>
          <p:blipFill rotWithShape="1">
            <a:blip r:embed="rId3"/>
            <a:srcRect l="25417" t="8058" r="7707" b="79451"/>
            <a:stretch/>
          </p:blipFill>
          <p:spPr>
            <a:xfrm>
              <a:off x="3619500" y="2282190"/>
              <a:ext cx="2049780" cy="236220"/>
            </a:xfrm>
            <a:prstGeom prst="rect">
              <a:avLst/>
            </a:prstGeom>
          </p:spPr>
        </p:pic>
        <p:sp>
          <p:nvSpPr>
            <p:cNvPr id="7" name="Rettangolo 6">
              <a:extLst>
                <a:ext uri="{FF2B5EF4-FFF2-40B4-BE49-F238E27FC236}">
                  <a16:creationId xmlns:a16="http://schemas.microsoft.com/office/drawing/2014/main" id="{EE452FC8-ACDB-52D7-BFF9-CF83AB11A253}"/>
                </a:ext>
              </a:extLst>
            </p:cNvPr>
            <p:cNvSpPr/>
            <p:nvPr/>
          </p:nvSpPr>
          <p:spPr>
            <a:xfrm>
              <a:off x="3939540" y="2461260"/>
              <a:ext cx="807720" cy="143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CasellaDiTesto 7">
            <a:extLst>
              <a:ext uri="{FF2B5EF4-FFF2-40B4-BE49-F238E27FC236}">
                <a16:creationId xmlns:a16="http://schemas.microsoft.com/office/drawing/2014/main" id="{B1A00FCC-A05B-137A-1975-050C0FA2F76E}"/>
              </a:ext>
            </a:extLst>
          </p:cNvPr>
          <p:cNvSpPr txBox="1"/>
          <p:nvPr/>
        </p:nvSpPr>
        <p:spPr>
          <a:xfrm>
            <a:off x="2245247" y="1905372"/>
            <a:ext cx="595035" cy="369332"/>
          </a:xfrm>
          <a:prstGeom prst="rect">
            <a:avLst/>
          </a:prstGeom>
          <a:noFill/>
        </p:spPr>
        <p:txBody>
          <a:bodyPr wrap="none" rtlCol="0">
            <a:spAutoFit/>
          </a:bodyPr>
          <a:lstStyle/>
          <a:p>
            <a:r>
              <a:rPr lang="en-GB" dirty="0"/>
              <a:t>Rabi</a:t>
            </a:r>
          </a:p>
        </p:txBody>
      </p:sp>
      <p:sp>
        <p:nvSpPr>
          <p:cNvPr id="9" name="CasellaDiTesto 8">
            <a:extLst>
              <a:ext uri="{FF2B5EF4-FFF2-40B4-BE49-F238E27FC236}">
                <a16:creationId xmlns:a16="http://schemas.microsoft.com/office/drawing/2014/main" id="{E594F351-9F02-9E98-2D05-D364F89E6B80}"/>
              </a:ext>
            </a:extLst>
          </p:cNvPr>
          <p:cNvSpPr txBox="1"/>
          <p:nvPr/>
        </p:nvSpPr>
        <p:spPr>
          <a:xfrm>
            <a:off x="4720856" y="4356860"/>
            <a:ext cx="375424" cy="369332"/>
          </a:xfrm>
          <a:prstGeom prst="rect">
            <a:avLst/>
          </a:prstGeom>
          <a:noFill/>
        </p:spPr>
        <p:txBody>
          <a:bodyPr wrap="none" rtlCol="0">
            <a:spAutoFit/>
          </a:bodyPr>
          <a:lstStyle/>
          <a:p>
            <a:r>
              <a:rPr lang="en-GB" dirty="0"/>
              <a:t>T</a:t>
            </a:r>
            <a:r>
              <a:rPr lang="en-GB" baseline="-25000" dirty="0"/>
              <a:t>1</a:t>
            </a:r>
          </a:p>
        </p:txBody>
      </p:sp>
      <p:pic>
        <p:nvPicPr>
          <p:cNvPr id="10" name="Immagine 9">
            <a:extLst>
              <a:ext uri="{FF2B5EF4-FFF2-40B4-BE49-F238E27FC236}">
                <a16:creationId xmlns:a16="http://schemas.microsoft.com/office/drawing/2014/main" id="{9B5B3B30-E077-7C76-D97A-73F25DEC2721}"/>
              </a:ext>
            </a:extLst>
          </p:cNvPr>
          <p:cNvPicPr>
            <a:picLocks noChangeAspect="1"/>
          </p:cNvPicPr>
          <p:nvPr/>
        </p:nvPicPr>
        <p:blipFill>
          <a:blip r:embed="rId5"/>
          <a:stretch>
            <a:fillRect/>
          </a:stretch>
        </p:blipFill>
        <p:spPr>
          <a:xfrm>
            <a:off x="4981481" y="1792097"/>
            <a:ext cx="3278437" cy="2467593"/>
          </a:xfrm>
          <a:prstGeom prst="rect">
            <a:avLst/>
          </a:prstGeom>
        </p:spPr>
      </p:pic>
      <p:grpSp>
        <p:nvGrpSpPr>
          <p:cNvPr id="11" name="Gruppo 10">
            <a:extLst>
              <a:ext uri="{FF2B5EF4-FFF2-40B4-BE49-F238E27FC236}">
                <a16:creationId xmlns:a16="http://schemas.microsoft.com/office/drawing/2014/main" id="{260321BF-6070-F6D3-26DC-2330A9ADA0EA}"/>
              </a:ext>
            </a:extLst>
          </p:cNvPr>
          <p:cNvGrpSpPr>
            <a:grpSpLocks noChangeAspect="1"/>
          </p:cNvGrpSpPr>
          <p:nvPr/>
        </p:nvGrpSpPr>
        <p:grpSpPr>
          <a:xfrm>
            <a:off x="8182012" y="3356054"/>
            <a:ext cx="3455374" cy="2688076"/>
            <a:chOff x="8425838" y="3515714"/>
            <a:chExt cx="3992880" cy="3027694"/>
          </a:xfrm>
        </p:grpSpPr>
        <p:pic>
          <p:nvPicPr>
            <p:cNvPr id="12" name="Immagine 11">
              <a:extLst>
                <a:ext uri="{FF2B5EF4-FFF2-40B4-BE49-F238E27FC236}">
                  <a16:creationId xmlns:a16="http://schemas.microsoft.com/office/drawing/2014/main" id="{67C492D8-2F39-B2CC-B5B5-2A7CDDC0D1E4}"/>
                </a:ext>
              </a:extLst>
            </p:cNvPr>
            <p:cNvPicPr>
              <a:picLocks noChangeAspect="1"/>
            </p:cNvPicPr>
            <p:nvPr/>
          </p:nvPicPr>
          <p:blipFill>
            <a:blip r:embed="rId6"/>
            <a:stretch>
              <a:fillRect/>
            </a:stretch>
          </p:blipFill>
          <p:spPr>
            <a:xfrm>
              <a:off x="8425838" y="3515714"/>
              <a:ext cx="3992880" cy="3027694"/>
            </a:xfrm>
            <a:prstGeom prst="rect">
              <a:avLst/>
            </a:prstGeom>
          </p:spPr>
        </p:pic>
        <p:sp>
          <p:nvSpPr>
            <p:cNvPr id="13" name="CasellaDiTesto 12">
              <a:extLst>
                <a:ext uri="{FF2B5EF4-FFF2-40B4-BE49-F238E27FC236}">
                  <a16:creationId xmlns:a16="http://schemas.microsoft.com/office/drawing/2014/main" id="{04C29C30-9A16-EE0B-34A1-4800639347A8}"/>
                </a:ext>
              </a:extLst>
            </p:cNvPr>
            <p:cNvSpPr txBox="1"/>
            <p:nvPr/>
          </p:nvSpPr>
          <p:spPr>
            <a:xfrm>
              <a:off x="10293338" y="4803966"/>
              <a:ext cx="1739579" cy="369332"/>
            </a:xfrm>
            <a:prstGeom prst="rect">
              <a:avLst/>
            </a:prstGeom>
            <a:solidFill>
              <a:schemeClr val="bg1"/>
            </a:solidFill>
          </p:spPr>
          <p:txBody>
            <a:bodyPr wrap="none" rtlCol="0">
              <a:spAutoFit/>
            </a:bodyPr>
            <a:lstStyle/>
            <a:p>
              <a:r>
                <a:rPr lang="it-IT" dirty="0"/>
                <a:t>T</a:t>
              </a:r>
              <a:r>
                <a:rPr lang="it-IT" baseline="-25000" dirty="0"/>
                <a:t>1</a:t>
              </a:r>
              <a:r>
                <a:rPr lang="it-IT" dirty="0"/>
                <a:t>=8.68</a:t>
              </a:r>
              <a:r>
                <a:rPr lang="it-IT" sz="1800" dirty="0"/>
                <a:t>±0.72 µ</a:t>
              </a:r>
              <a:r>
                <a:rPr lang="it-IT" sz="1800" dirty="0" err="1"/>
                <a:t>s</a:t>
              </a:r>
              <a:endParaRPr lang="it-IT" dirty="0"/>
            </a:p>
          </p:txBody>
        </p:sp>
      </p:grpSp>
      <p:sp>
        <p:nvSpPr>
          <p:cNvPr id="14" name="CasellaDiTesto 13">
            <a:extLst>
              <a:ext uri="{FF2B5EF4-FFF2-40B4-BE49-F238E27FC236}">
                <a16:creationId xmlns:a16="http://schemas.microsoft.com/office/drawing/2014/main" id="{0B91D8FF-BBDC-7B15-67E8-4BCD5DCAE720}"/>
              </a:ext>
            </a:extLst>
          </p:cNvPr>
          <p:cNvSpPr txBox="1"/>
          <p:nvPr/>
        </p:nvSpPr>
        <p:spPr>
          <a:xfrm rot="16200000">
            <a:off x="4779956" y="2671765"/>
            <a:ext cx="401072" cy="36933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GB" dirty="0"/>
              <a:t>P</a:t>
            </a:r>
            <a:r>
              <a:rPr lang="en-GB" baseline="-25000" dirty="0"/>
              <a:t>G</a:t>
            </a:r>
          </a:p>
        </p:txBody>
      </p:sp>
      <p:sp>
        <p:nvSpPr>
          <p:cNvPr id="15" name="CasellaDiTesto 14">
            <a:extLst>
              <a:ext uri="{FF2B5EF4-FFF2-40B4-BE49-F238E27FC236}">
                <a16:creationId xmlns:a16="http://schemas.microsoft.com/office/drawing/2014/main" id="{5BEB00C5-D497-57C6-8037-FB7C2E7C170D}"/>
              </a:ext>
            </a:extLst>
          </p:cNvPr>
          <p:cNvSpPr txBox="1"/>
          <p:nvPr/>
        </p:nvSpPr>
        <p:spPr>
          <a:xfrm rot="16200000">
            <a:off x="8004178" y="4410085"/>
            <a:ext cx="401072" cy="36933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GB" dirty="0"/>
              <a:t>P</a:t>
            </a:r>
            <a:r>
              <a:rPr lang="en-GB" baseline="-25000" dirty="0"/>
              <a:t>G</a:t>
            </a:r>
          </a:p>
        </p:txBody>
      </p:sp>
      <p:sp>
        <p:nvSpPr>
          <p:cNvPr id="17" name="CasellaDiTesto 16">
            <a:extLst>
              <a:ext uri="{FF2B5EF4-FFF2-40B4-BE49-F238E27FC236}">
                <a16:creationId xmlns:a16="http://schemas.microsoft.com/office/drawing/2014/main" id="{2AB6DC49-55E3-C325-D196-67B1C367FC9A}"/>
              </a:ext>
            </a:extLst>
          </p:cNvPr>
          <p:cNvSpPr txBox="1"/>
          <p:nvPr/>
        </p:nvSpPr>
        <p:spPr>
          <a:xfrm>
            <a:off x="6245431" y="4124466"/>
            <a:ext cx="1059906" cy="36933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GB" dirty="0"/>
              <a:t>Time [</a:t>
            </a:r>
            <a:r>
              <a:rPr lang="it-IT" sz="1800" dirty="0"/>
              <a:t>µ</a:t>
            </a:r>
            <a:r>
              <a:rPr lang="en-GB" dirty="0"/>
              <a:t>s]</a:t>
            </a:r>
            <a:endParaRPr lang="en-GB" baseline="-25000" dirty="0"/>
          </a:p>
        </p:txBody>
      </p:sp>
      <p:sp>
        <p:nvSpPr>
          <p:cNvPr id="18" name="CasellaDiTesto 17">
            <a:extLst>
              <a:ext uri="{FF2B5EF4-FFF2-40B4-BE49-F238E27FC236}">
                <a16:creationId xmlns:a16="http://schemas.microsoft.com/office/drawing/2014/main" id="{E4C1E625-C5D9-8B57-A9D6-294225A2D8BC}"/>
              </a:ext>
            </a:extLst>
          </p:cNvPr>
          <p:cNvSpPr txBox="1"/>
          <p:nvPr/>
        </p:nvSpPr>
        <p:spPr>
          <a:xfrm>
            <a:off x="9561993" y="5902329"/>
            <a:ext cx="1059906" cy="36933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GB" dirty="0"/>
              <a:t>Time [</a:t>
            </a:r>
            <a:r>
              <a:rPr lang="it-IT" sz="1800" dirty="0"/>
              <a:t>µ</a:t>
            </a:r>
            <a:r>
              <a:rPr lang="en-GB" dirty="0"/>
              <a:t>s]</a:t>
            </a:r>
            <a:endParaRPr lang="en-GB" baseline="-25000" dirty="0"/>
          </a:p>
        </p:txBody>
      </p:sp>
    </p:spTree>
    <p:extLst>
      <p:ext uri="{BB962C8B-B14F-4D97-AF65-F5344CB8AC3E}">
        <p14:creationId xmlns:p14="http://schemas.microsoft.com/office/powerpoint/2010/main" val="2959060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5F8E8299-0889-D9E2-0AEA-2FE84B3E4B20}"/>
              </a:ext>
            </a:extLst>
          </p:cNvPr>
          <p:cNvGrpSpPr>
            <a:grpSpLocks noChangeAspect="1"/>
          </p:cNvGrpSpPr>
          <p:nvPr/>
        </p:nvGrpSpPr>
        <p:grpSpPr>
          <a:xfrm>
            <a:off x="8741003" y="4038667"/>
            <a:ext cx="2943579" cy="2268000"/>
            <a:chOff x="7739536" y="3823661"/>
            <a:chExt cx="3515204" cy="2708436"/>
          </a:xfrm>
        </p:grpSpPr>
        <p:pic>
          <p:nvPicPr>
            <p:cNvPr id="3" name="Immagine 2">
              <a:extLst>
                <a:ext uri="{FF2B5EF4-FFF2-40B4-BE49-F238E27FC236}">
                  <a16:creationId xmlns:a16="http://schemas.microsoft.com/office/drawing/2014/main" id="{3C17180A-F4FD-7085-B638-1BFF2BD0099E}"/>
                </a:ext>
              </a:extLst>
            </p:cNvPr>
            <p:cNvPicPr>
              <a:picLocks noChangeAspect="1"/>
            </p:cNvPicPr>
            <p:nvPr/>
          </p:nvPicPr>
          <p:blipFill>
            <a:blip r:embed="rId3"/>
            <a:stretch>
              <a:fillRect/>
            </a:stretch>
          </p:blipFill>
          <p:spPr>
            <a:xfrm>
              <a:off x="7739536" y="3823661"/>
              <a:ext cx="3515204" cy="2708436"/>
            </a:xfrm>
            <a:prstGeom prst="rect">
              <a:avLst/>
            </a:prstGeom>
          </p:spPr>
        </p:pic>
        <p:sp>
          <p:nvSpPr>
            <p:cNvPr id="4" name="Rettangolo 3">
              <a:extLst>
                <a:ext uri="{FF2B5EF4-FFF2-40B4-BE49-F238E27FC236}">
                  <a16:creationId xmlns:a16="http://schemas.microsoft.com/office/drawing/2014/main" id="{82003E22-D745-E2C2-DCF2-BB95BA57EF9F}"/>
                </a:ext>
              </a:extLst>
            </p:cNvPr>
            <p:cNvSpPr/>
            <p:nvPr/>
          </p:nvSpPr>
          <p:spPr>
            <a:xfrm>
              <a:off x="9890759" y="5895447"/>
              <a:ext cx="1139866" cy="188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 name="Gruppo 4">
            <a:extLst>
              <a:ext uri="{FF2B5EF4-FFF2-40B4-BE49-F238E27FC236}">
                <a16:creationId xmlns:a16="http://schemas.microsoft.com/office/drawing/2014/main" id="{CC2AB356-0D1C-56A6-1585-44F4AE68D672}"/>
              </a:ext>
            </a:extLst>
          </p:cNvPr>
          <p:cNvGrpSpPr>
            <a:grpSpLocks noChangeAspect="1"/>
          </p:cNvGrpSpPr>
          <p:nvPr/>
        </p:nvGrpSpPr>
        <p:grpSpPr>
          <a:xfrm>
            <a:off x="5580524" y="3935641"/>
            <a:ext cx="2971508" cy="2412000"/>
            <a:chOff x="4235421" y="3901440"/>
            <a:chExt cx="3359811" cy="2727188"/>
          </a:xfrm>
        </p:grpSpPr>
        <p:pic>
          <p:nvPicPr>
            <p:cNvPr id="6" name="Immagine 5">
              <a:extLst>
                <a:ext uri="{FF2B5EF4-FFF2-40B4-BE49-F238E27FC236}">
                  <a16:creationId xmlns:a16="http://schemas.microsoft.com/office/drawing/2014/main" id="{063EEE36-511D-CEB1-646E-82ED39F512E3}"/>
                </a:ext>
              </a:extLst>
            </p:cNvPr>
            <p:cNvPicPr>
              <a:picLocks noChangeAspect="1"/>
            </p:cNvPicPr>
            <p:nvPr/>
          </p:nvPicPr>
          <p:blipFill>
            <a:blip r:embed="rId4"/>
            <a:stretch>
              <a:fillRect/>
            </a:stretch>
          </p:blipFill>
          <p:spPr>
            <a:xfrm>
              <a:off x="4235421" y="3901440"/>
              <a:ext cx="3359811" cy="2727188"/>
            </a:xfrm>
            <a:prstGeom prst="rect">
              <a:avLst/>
            </a:prstGeom>
          </p:spPr>
        </p:pic>
        <p:sp>
          <p:nvSpPr>
            <p:cNvPr id="7" name="Rettangolo 6">
              <a:extLst>
                <a:ext uri="{FF2B5EF4-FFF2-40B4-BE49-F238E27FC236}">
                  <a16:creationId xmlns:a16="http://schemas.microsoft.com/office/drawing/2014/main" id="{4525252E-5AA4-C39D-E83F-57017FC466CB}"/>
                </a:ext>
              </a:extLst>
            </p:cNvPr>
            <p:cNvSpPr/>
            <p:nvPr/>
          </p:nvSpPr>
          <p:spPr>
            <a:xfrm>
              <a:off x="6255521" y="5920653"/>
              <a:ext cx="1139866" cy="188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uppo 7">
            <a:extLst>
              <a:ext uri="{FF2B5EF4-FFF2-40B4-BE49-F238E27FC236}">
                <a16:creationId xmlns:a16="http://schemas.microsoft.com/office/drawing/2014/main" id="{7A6F00F2-B29F-2E34-1E8B-9793552EA077}"/>
              </a:ext>
            </a:extLst>
          </p:cNvPr>
          <p:cNvGrpSpPr>
            <a:grpSpLocks noChangeAspect="1"/>
          </p:cNvGrpSpPr>
          <p:nvPr/>
        </p:nvGrpSpPr>
        <p:grpSpPr>
          <a:xfrm>
            <a:off x="5599141" y="1729028"/>
            <a:ext cx="2886132" cy="2340000"/>
            <a:chOff x="4289842" y="1095701"/>
            <a:chExt cx="3305389" cy="2679922"/>
          </a:xfrm>
        </p:grpSpPr>
        <p:pic>
          <p:nvPicPr>
            <p:cNvPr id="9" name="Immagine 8">
              <a:extLst>
                <a:ext uri="{FF2B5EF4-FFF2-40B4-BE49-F238E27FC236}">
                  <a16:creationId xmlns:a16="http://schemas.microsoft.com/office/drawing/2014/main" id="{8ECB42CC-53B5-E5EF-9A73-BF565F626D84}"/>
                </a:ext>
              </a:extLst>
            </p:cNvPr>
            <p:cNvPicPr>
              <a:picLocks noChangeAspect="1"/>
            </p:cNvPicPr>
            <p:nvPr/>
          </p:nvPicPr>
          <p:blipFill>
            <a:blip r:embed="rId5"/>
            <a:stretch>
              <a:fillRect/>
            </a:stretch>
          </p:blipFill>
          <p:spPr>
            <a:xfrm>
              <a:off x="4289842" y="1095701"/>
              <a:ext cx="3305389" cy="2679922"/>
            </a:xfrm>
            <a:prstGeom prst="rect">
              <a:avLst/>
            </a:prstGeom>
          </p:spPr>
        </p:pic>
        <p:sp>
          <p:nvSpPr>
            <p:cNvPr id="10" name="Rettangolo 9">
              <a:extLst>
                <a:ext uri="{FF2B5EF4-FFF2-40B4-BE49-F238E27FC236}">
                  <a16:creationId xmlns:a16="http://schemas.microsoft.com/office/drawing/2014/main" id="{7DD67B1A-2C31-24C0-9C03-5C8EDC633C67}"/>
                </a:ext>
              </a:extLst>
            </p:cNvPr>
            <p:cNvSpPr/>
            <p:nvPr/>
          </p:nvSpPr>
          <p:spPr>
            <a:xfrm>
              <a:off x="6255521" y="2512464"/>
              <a:ext cx="1068225" cy="188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 name="Gruppo 10">
            <a:extLst>
              <a:ext uri="{FF2B5EF4-FFF2-40B4-BE49-F238E27FC236}">
                <a16:creationId xmlns:a16="http://schemas.microsoft.com/office/drawing/2014/main" id="{D684FF55-4C98-8AFD-D38B-DA0ECB47E06E}"/>
              </a:ext>
            </a:extLst>
          </p:cNvPr>
          <p:cNvGrpSpPr>
            <a:grpSpLocks noChangeAspect="1"/>
          </p:cNvGrpSpPr>
          <p:nvPr/>
        </p:nvGrpSpPr>
        <p:grpSpPr>
          <a:xfrm>
            <a:off x="8721048" y="1629187"/>
            <a:ext cx="2872142" cy="2376000"/>
            <a:chOff x="7739536" y="942288"/>
            <a:chExt cx="3419640" cy="2828925"/>
          </a:xfrm>
        </p:grpSpPr>
        <p:pic>
          <p:nvPicPr>
            <p:cNvPr id="12" name="Immagine 11">
              <a:extLst>
                <a:ext uri="{FF2B5EF4-FFF2-40B4-BE49-F238E27FC236}">
                  <a16:creationId xmlns:a16="http://schemas.microsoft.com/office/drawing/2014/main" id="{86612C18-39C1-AB19-ECFD-13B1514A0CC2}"/>
                </a:ext>
              </a:extLst>
            </p:cNvPr>
            <p:cNvPicPr>
              <a:picLocks noChangeAspect="1"/>
            </p:cNvPicPr>
            <p:nvPr/>
          </p:nvPicPr>
          <p:blipFill>
            <a:blip r:embed="rId6"/>
            <a:stretch>
              <a:fillRect/>
            </a:stretch>
          </p:blipFill>
          <p:spPr>
            <a:xfrm>
              <a:off x="7739536" y="942288"/>
              <a:ext cx="3419640" cy="2828925"/>
            </a:xfrm>
            <a:prstGeom prst="rect">
              <a:avLst/>
            </a:prstGeom>
          </p:spPr>
        </p:pic>
        <p:sp>
          <p:nvSpPr>
            <p:cNvPr id="13" name="Rettangolo 12">
              <a:extLst>
                <a:ext uri="{FF2B5EF4-FFF2-40B4-BE49-F238E27FC236}">
                  <a16:creationId xmlns:a16="http://schemas.microsoft.com/office/drawing/2014/main" id="{0283C897-0D16-F6A7-43F0-856EB4D6F0A4}"/>
                </a:ext>
              </a:extLst>
            </p:cNvPr>
            <p:cNvSpPr/>
            <p:nvPr/>
          </p:nvSpPr>
          <p:spPr>
            <a:xfrm>
              <a:off x="9819119" y="3014074"/>
              <a:ext cx="1139866" cy="188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4" name="CasellaDiTesto 13">
            <a:extLst>
              <a:ext uri="{FF2B5EF4-FFF2-40B4-BE49-F238E27FC236}">
                <a16:creationId xmlns:a16="http://schemas.microsoft.com/office/drawing/2014/main" id="{48755FA9-B88A-D752-1A1F-B9BEE7CFC8B0}"/>
              </a:ext>
            </a:extLst>
          </p:cNvPr>
          <p:cNvSpPr txBox="1"/>
          <p:nvPr/>
        </p:nvSpPr>
        <p:spPr>
          <a:xfrm>
            <a:off x="0" y="1153412"/>
            <a:ext cx="8591839" cy="707886"/>
          </a:xfrm>
          <a:prstGeom prst="rect">
            <a:avLst/>
          </a:prstGeom>
          <a:noFill/>
        </p:spPr>
        <p:txBody>
          <a:bodyPr wrap="none" rtlCol="0">
            <a:spAutoFit/>
          </a:bodyPr>
          <a:lstStyle/>
          <a:p>
            <a:r>
              <a:rPr lang="en-GB" sz="4000"/>
              <a:t>Qubit in 3D cavity: Ramsey spectroscopy</a:t>
            </a:r>
            <a:endParaRPr lang="en-GB" sz="4000" i="1"/>
          </a:p>
        </p:txBody>
      </p:sp>
      <p:sp>
        <p:nvSpPr>
          <p:cNvPr id="15" name="CasellaDiTesto 14">
            <a:extLst>
              <a:ext uri="{FF2B5EF4-FFF2-40B4-BE49-F238E27FC236}">
                <a16:creationId xmlns:a16="http://schemas.microsoft.com/office/drawing/2014/main" id="{9F42D6AC-D644-A336-0A5C-BBB6ECF72BBD}"/>
              </a:ext>
            </a:extLst>
          </p:cNvPr>
          <p:cNvSpPr txBox="1"/>
          <p:nvPr/>
        </p:nvSpPr>
        <p:spPr>
          <a:xfrm>
            <a:off x="2623141" y="5141641"/>
            <a:ext cx="2554150" cy="461665"/>
          </a:xfrm>
          <a:prstGeom prst="rect">
            <a:avLst/>
          </a:prstGeom>
          <a:noFill/>
        </p:spPr>
        <p:txBody>
          <a:bodyPr wrap="square" rtlCol="0">
            <a:spAutoFit/>
          </a:bodyPr>
          <a:lstStyle/>
          <a:p>
            <a:r>
              <a:rPr lang="it-IT" sz="2400" b="1" dirty="0"/>
              <a:t>T</a:t>
            </a:r>
            <a:r>
              <a:rPr lang="it-IT" sz="2400" b="1" baseline="-25000" dirty="0"/>
              <a:t>2</a:t>
            </a:r>
            <a:r>
              <a:rPr lang="el-GR" sz="2400" b="1" dirty="0"/>
              <a:t> </a:t>
            </a:r>
            <a:r>
              <a:rPr lang="it-IT" sz="2400" b="1" dirty="0"/>
              <a:t>=2.30±0.11 </a:t>
            </a:r>
            <a:r>
              <a:rPr lang="el-GR" sz="2400" b="1" dirty="0"/>
              <a:t>μ</a:t>
            </a:r>
            <a:r>
              <a:rPr lang="it-IT" sz="2400" b="1" dirty="0" err="1"/>
              <a:t>s</a:t>
            </a:r>
            <a:endParaRPr lang="en-GB" sz="2400" b="1" dirty="0"/>
          </a:p>
        </p:txBody>
      </p:sp>
      <p:pic>
        <p:nvPicPr>
          <p:cNvPr id="16" name="Immagine 15">
            <a:extLst>
              <a:ext uri="{FF2B5EF4-FFF2-40B4-BE49-F238E27FC236}">
                <a16:creationId xmlns:a16="http://schemas.microsoft.com/office/drawing/2014/main" id="{DBB02FB0-BE93-1653-821A-519D4E0277DC}"/>
              </a:ext>
            </a:extLst>
          </p:cNvPr>
          <p:cNvPicPr>
            <a:picLocks noChangeAspect="1"/>
          </p:cNvPicPr>
          <p:nvPr/>
        </p:nvPicPr>
        <p:blipFill rotWithShape="1">
          <a:blip r:embed="rId7"/>
          <a:srcRect l="26734" t="12571" r="7101" b="37195"/>
          <a:stretch/>
        </p:blipFill>
        <p:spPr>
          <a:xfrm>
            <a:off x="960062" y="2130029"/>
            <a:ext cx="3335857" cy="1572458"/>
          </a:xfrm>
          <a:prstGeom prst="rect">
            <a:avLst/>
          </a:prstGeom>
        </p:spPr>
      </p:pic>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321E204D-B070-71D3-85E0-E83E9D15F1B4}"/>
                  </a:ext>
                </a:extLst>
              </p:cNvPr>
              <p:cNvSpPr txBox="1"/>
              <p:nvPr/>
            </p:nvSpPr>
            <p:spPr>
              <a:xfrm>
                <a:off x="238144" y="5289543"/>
                <a:ext cx="2554150" cy="659668"/>
              </a:xfrm>
              <a:prstGeom prst="rect">
                <a:avLst/>
              </a:prstGeom>
              <a:noFill/>
            </p:spPr>
            <p:txBody>
              <a:bodyPr wrap="square" rtlCol="0">
                <a:spAutoFit/>
              </a:bodyPr>
              <a:lstStyle/>
              <a:p>
                <a14:m>
                  <m:oMath xmlns:m="http://schemas.openxmlformats.org/officeDocument/2006/math">
                    <m:f>
                      <m:fPr>
                        <m:ctrlPr>
                          <a:rPr lang="el-GR" sz="2400" i="1" smtClean="0">
                            <a:latin typeface="Cambria Math" panose="02040503050406030204" pitchFamily="18" charset="0"/>
                          </a:rPr>
                        </m:ctrlPr>
                      </m:fPr>
                      <m:num>
                        <m:r>
                          <a:rPr lang="it-IT" sz="2400" b="0" i="1" smtClean="0">
                            <a:latin typeface="Cambria Math" panose="02040503050406030204" pitchFamily="18" charset="0"/>
                          </a:rPr>
                          <m:t>1</m:t>
                        </m:r>
                      </m:num>
                      <m:den>
                        <m:r>
                          <m:rPr>
                            <m:nor/>
                          </m:rPr>
                          <a:rPr lang="it-IT" sz="2400" b="0" i="0" smtClean="0">
                            <a:latin typeface="Cambria Math" panose="02040503050406030204" pitchFamily="18" charset="0"/>
                          </a:rPr>
                          <m:t>T</m:t>
                        </m:r>
                        <m:r>
                          <m:rPr>
                            <m:nor/>
                          </m:rPr>
                          <a:rPr lang="it-IT" sz="2400" baseline="-25000"/>
                          <m:t>2</m:t>
                        </m:r>
                      </m:den>
                    </m:f>
                    <m:r>
                      <a:rPr lang="it-IT" sz="2400" i="1">
                        <a:latin typeface="Cambria Math" panose="02040503050406030204" pitchFamily="18" charset="0"/>
                      </a:rPr>
                      <m:t> </m:t>
                    </m:r>
                  </m:oMath>
                </a14:m>
                <a:r>
                  <a:rPr lang="it-IT" sz="2400" dirty="0"/>
                  <a:t>=</a:t>
                </a:r>
                <a:r>
                  <a:rPr lang="el-GR" sz="2400" dirty="0"/>
                  <a:t> </a:t>
                </a:r>
                <a14:m>
                  <m:oMath xmlns:m="http://schemas.openxmlformats.org/officeDocument/2006/math">
                    <m:f>
                      <m:fPr>
                        <m:ctrlPr>
                          <a:rPr lang="el-GR" sz="2400" i="1" smtClean="0">
                            <a:latin typeface="Cambria Math" panose="02040503050406030204" pitchFamily="18" charset="0"/>
                          </a:rPr>
                        </m:ctrlPr>
                      </m:fPr>
                      <m:num>
                        <m:r>
                          <a:rPr lang="it-IT" sz="2400" b="0" i="1" smtClean="0">
                            <a:latin typeface="Cambria Math" panose="02040503050406030204" pitchFamily="18" charset="0"/>
                          </a:rPr>
                          <m:t>1</m:t>
                        </m:r>
                      </m:num>
                      <m:den>
                        <m:r>
                          <a:rPr lang="it-IT" sz="2400" b="0" i="1" smtClean="0">
                            <a:latin typeface="Cambria Math" panose="02040503050406030204" pitchFamily="18" charset="0"/>
                          </a:rPr>
                          <m:t>2</m:t>
                        </m:r>
                        <m:sSub>
                          <m:sSubPr>
                            <m:ctrlPr>
                              <a:rPr lang="el-GR" sz="2400" i="1">
                                <a:latin typeface="Cambria Math" panose="02040503050406030204" pitchFamily="18" charset="0"/>
                              </a:rPr>
                            </m:ctrlPr>
                          </m:sSubPr>
                          <m:e>
                            <m:r>
                              <m:rPr>
                                <m:nor/>
                              </m:rPr>
                              <a:rPr lang="it-IT" sz="2400" b="0" i="0" smtClean="0">
                                <a:latin typeface="Cambria Math" panose="02040503050406030204" pitchFamily="18" charset="0"/>
                              </a:rPr>
                              <m:t>T</m:t>
                            </m:r>
                          </m:e>
                          <m:sub>
                            <m:r>
                              <a:rPr lang="it-IT" sz="2400" i="1">
                                <a:latin typeface="Cambria Math" panose="02040503050406030204" pitchFamily="18" charset="0"/>
                              </a:rPr>
                              <m:t>1</m:t>
                            </m:r>
                          </m:sub>
                        </m:sSub>
                      </m:den>
                    </m:f>
                  </m:oMath>
                </a14:m>
                <a:r>
                  <a:rPr lang="en-GB" sz="2400" dirty="0"/>
                  <a:t>+ </a:t>
                </a:r>
                <a14:m>
                  <m:oMath xmlns:m="http://schemas.openxmlformats.org/officeDocument/2006/math">
                    <m:f>
                      <m:fPr>
                        <m:ctrlPr>
                          <a:rPr lang="el-GR" sz="2400" i="1">
                            <a:latin typeface="Cambria Math" panose="02040503050406030204" pitchFamily="18" charset="0"/>
                          </a:rPr>
                        </m:ctrlPr>
                      </m:fPr>
                      <m:num>
                        <m:r>
                          <a:rPr lang="it-IT" sz="2400" i="1">
                            <a:latin typeface="Cambria Math" panose="02040503050406030204" pitchFamily="18" charset="0"/>
                          </a:rPr>
                          <m:t>1</m:t>
                        </m:r>
                      </m:num>
                      <m:den>
                        <m:r>
                          <m:rPr>
                            <m:nor/>
                          </m:rPr>
                          <a:rPr lang="it-IT" sz="2400" b="0" i="0" smtClean="0">
                            <a:latin typeface="Cambria Math" panose="02040503050406030204" pitchFamily="18" charset="0"/>
                          </a:rPr>
                          <m:t>T</m:t>
                        </m:r>
                        <m:r>
                          <m:rPr>
                            <m:nor/>
                          </m:rPr>
                          <a:rPr lang="el-GR" sz="2400" baseline="-25000"/>
                          <m:t>ϕ</m:t>
                        </m:r>
                      </m:den>
                    </m:f>
                    <m:r>
                      <a:rPr lang="it-IT" sz="2400" i="1" baseline="-25000">
                        <a:latin typeface="Cambria Math" panose="02040503050406030204" pitchFamily="18" charset="0"/>
                      </a:rPr>
                      <m:t> </m:t>
                    </m:r>
                  </m:oMath>
                </a14:m>
                <a:endParaRPr lang="en-GB" sz="2400" baseline="-25000" dirty="0"/>
              </a:p>
            </p:txBody>
          </p:sp>
        </mc:Choice>
        <mc:Fallback xmlns="">
          <p:sp>
            <p:nvSpPr>
              <p:cNvPr id="17" name="CasellaDiTesto 16">
                <a:extLst>
                  <a:ext uri="{FF2B5EF4-FFF2-40B4-BE49-F238E27FC236}">
                    <a16:creationId xmlns:a16="http://schemas.microsoft.com/office/drawing/2014/main" id="{321E204D-B070-71D3-85E0-E83E9D15F1B4}"/>
                  </a:ext>
                </a:extLst>
              </p:cNvPr>
              <p:cNvSpPr txBox="1">
                <a:spLocks noRot="1" noChangeAspect="1" noMove="1" noResize="1" noEditPoints="1" noAdjustHandles="1" noChangeArrowheads="1" noChangeShapeType="1" noTextEdit="1"/>
              </p:cNvSpPr>
              <p:nvPr/>
            </p:nvSpPr>
            <p:spPr>
              <a:xfrm>
                <a:off x="238144" y="5289543"/>
                <a:ext cx="2554150" cy="659668"/>
              </a:xfrm>
              <a:prstGeom prst="rect">
                <a:avLst/>
              </a:prstGeom>
              <a:blipFill>
                <a:blip r:embed="rId8"/>
                <a:stretch>
                  <a:fillRect l="-495" b="-1132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80F893A7-B0A4-8AA2-C63B-42D211039F65}"/>
                  </a:ext>
                </a:extLst>
              </p:cNvPr>
              <p:cNvSpPr txBox="1"/>
              <p:nvPr/>
            </p:nvSpPr>
            <p:spPr>
              <a:xfrm>
                <a:off x="2623141" y="5704588"/>
                <a:ext cx="2905622" cy="461665"/>
              </a:xfrm>
              <a:prstGeom prst="rect">
                <a:avLst/>
              </a:prstGeom>
              <a:noFill/>
            </p:spPr>
            <p:txBody>
              <a:bodyPr wrap="square" rtlCol="0">
                <a:spAutoFit/>
              </a:bodyPr>
              <a:lstStyle/>
              <a:p>
                <a:r>
                  <a:rPr lang="it-IT" sz="2400" b="1" dirty="0"/>
                  <a:t>T</a:t>
                </a:r>
                <a:r>
                  <a:rPr lang="el-GR" sz="2400" b="1" baseline="-25000" dirty="0" err="1"/>
                  <a:t>ϕ</a:t>
                </a:r>
                <a:r>
                  <a:rPr lang="it-IT" sz="2400" b="1" dirty="0"/>
                  <a:t>=</a:t>
                </a:r>
                <a:r>
                  <a:rPr lang="el-GR" sz="2400" b="1" dirty="0"/>
                  <a:t> </a:t>
                </a:r>
                <a:r>
                  <a:rPr lang="it-IT" sz="2400" b="1" dirty="0"/>
                  <a:t>2.</a:t>
                </a:r>
                <a14:m>
                  <m:oMath xmlns:m="http://schemas.openxmlformats.org/officeDocument/2006/math">
                    <m:r>
                      <a:rPr lang="it-IT" sz="2400" b="1" i="1" smtClean="0">
                        <a:latin typeface="Cambria Math" panose="02040503050406030204" pitchFamily="18" charset="0"/>
                      </a:rPr>
                      <m:t>𝟔𝟓</m:t>
                    </m:r>
                    <m:r>
                      <m:rPr>
                        <m:nor/>
                      </m:rPr>
                      <a:rPr lang="it-IT" sz="2400" b="1"/>
                      <m:t>±0.</m:t>
                    </m:r>
                    <m:r>
                      <m:rPr>
                        <m:nor/>
                      </m:rPr>
                      <a:rPr lang="it-IT" sz="2400" b="1" i="0" smtClean="0"/>
                      <m:t>15 </m:t>
                    </m:r>
                  </m:oMath>
                </a14:m>
                <a:r>
                  <a:rPr lang="el-GR" sz="2400" b="1" dirty="0"/>
                  <a:t>μ</a:t>
                </a:r>
                <a:r>
                  <a:rPr lang="it-IT" sz="2400" b="1" dirty="0" err="1"/>
                  <a:t>s</a:t>
                </a:r>
                <a:endParaRPr lang="en-GB" sz="2400" b="1" dirty="0"/>
              </a:p>
            </p:txBody>
          </p:sp>
        </mc:Choice>
        <mc:Fallback xmlns="">
          <p:sp>
            <p:nvSpPr>
              <p:cNvPr id="18" name="CasellaDiTesto 17">
                <a:extLst>
                  <a:ext uri="{FF2B5EF4-FFF2-40B4-BE49-F238E27FC236}">
                    <a16:creationId xmlns:a16="http://schemas.microsoft.com/office/drawing/2014/main" id="{80F893A7-B0A4-8AA2-C63B-42D211039F65}"/>
                  </a:ext>
                </a:extLst>
              </p:cNvPr>
              <p:cNvSpPr txBox="1">
                <a:spLocks noRot="1" noChangeAspect="1" noMove="1" noResize="1" noEditPoints="1" noAdjustHandles="1" noChangeArrowheads="1" noChangeShapeType="1" noTextEdit="1"/>
              </p:cNvSpPr>
              <p:nvPr/>
            </p:nvSpPr>
            <p:spPr>
              <a:xfrm>
                <a:off x="2623141" y="5704588"/>
                <a:ext cx="2905622" cy="461665"/>
              </a:xfrm>
              <a:prstGeom prst="rect">
                <a:avLst/>
              </a:prstGeom>
              <a:blipFill>
                <a:blip r:embed="rId9"/>
                <a:stretch>
                  <a:fillRect l="-3043" t="-8108" b="-29730"/>
                </a:stretch>
              </a:blipFill>
            </p:spPr>
            <p:txBody>
              <a:bodyPr/>
              <a:lstStyle/>
              <a:p>
                <a:r>
                  <a:rPr lang="it-IT">
                    <a:noFill/>
                  </a:rPr>
                  <a:t> </a:t>
                </a:r>
              </a:p>
            </p:txBody>
          </p:sp>
        </mc:Fallback>
      </mc:AlternateContent>
      <p:sp>
        <p:nvSpPr>
          <p:cNvPr id="19" name="CasellaDiTesto 18">
            <a:extLst>
              <a:ext uri="{FF2B5EF4-FFF2-40B4-BE49-F238E27FC236}">
                <a16:creationId xmlns:a16="http://schemas.microsoft.com/office/drawing/2014/main" id="{15A3D44F-4092-FABC-3DC1-B5795B3233D2}"/>
              </a:ext>
            </a:extLst>
          </p:cNvPr>
          <p:cNvSpPr txBox="1"/>
          <p:nvPr/>
        </p:nvSpPr>
        <p:spPr>
          <a:xfrm>
            <a:off x="592437" y="4718525"/>
            <a:ext cx="4190653" cy="369332"/>
          </a:xfrm>
          <a:prstGeom prst="rect">
            <a:avLst/>
          </a:prstGeom>
          <a:noFill/>
        </p:spPr>
        <p:txBody>
          <a:bodyPr wrap="square" rtlCol="0">
            <a:spAutoFit/>
          </a:bodyPr>
          <a:lstStyle/>
          <a:p>
            <a:r>
              <a:rPr lang="en-GB"/>
              <a:t>Averaging over all the T</a:t>
            </a:r>
            <a:r>
              <a:rPr lang="en-GB" baseline="-25000"/>
              <a:t>2</a:t>
            </a:r>
            <a:r>
              <a:rPr lang="en-GB"/>
              <a:t> measurements</a:t>
            </a:r>
          </a:p>
        </p:txBody>
      </p:sp>
      <p:sp>
        <p:nvSpPr>
          <p:cNvPr id="20" name="CasellaDiTesto 19">
            <a:extLst>
              <a:ext uri="{FF2B5EF4-FFF2-40B4-BE49-F238E27FC236}">
                <a16:creationId xmlns:a16="http://schemas.microsoft.com/office/drawing/2014/main" id="{14E10009-185A-5161-85BD-561CAAA6FEEA}"/>
              </a:ext>
            </a:extLst>
          </p:cNvPr>
          <p:cNvSpPr txBox="1"/>
          <p:nvPr/>
        </p:nvSpPr>
        <p:spPr>
          <a:xfrm>
            <a:off x="7236213" y="3333155"/>
            <a:ext cx="1063478" cy="369332"/>
          </a:xfrm>
          <a:prstGeom prst="rect">
            <a:avLst/>
          </a:prstGeom>
          <a:noFill/>
        </p:spPr>
        <p:txBody>
          <a:bodyPr wrap="square" rtlCol="0">
            <a:spAutoFit/>
          </a:bodyPr>
          <a:lstStyle/>
          <a:p>
            <a:r>
              <a:rPr lang="el-GR" dirty="0"/>
              <a:t>Δ</a:t>
            </a:r>
            <a:r>
              <a:rPr lang="it-IT" dirty="0"/>
              <a:t>=0 KHz</a:t>
            </a:r>
            <a:endParaRPr lang="en-GB" dirty="0"/>
          </a:p>
        </p:txBody>
      </p:sp>
      <p:sp>
        <p:nvSpPr>
          <p:cNvPr id="21" name="CasellaDiTesto 20">
            <a:extLst>
              <a:ext uri="{FF2B5EF4-FFF2-40B4-BE49-F238E27FC236}">
                <a16:creationId xmlns:a16="http://schemas.microsoft.com/office/drawing/2014/main" id="{0C128722-72A2-62A4-640B-5B4C8C5DDA3F}"/>
              </a:ext>
            </a:extLst>
          </p:cNvPr>
          <p:cNvSpPr txBox="1"/>
          <p:nvPr/>
        </p:nvSpPr>
        <p:spPr>
          <a:xfrm>
            <a:off x="9696135" y="3341713"/>
            <a:ext cx="1307317" cy="369332"/>
          </a:xfrm>
          <a:prstGeom prst="rect">
            <a:avLst/>
          </a:prstGeom>
          <a:noFill/>
        </p:spPr>
        <p:txBody>
          <a:bodyPr wrap="square" rtlCol="0">
            <a:spAutoFit/>
          </a:bodyPr>
          <a:lstStyle/>
          <a:p>
            <a:r>
              <a:rPr lang="el-GR" dirty="0"/>
              <a:t>Δ</a:t>
            </a:r>
            <a:r>
              <a:rPr lang="it-IT" dirty="0"/>
              <a:t>=200 KHz</a:t>
            </a:r>
            <a:endParaRPr lang="en-GB" dirty="0"/>
          </a:p>
        </p:txBody>
      </p:sp>
      <p:sp>
        <p:nvSpPr>
          <p:cNvPr id="22" name="CasellaDiTesto 21">
            <a:extLst>
              <a:ext uri="{FF2B5EF4-FFF2-40B4-BE49-F238E27FC236}">
                <a16:creationId xmlns:a16="http://schemas.microsoft.com/office/drawing/2014/main" id="{8E19CDBB-895C-A5AC-EA10-09D037FA5AB7}"/>
              </a:ext>
            </a:extLst>
          </p:cNvPr>
          <p:cNvSpPr txBox="1"/>
          <p:nvPr/>
        </p:nvSpPr>
        <p:spPr>
          <a:xfrm>
            <a:off x="7178184" y="5550794"/>
            <a:ext cx="1249083" cy="369332"/>
          </a:xfrm>
          <a:prstGeom prst="rect">
            <a:avLst/>
          </a:prstGeom>
          <a:noFill/>
        </p:spPr>
        <p:txBody>
          <a:bodyPr wrap="square" rtlCol="0">
            <a:spAutoFit/>
          </a:bodyPr>
          <a:lstStyle/>
          <a:p>
            <a:r>
              <a:rPr lang="el-GR" dirty="0"/>
              <a:t>Δ</a:t>
            </a:r>
            <a:r>
              <a:rPr lang="it-IT" dirty="0"/>
              <a:t>=400 KHz</a:t>
            </a:r>
            <a:endParaRPr lang="en-GB" dirty="0"/>
          </a:p>
        </p:txBody>
      </p:sp>
      <p:sp>
        <p:nvSpPr>
          <p:cNvPr id="23" name="CasellaDiTesto 22">
            <a:extLst>
              <a:ext uri="{FF2B5EF4-FFF2-40B4-BE49-F238E27FC236}">
                <a16:creationId xmlns:a16="http://schemas.microsoft.com/office/drawing/2014/main" id="{7820BE20-026A-183B-2F32-1F4A246A017A}"/>
              </a:ext>
            </a:extLst>
          </p:cNvPr>
          <p:cNvSpPr txBox="1"/>
          <p:nvPr/>
        </p:nvSpPr>
        <p:spPr>
          <a:xfrm>
            <a:off x="9843139" y="4115864"/>
            <a:ext cx="1249083" cy="369332"/>
          </a:xfrm>
          <a:prstGeom prst="rect">
            <a:avLst/>
          </a:prstGeom>
          <a:noFill/>
        </p:spPr>
        <p:txBody>
          <a:bodyPr wrap="square" rtlCol="0">
            <a:spAutoFit/>
          </a:bodyPr>
          <a:lstStyle/>
          <a:p>
            <a:r>
              <a:rPr lang="el-GR" dirty="0"/>
              <a:t>Δ</a:t>
            </a:r>
            <a:r>
              <a:rPr lang="it-IT" dirty="0"/>
              <a:t>=600 KHz</a:t>
            </a:r>
            <a:endParaRPr lang="en-GB" dirty="0"/>
          </a:p>
        </p:txBody>
      </p: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0C497164-8E66-0A8A-1549-54856E0C76F8}"/>
                  </a:ext>
                </a:extLst>
              </p:cNvPr>
              <p:cNvSpPr txBox="1"/>
              <p:nvPr/>
            </p:nvSpPr>
            <p:spPr>
              <a:xfrm>
                <a:off x="1159431" y="3925874"/>
                <a:ext cx="2941190" cy="5355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𝑃</m:t>
                          </m:r>
                        </m:e>
                        <m:sub>
                          <m:r>
                            <a:rPr lang="it-IT" b="0" i="1" smtClean="0">
                              <a:latin typeface="Cambria Math" panose="02040503050406030204" pitchFamily="18" charset="0"/>
                            </a:rPr>
                            <m:t>𝑔</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r>
                            <a:rPr lang="it-IT" b="0" i="1" smtClean="0">
                              <a:latin typeface="Cambria Math" panose="02040503050406030204" pitchFamily="18" charset="0"/>
                            </a:rPr>
                            <m:t>2</m:t>
                          </m:r>
                        </m:den>
                      </m:f>
                      <m:r>
                        <a:rPr lang="it-IT" b="0" i="1" smtClean="0">
                          <a:latin typeface="Cambria Math" panose="02040503050406030204" pitchFamily="18" charset="0"/>
                        </a:rPr>
                        <m:t>−</m:t>
                      </m:r>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sin</m:t>
                          </m:r>
                        </m:fName>
                        <m:e>
                          <m:d>
                            <m:dPr>
                              <m:ctrlPr>
                                <a:rPr lang="it-IT" b="0" i="1" smtClean="0">
                                  <a:latin typeface="Cambria Math" panose="02040503050406030204" pitchFamily="18" charset="0"/>
                                </a:rPr>
                              </m:ctrlPr>
                            </m:dPr>
                            <m:e>
                              <m:r>
                                <a:rPr lang="it-IT" b="0" i="1" smtClean="0">
                                  <a:latin typeface="Cambria Math" panose="02040503050406030204" pitchFamily="18" charset="0"/>
                                </a:rPr>
                                <m:t>2</m:t>
                              </m:r>
                              <m:r>
                                <a:rPr lang="it-IT" b="0" i="1" smtClean="0">
                                  <a:latin typeface="Cambria Math" panose="02040503050406030204" pitchFamily="18" charset="0"/>
                                  <a:ea typeface="Cambria Math" panose="02040503050406030204" pitchFamily="18" charset="0"/>
                                </a:rPr>
                                <m:t>𝜋</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𝑡</m:t>
                              </m:r>
                            </m:e>
                          </m:d>
                        </m:e>
                      </m:func>
                      <m:r>
                        <a:rPr lang="it-IT" b="0" i="1" smtClean="0">
                          <a:latin typeface="Cambria Math" panose="02040503050406030204" pitchFamily="18" charset="0"/>
                          <a:ea typeface="Cambria Math" panose="02040503050406030204" pitchFamily="18" charset="0"/>
                        </a:rPr>
                        <m:t>)</m:t>
                      </m:r>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𝑒</m:t>
                          </m:r>
                        </m:e>
                        <m:sup>
                          <m:r>
                            <a:rPr lang="it-IT" b="0" i="1"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𝑡</m:t>
                              </m:r>
                            </m:num>
                            <m:den>
                              <m:r>
                                <a:rPr lang="it-IT" b="0" i="1" smtClean="0">
                                  <a:latin typeface="Cambria Math" panose="02040503050406030204" pitchFamily="18" charset="0"/>
                                  <a:ea typeface="Cambria Math" panose="02040503050406030204" pitchFamily="18" charset="0"/>
                                </a:rPr>
                                <m:t>2</m:t>
                              </m:r>
                              <m:sSub>
                                <m:sSubPr>
                                  <m:ctrlPr>
                                    <a:rPr lang="it-IT" b="0" i="1" smtClean="0">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𝑇</m:t>
                                  </m:r>
                                </m:e>
                                <m:sub>
                                  <m:r>
                                    <a:rPr lang="it-IT" b="0" i="1" smtClean="0">
                                      <a:latin typeface="Cambria Math" panose="02040503050406030204" pitchFamily="18" charset="0"/>
                                      <a:ea typeface="Cambria Math" panose="02040503050406030204" pitchFamily="18" charset="0"/>
                                    </a:rPr>
                                    <m:t>2</m:t>
                                  </m:r>
                                </m:sub>
                              </m:sSub>
                            </m:den>
                          </m:f>
                        </m:sup>
                      </m:sSup>
                    </m:oMath>
                  </m:oMathPara>
                </a14:m>
                <a:endParaRPr lang="en-GB" dirty="0"/>
              </a:p>
            </p:txBody>
          </p:sp>
        </mc:Choice>
        <mc:Fallback xmlns="">
          <p:sp>
            <p:nvSpPr>
              <p:cNvPr id="24" name="CasellaDiTesto 23">
                <a:extLst>
                  <a:ext uri="{FF2B5EF4-FFF2-40B4-BE49-F238E27FC236}">
                    <a16:creationId xmlns:a16="http://schemas.microsoft.com/office/drawing/2014/main" id="{0C497164-8E66-0A8A-1549-54856E0C76F8}"/>
                  </a:ext>
                </a:extLst>
              </p:cNvPr>
              <p:cNvSpPr txBox="1">
                <a:spLocks noRot="1" noChangeAspect="1" noMove="1" noResize="1" noEditPoints="1" noAdjustHandles="1" noChangeArrowheads="1" noChangeShapeType="1" noTextEdit="1"/>
              </p:cNvSpPr>
              <p:nvPr/>
            </p:nvSpPr>
            <p:spPr>
              <a:xfrm>
                <a:off x="1159431" y="3925874"/>
                <a:ext cx="2941190" cy="535531"/>
              </a:xfrm>
              <a:prstGeom prst="rect">
                <a:avLst/>
              </a:prstGeom>
              <a:blipFill>
                <a:blip r:embed="rId10"/>
                <a:stretch>
                  <a:fillRect b="-13953"/>
                </a:stretch>
              </a:blipFill>
            </p:spPr>
            <p:txBody>
              <a:bodyPr/>
              <a:lstStyle/>
              <a:p>
                <a:r>
                  <a:rPr lang="it-IT">
                    <a:noFill/>
                  </a:rPr>
                  <a:t> </a:t>
                </a:r>
              </a:p>
            </p:txBody>
          </p:sp>
        </mc:Fallback>
      </mc:AlternateContent>
    </p:spTree>
    <p:extLst>
      <p:ext uri="{BB962C8B-B14F-4D97-AF65-F5344CB8AC3E}">
        <p14:creationId xmlns:p14="http://schemas.microsoft.com/office/powerpoint/2010/main" val="2089684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C4E6948-1657-BCFD-9C41-A6E672B2017B}"/>
              </a:ext>
            </a:extLst>
          </p:cNvPr>
          <p:cNvSpPr txBox="1"/>
          <p:nvPr/>
        </p:nvSpPr>
        <p:spPr>
          <a:xfrm>
            <a:off x="0" y="1154914"/>
            <a:ext cx="7637925" cy="707886"/>
          </a:xfrm>
          <a:prstGeom prst="rect">
            <a:avLst/>
          </a:prstGeom>
          <a:noFill/>
        </p:spPr>
        <p:txBody>
          <a:bodyPr wrap="none" rtlCol="0">
            <a:spAutoFit/>
          </a:bodyPr>
          <a:lstStyle/>
          <a:p>
            <a:r>
              <a:rPr lang="en-GB" sz="4000" dirty="0"/>
              <a:t>Qubit in 3D cavity: HFSS simulations</a:t>
            </a:r>
            <a:endParaRPr lang="en-GB" sz="4000" i="1" dirty="0"/>
          </a:p>
        </p:txBody>
      </p:sp>
      <p:pic>
        <p:nvPicPr>
          <p:cNvPr id="3" name="Immagine 2">
            <a:extLst>
              <a:ext uri="{FF2B5EF4-FFF2-40B4-BE49-F238E27FC236}">
                <a16:creationId xmlns:a16="http://schemas.microsoft.com/office/drawing/2014/main" id="{1649B327-C76A-6AD9-550E-35E4DCFE6F49}"/>
              </a:ext>
            </a:extLst>
          </p:cNvPr>
          <p:cNvPicPr>
            <a:picLocks noChangeAspect="1"/>
          </p:cNvPicPr>
          <p:nvPr/>
        </p:nvPicPr>
        <p:blipFill>
          <a:blip r:embed="rId3"/>
          <a:stretch>
            <a:fillRect/>
          </a:stretch>
        </p:blipFill>
        <p:spPr>
          <a:xfrm>
            <a:off x="318320" y="1876400"/>
            <a:ext cx="6517378" cy="2294942"/>
          </a:xfrm>
          <a:prstGeom prst="rect">
            <a:avLst/>
          </a:prstGeom>
        </p:spPr>
      </p:pic>
      <p:pic>
        <p:nvPicPr>
          <p:cNvPr id="4" name="Immagine 3">
            <a:extLst>
              <a:ext uri="{FF2B5EF4-FFF2-40B4-BE49-F238E27FC236}">
                <a16:creationId xmlns:a16="http://schemas.microsoft.com/office/drawing/2014/main" id="{BE41939F-3FA6-6FDF-E46A-203E8962FDA7}"/>
              </a:ext>
            </a:extLst>
          </p:cNvPr>
          <p:cNvPicPr>
            <a:picLocks noChangeAspect="1"/>
          </p:cNvPicPr>
          <p:nvPr/>
        </p:nvPicPr>
        <p:blipFill>
          <a:blip r:embed="rId4"/>
          <a:stretch>
            <a:fillRect/>
          </a:stretch>
        </p:blipFill>
        <p:spPr>
          <a:xfrm>
            <a:off x="784694" y="5352567"/>
            <a:ext cx="3562847" cy="847843"/>
          </a:xfrm>
          <a:prstGeom prst="rect">
            <a:avLst/>
          </a:prstGeom>
        </p:spPr>
      </p:pic>
      <p:pic>
        <p:nvPicPr>
          <p:cNvPr id="5" name="Immagine 4">
            <a:extLst>
              <a:ext uri="{FF2B5EF4-FFF2-40B4-BE49-F238E27FC236}">
                <a16:creationId xmlns:a16="http://schemas.microsoft.com/office/drawing/2014/main" id="{D3695E4A-9D31-E3E7-EB21-E9DE6A761CA0}"/>
              </a:ext>
            </a:extLst>
          </p:cNvPr>
          <p:cNvPicPr>
            <a:picLocks noChangeAspect="1"/>
          </p:cNvPicPr>
          <p:nvPr/>
        </p:nvPicPr>
        <p:blipFill>
          <a:blip r:embed="rId5"/>
          <a:stretch>
            <a:fillRect/>
          </a:stretch>
        </p:blipFill>
        <p:spPr>
          <a:xfrm>
            <a:off x="444073" y="4621565"/>
            <a:ext cx="4480454" cy="607519"/>
          </a:xfrm>
          <a:prstGeom prst="rect">
            <a:avLst/>
          </a:prstGeom>
        </p:spPr>
      </p:pic>
      <p:pic>
        <p:nvPicPr>
          <p:cNvPr id="6" name="Immagine 5">
            <a:extLst>
              <a:ext uri="{FF2B5EF4-FFF2-40B4-BE49-F238E27FC236}">
                <a16:creationId xmlns:a16="http://schemas.microsoft.com/office/drawing/2014/main" id="{B5E5E838-3583-A12A-749B-CFCABE57EE1C}"/>
              </a:ext>
            </a:extLst>
          </p:cNvPr>
          <p:cNvPicPr>
            <a:picLocks noChangeAspect="1"/>
          </p:cNvPicPr>
          <p:nvPr/>
        </p:nvPicPr>
        <p:blipFill>
          <a:blip r:embed="rId6"/>
          <a:stretch>
            <a:fillRect/>
          </a:stretch>
        </p:blipFill>
        <p:spPr>
          <a:xfrm>
            <a:off x="8814254" y="1161508"/>
            <a:ext cx="2046988" cy="2371510"/>
          </a:xfrm>
          <a:prstGeom prst="rect">
            <a:avLst/>
          </a:prstGeom>
        </p:spPr>
      </p:pic>
      <p:pic>
        <p:nvPicPr>
          <p:cNvPr id="7" name="Immagine 6">
            <a:extLst>
              <a:ext uri="{FF2B5EF4-FFF2-40B4-BE49-F238E27FC236}">
                <a16:creationId xmlns:a16="http://schemas.microsoft.com/office/drawing/2014/main" id="{DDCA93C9-EFD3-C939-F2F5-AFC9E502E02E}"/>
              </a:ext>
            </a:extLst>
          </p:cNvPr>
          <p:cNvPicPr>
            <a:picLocks noChangeAspect="1"/>
          </p:cNvPicPr>
          <p:nvPr/>
        </p:nvPicPr>
        <p:blipFill>
          <a:blip r:embed="rId7"/>
          <a:stretch>
            <a:fillRect/>
          </a:stretch>
        </p:blipFill>
        <p:spPr>
          <a:xfrm>
            <a:off x="8218272" y="3457849"/>
            <a:ext cx="3238952" cy="905001"/>
          </a:xfrm>
          <a:prstGeom prst="rect">
            <a:avLst/>
          </a:prstGeom>
        </p:spPr>
      </p:pic>
      <mc:AlternateContent xmlns:mc="http://schemas.openxmlformats.org/markup-compatibility/2006" xmlns:a14="http://schemas.microsoft.com/office/drawing/2010/main">
        <mc:Choice Requires="a14">
          <p:sp>
            <p:nvSpPr>
              <p:cNvPr id="8" name="Rettangolo 7">
                <a:extLst>
                  <a:ext uri="{FF2B5EF4-FFF2-40B4-BE49-F238E27FC236}">
                    <a16:creationId xmlns:a16="http://schemas.microsoft.com/office/drawing/2014/main" id="{0B7C9E33-A429-2E53-10BF-45FB3A600EDD}"/>
                  </a:ext>
                </a:extLst>
              </p:cNvPr>
              <p:cNvSpPr/>
              <p:nvPr/>
            </p:nvSpPr>
            <p:spPr>
              <a:xfrm>
                <a:off x="9837748" y="4601685"/>
                <a:ext cx="2263825" cy="619400"/>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f>
                        <m:fPr>
                          <m:ctrlPr>
                            <a:rPr lang="it-IT" sz="2000" b="0" i="1" smtClean="0">
                              <a:latin typeface="Cambria Math" panose="02040503050406030204" pitchFamily="18" charset="0"/>
                            </a:rPr>
                          </m:ctrlPr>
                        </m:fPr>
                        <m:num>
                          <m:sSub>
                            <m:sSubPr>
                              <m:ctrlPr>
                                <a:rPr lang="en-GB" sz="2000" i="1" smtClean="0">
                                  <a:latin typeface="Cambria Math" panose="02040503050406030204" pitchFamily="18" charset="0"/>
                                </a:rPr>
                              </m:ctrlPr>
                            </m:sSubPr>
                            <m:e>
                              <m:r>
                                <a:rPr lang="it-IT" sz="2000" b="0" i="1" smtClean="0">
                                  <a:latin typeface="Cambria Math" panose="02040503050406030204" pitchFamily="18" charset="0"/>
                                </a:rPr>
                                <m:t>𝑔</m:t>
                              </m:r>
                            </m:e>
                            <m:sub>
                              <m:r>
                                <a:rPr lang="it-IT" sz="2000" b="0" i="0" smtClean="0">
                                  <a:latin typeface="Cambria Math" panose="02040503050406030204" pitchFamily="18" charset="0"/>
                                </a:rPr>
                                <m:t>01</m:t>
                              </m:r>
                            </m:sub>
                          </m:sSub>
                        </m:num>
                        <m:den>
                          <m:r>
                            <a:rPr lang="it-IT" sz="2000" b="0" i="1" smtClean="0">
                              <a:latin typeface="Cambria Math" panose="02040503050406030204" pitchFamily="18" charset="0"/>
                            </a:rPr>
                            <m:t>2</m:t>
                          </m:r>
                          <m:r>
                            <m:rPr>
                              <m:sty m:val="p"/>
                            </m:rPr>
                            <a:rPr lang="el-GR" sz="2000" b="0" i="1" smtClean="0">
                              <a:latin typeface="Cambria Math" panose="02040503050406030204" pitchFamily="18" charset="0"/>
                            </a:rPr>
                            <m:t>π</m:t>
                          </m:r>
                        </m:den>
                      </m:f>
                      <m:r>
                        <a:rPr lang="it-IT" sz="2000" b="0" i="0" smtClean="0">
                          <a:latin typeface="Cambria Math" panose="02040503050406030204" pitchFamily="18" charset="0"/>
                        </a:rPr>
                        <m:t>=92.5</m:t>
                      </m:r>
                      <m:r>
                        <m:rPr>
                          <m:nor/>
                        </m:rPr>
                        <a:rPr lang="it-IT" sz="2000"/>
                        <m:t>±</m:t>
                      </m:r>
                      <m:r>
                        <a:rPr lang="it-IT" sz="2000" b="0" i="0" smtClean="0">
                          <a:latin typeface="Cambria Math" panose="02040503050406030204" pitchFamily="18" charset="0"/>
                        </a:rPr>
                        <m:t>1 </m:t>
                      </m:r>
                      <m:r>
                        <m:rPr>
                          <m:sty m:val="p"/>
                        </m:rPr>
                        <a:rPr lang="it-IT" sz="2000" b="0" i="0" smtClean="0">
                          <a:latin typeface="Cambria Math" panose="02040503050406030204" pitchFamily="18" charset="0"/>
                        </a:rPr>
                        <m:t>MHz</m:t>
                      </m:r>
                    </m:oMath>
                  </m:oMathPara>
                </a14:m>
                <a:endParaRPr lang="en-GB" sz="2000" dirty="0"/>
              </a:p>
            </p:txBody>
          </p:sp>
        </mc:Choice>
        <mc:Fallback xmlns="">
          <p:sp>
            <p:nvSpPr>
              <p:cNvPr id="8" name="Rettangolo 7">
                <a:extLst>
                  <a:ext uri="{FF2B5EF4-FFF2-40B4-BE49-F238E27FC236}">
                    <a16:creationId xmlns:a16="http://schemas.microsoft.com/office/drawing/2014/main" id="{0B7C9E33-A429-2E53-10BF-45FB3A600EDD}"/>
                  </a:ext>
                </a:extLst>
              </p:cNvPr>
              <p:cNvSpPr>
                <a:spLocks noRot="1" noChangeAspect="1" noMove="1" noResize="1" noEditPoints="1" noAdjustHandles="1" noChangeArrowheads="1" noChangeShapeType="1" noTextEdit="1"/>
              </p:cNvSpPr>
              <p:nvPr/>
            </p:nvSpPr>
            <p:spPr>
              <a:xfrm>
                <a:off x="9837748" y="4601685"/>
                <a:ext cx="2263825" cy="619400"/>
              </a:xfrm>
              <a:prstGeom prst="rect">
                <a:avLst/>
              </a:prstGeom>
              <a:blipFill>
                <a:blip r:embed="rId8"/>
                <a:stretch>
                  <a:fillRect b="-8163"/>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E26C1C88-F389-A2AC-68BA-A549331E3920}"/>
                  </a:ext>
                </a:extLst>
              </p:cNvPr>
              <p:cNvSpPr txBox="1"/>
              <p:nvPr/>
            </p:nvSpPr>
            <p:spPr>
              <a:xfrm>
                <a:off x="10359341" y="5529894"/>
                <a:ext cx="142051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000" i="1" smtClean="0">
                          <a:latin typeface="Cambria Math" panose="02040503050406030204" pitchFamily="18" charset="0"/>
                        </a:rPr>
                        <m:t>𝐶</m:t>
                      </m:r>
                      <m:r>
                        <a:rPr lang="it-IT" sz="2000" b="0" i="1" smtClean="0">
                          <a:latin typeface="Cambria Math" panose="02040503050406030204" pitchFamily="18" charset="0"/>
                        </a:rPr>
                        <m:t>=46</m:t>
                      </m:r>
                      <m:r>
                        <m:rPr>
                          <m:nor/>
                        </m:rPr>
                        <a:rPr lang="it-IT" sz="2000"/>
                        <m:t>±</m:t>
                      </m:r>
                      <m:r>
                        <a:rPr lang="it-IT" sz="2000" b="0" i="1" smtClean="0">
                          <a:latin typeface="Cambria Math" panose="02040503050406030204" pitchFamily="18" charset="0"/>
                        </a:rPr>
                        <m:t>5</m:t>
                      </m:r>
                      <m:r>
                        <a:rPr lang="it-IT" sz="2000" b="0" i="1" smtClean="0">
                          <a:latin typeface="Cambria Math" panose="02040503050406030204" pitchFamily="18" charset="0"/>
                        </a:rPr>
                        <m:t>𝑓𝐹</m:t>
                      </m:r>
                    </m:oMath>
                  </m:oMathPara>
                </a14:m>
                <a:endParaRPr lang="en-GB" sz="2400" dirty="0"/>
              </a:p>
            </p:txBody>
          </p:sp>
        </mc:Choice>
        <mc:Fallback xmlns="">
          <p:sp>
            <p:nvSpPr>
              <p:cNvPr id="9" name="CasellaDiTesto 8">
                <a:extLst>
                  <a:ext uri="{FF2B5EF4-FFF2-40B4-BE49-F238E27FC236}">
                    <a16:creationId xmlns:a16="http://schemas.microsoft.com/office/drawing/2014/main" id="{E26C1C88-F389-A2AC-68BA-A549331E3920}"/>
                  </a:ext>
                </a:extLst>
              </p:cNvPr>
              <p:cNvSpPr txBox="1">
                <a:spLocks noRot="1" noChangeAspect="1" noMove="1" noResize="1" noEditPoints="1" noAdjustHandles="1" noChangeArrowheads="1" noChangeShapeType="1" noTextEdit="1"/>
              </p:cNvSpPr>
              <p:nvPr/>
            </p:nvSpPr>
            <p:spPr>
              <a:xfrm>
                <a:off x="10359341" y="5529894"/>
                <a:ext cx="1420517" cy="307777"/>
              </a:xfrm>
              <a:prstGeom prst="rect">
                <a:avLst/>
              </a:prstGeom>
              <a:blipFill>
                <a:blip r:embed="rId9"/>
                <a:stretch>
                  <a:fillRect l="-3540" r="-5310" b="-32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Rettangolo 9">
                <a:extLst>
                  <a:ext uri="{FF2B5EF4-FFF2-40B4-BE49-F238E27FC236}">
                    <a16:creationId xmlns:a16="http://schemas.microsoft.com/office/drawing/2014/main" id="{1423B1C5-1FEB-755F-F476-BB491B7BF317}"/>
                  </a:ext>
                </a:extLst>
              </p:cNvPr>
              <p:cNvSpPr/>
              <p:nvPr/>
            </p:nvSpPr>
            <p:spPr>
              <a:xfrm>
                <a:off x="7781607" y="4540710"/>
                <a:ext cx="1933478" cy="726417"/>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f>
                        <m:fPr>
                          <m:ctrlPr>
                            <a:rPr lang="it-IT" sz="2000" b="0" i="1" smtClean="0">
                              <a:latin typeface="Cambria Math" panose="02040503050406030204" pitchFamily="18" charset="0"/>
                            </a:rPr>
                          </m:ctrlPr>
                        </m:fPr>
                        <m:num>
                          <m:sSubSup>
                            <m:sSubSupPr>
                              <m:ctrlPr>
                                <a:rPr lang="it-IT" sz="2000" b="0" i="1" smtClean="0">
                                  <a:latin typeface="Cambria Math" panose="02040503050406030204" pitchFamily="18" charset="0"/>
                                </a:rPr>
                              </m:ctrlPr>
                            </m:sSubSupPr>
                            <m:e>
                              <m:r>
                                <a:rPr lang="it-IT" sz="2000" b="0" i="1" smtClean="0">
                                  <a:latin typeface="Cambria Math" panose="02040503050406030204" pitchFamily="18" charset="0"/>
                                </a:rPr>
                                <m:t>𝑔</m:t>
                              </m:r>
                            </m:e>
                            <m:sub>
                              <m:r>
                                <a:rPr lang="it-IT" sz="2000" b="0" i="1" smtClean="0">
                                  <a:latin typeface="Cambria Math" panose="02040503050406030204" pitchFamily="18" charset="0"/>
                                </a:rPr>
                                <m:t>01</m:t>
                              </m:r>
                            </m:sub>
                            <m:sup>
                              <m:r>
                                <a:rPr lang="it-IT" sz="2000" b="0" i="1" smtClean="0">
                                  <a:latin typeface="Cambria Math" panose="02040503050406030204" pitchFamily="18" charset="0"/>
                                </a:rPr>
                                <m:t>𝑠𝑖𝑚</m:t>
                              </m:r>
                            </m:sup>
                          </m:sSubSup>
                        </m:num>
                        <m:den>
                          <m:r>
                            <a:rPr lang="it-IT" sz="2000" b="0" i="1" smtClean="0">
                              <a:latin typeface="Cambria Math" panose="02040503050406030204" pitchFamily="18" charset="0"/>
                            </a:rPr>
                            <m:t>2</m:t>
                          </m:r>
                          <m:r>
                            <m:rPr>
                              <m:sty m:val="p"/>
                            </m:rPr>
                            <a:rPr lang="el-GR" sz="2000" b="0" i="1" smtClean="0">
                              <a:latin typeface="Cambria Math" panose="02040503050406030204" pitchFamily="18" charset="0"/>
                            </a:rPr>
                            <m:t>π</m:t>
                          </m:r>
                        </m:den>
                      </m:f>
                      <m:r>
                        <a:rPr lang="it-IT" sz="2000" b="0" i="0" smtClean="0">
                          <a:latin typeface="Cambria Math" panose="02040503050406030204" pitchFamily="18" charset="0"/>
                        </a:rPr>
                        <m:t>=</m:t>
                      </m:r>
                      <m:r>
                        <a:rPr lang="it-IT" sz="2000" b="0" i="1" smtClean="0">
                          <a:latin typeface="Cambria Math" panose="02040503050406030204" pitchFamily="18" charset="0"/>
                        </a:rPr>
                        <m:t>97</m:t>
                      </m:r>
                      <m:r>
                        <a:rPr lang="it-IT" sz="2000" b="0" i="0" smtClean="0">
                          <a:latin typeface="Cambria Math" panose="02040503050406030204" pitchFamily="18" charset="0"/>
                        </a:rPr>
                        <m:t> </m:t>
                      </m:r>
                      <m:r>
                        <m:rPr>
                          <m:sty m:val="p"/>
                        </m:rPr>
                        <a:rPr lang="it-IT" sz="2000" b="0" i="0" smtClean="0">
                          <a:latin typeface="Cambria Math" panose="02040503050406030204" pitchFamily="18" charset="0"/>
                        </a:rPr>
                        <m:t>MHz</m:t>
                      </m:r>
                    </m:oMath>
                  </m:oMathPara>
                </a14:m>
                <a:endParaRPr lang="en-GB" sz="2000" dirty="0"/>
              </a:p>
            </p:txBody>
          </p:sp>
        </mc:Choice>
        <mc:Fallback xmlns="">
          <p:sp>
            <p:nvSpPr>
              <p:cNvPr id="10" name="Rettangolo 9">
                <a:extLst>
                  <a:ext uri="{FF2B5EF4-FFF2-40B4-BE49-F238E27FC236}">
                    <a16:creationId xmlns:a16="http://schemas.microsoft.com/office/drawing/2014/main" id="{1423B1C5-1FEB-755F-F476-BB491B7BF317}"/>
                  </a:ext>
                </a:extLst>
              </p:cNvPr>
              <p:cNvSpPr>
                <a:spLocks noRot="1" noChangeAspect="1" noMove="1" noResize="1" noEditPoints="1" noAdjustHandles="1" noChangeArrowheads="1" noChangeShapeType="1" noTextEdit="1"/>
              </p:cNvSpPr>
              <p:nvPr/>
            </p:nvSpPr>
            <p:spPr>
              <a:xfrm>
                <a:off x="7781607" y="4540710"/>
                <a:ext cx="1933478" cy="726417"/>
              </a:xfrm>
              <a:prstGeom prst="rect">
                <a:avLst/>
              </a:prstGeom>
              <a:blipFill>
                <a:blip r:embed="rId10"/>
                <a:stretch>
                  <a:fillRect b="-5172"/>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E0EB8856-923D-BA0D-E525-211AAC938536}"/>
                  </a:ext>
                </a:extLst>
              </p:cNvPr>
              <p:cNvSpPr txBox="1"/>
              <p:nvPr/>
            </p:nvSpPr>
            <p:spPr>
              <a:xfrm>
                <a:off x="8312209" y="5478726"/>
                <a:ext cx="1743341" cy="4101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it-IT" sz="2000" i="1" smtClean="0">
                              <a:latin typeface="Cambria Math" panose="02040503050406030204" pitchFamily="18" charset="0"/>
                            </a:rPr>
                          </m:ctrlPr>
                        </m:sSupPr>
                        <m:e>
                          <m:r>
                            <a:rPr lang="it-IT" sz="2000" b="0" i="1" smtClean="0">
                              <a:latin typeface="Cambria Math" panose="02040503050406030204" pitchFamily="18" charset="0"/>
                            </a:rPr>
                            <m:t>𝐶</m:t>
                          </m:r>
                        </m:e>
                        <m:sup>
                          <m:r>
                            <a:rPr lang="it-IT" sz="2000" b="0" i="1" smtClean="0">
                              <a:latin typeface="Cambria Math" panose="02040503050406030204" pitchFamily="18" charset="0"/>
                            </a:rPr>
                            <m:t>𝑠𝑖𝑚</m:t>
                          </m:r>
                        </m:sup>
                      </m:sSup>
                      <m:r>
                        <a:rPr lang="it-IT" sz="2000" b="0" i="1" smtClean="0">
                          <a:latin typeface="Cambria Math" panose="02040503050406030204" pitchFamily="18" charset="0"/>
                        </a:rPr>
                        <m:t>=56 </m:t>
                      </m:r>
                      <m:r>
                        <a:rPr lang="it-IT" sz="2000" b="0" i="1" smtClean="0">
                          <a:latin typeface="Cambria Math" panose="02040503050406030204" pitchFamily="18" charset="0"/>
                        </a:rPr>
                        <m:t>𝑓𝐹</m:t>
                      </m:r>
                    </m:oMath>
                  </m:oMathPara>
                </a14:m>
                <a:endParaRPr lang="it-IT" sz="2000" dirty="0"/>
              </a:p>
            </p:txBody>
          </p:sp>
        </mc:Choice>
        <mc:Fallback xmlns="">
          <p:sp>
            <p:nvSpPr>
              <p:cNvPr id="11" name="CasellaDiTesto 10">
                <a:extLst>
                  <a:ext uri="{FF2B5EF4-FFF2-40B4-BE49-F238E27FC236}">
                    <a16:creationId xmlns:a16="http://schemas.microsoft.com/office/drawing/2014/main" id="{E0EB8856-923D-BA0D-E525-211AAC938536}"/>
                  </a:ext>
                </a:extLst>
              </p:cNvPr>
              <p:cNvSpPr txBox="1">
                <a:spLocks noRot="1" noChangeAspect="1" noMove="1" noResize="1" noEditPoints="1" noAdjustHandles="1" noChangeArrowheads="1" noChangeShapeType="1" noTextEdit="1"/>
              </p:cNvSpPr>
              <p:nvPr/>
            </p:nvSpPr>
            <p:spPr>
              <a:xfrm>
                <a:off x="8312209" y="5478726"/>
                <a:ext cx="1743341" cy="410112"/>
              </a:xfrm>
              <a:prstGeom prst="rect">
                <a:avLst/>
              </a:prstGeom>
              <a:blipFill>
                <a:blip r:embed="rId11"/>
                <a:stretch>
                  <a:fillRect b="-1818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 name="Rettangolo 11">
                <a:extLst>
                  <a:ext uri="{FF2B5EF4-FFF2-40B4-BE49-F238E27FC236}">
                    <a16:creationId xmlns:a16="http://schemas.microsoft.com/office/drawing/2014/main" id="{64133F8D-EB8F-7300-04F0-23BA0E51CCA8}"/>
                  </a:ext>
                </a:extLst>
              </p:cNvPr>
              <p:cNvSpPr/>
              <p:nvPr/>
            </p:nvSpPr>
            <p:spPr>
              <a:xfrm>
                <a:off x="3770409" y="5554014"/>
                <a:ext cx="5118932" cy="707886"/>
              </a:xfrm>
              <a:prstGeom prst="rect">
                <a:avLst/>
              </a:prstGeom>
              <a:ln>
                <a:noFill/>
              </a:ln>
            </p:spPr>
            <p:txBody>
              <a:bodyPr wrap="square">
                <a:spAutoFit/>
              </a:bodyPr>
              <a:lstStyle/>
              <a:p>
                <a:pPr algn="ctr"/>
                <a:r>
                  <a:rPr lang="it-IT" sz="2000" b="1" dirty="0"/>
                  <a:t>E</a:t>
                </a:r>
                <a14:m>
                  <m:oMath xmlns:m="http://schemas.openxmlformats.org/officeDocument/2006/math">
                    <m:r>
                      <a:rPr lang="it-IT" sz="2000" b="1" i="0" smtClean="0">
                        <a:latin typeface="Cambria Math" panose="02040503050406030204" pitchFamily="18" charset="0"/>
                      </a:rPr>
                      <m:t>𝐱𝐩𝐞𝐫𝐢𝐦𝐞𝐧𝐭𝐚𝐥</m:t>
                    </m:r>
                    <m:r>
                      <a:rPr lang="it-IT" sz="2000" b="1" i="0" smtClean="0">
                        <a:latin typeface="Cambria Math" panose="02040503050406030204" pitchFamily="18" charset="0"/>
                      </a:rPr>
                      <m:t> </m:t>
                    </m:r>
                    <m:r>
                      <a:rPr lang="it-IT" sz="2000" b="1" i="0" smtClean="0">
                        <a:latin typeface="Cambria Math" panose="02040503050406030204" pitchFamily="18" charset="0"/>
                      </a:rPr>
                      <m:t>𝐝𝐚𝐭𝐚</m:t>
                    </m:r>
                    <m:r>
                      <a:rPr lang="it-IT" sz="2000" b="1" i="0" smtClean="0">
                        <a:latin typeface="Cambria Math" panose="02040503050406030204" pitchFamily="18" charset="0"/>
                      </a:rPr>
                      <m:t> </m:t>
                    </m:r>
                    <m:r>
                      <a:rPr lang="it-IT" sz="2000" b="1" i="0" smtClean="0">
                        <a:latin typeface="Cambria Math" panose="02040503050406030204" pitchFamily="18" charset="0"/>
                      </a:rPr>
                      <m:t>𝐚𝐫𝐞</m:t>
                    </m:r>
                    <m:r>
                      <a:rPr lang="it-IT" sz="2000" b="1" i="0" smtClean="0">
                        <a:latin typeface="Cambria Math" panose="02040503050406030204" pitchFamily="18" charset="0"/>
                      </a:rPr>
                      <m:t> </m:t>
                    </m:r>
                  </m:oMath>
                </a14:m>
                <a:endParaRPr lang="it-IT" sz="2000" b="1"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sz="2000" b="1" i="0" smtClean="0">
                          <a:latin typeface="Cambria Math" panose="02040503050406030204" pitchFamily="18" charset="0"/>
                        </a:rPr>
                        <m:t>𝐰𝐞𝐥𝐥</m:t>
                      </m:r>
                      <m:r>
                        <a:rPr lang="it-IT" sz="2000" b="1" i="0" smtClean="0">
                          <a:latin typeface="Cambria Math" panose="02040503050406030204" pitchFamily="18" charset="0"/>
                        </a:rPr>
                        <m:t> </m:t>
                      </m:r>
                      <m:r>
                        <a:rPr lang="it-IT" sz="2000" b="1" i="0" smtClean="0">
                          <a:latin typeface="Cambria Math" panose="02040503050406030204" pitchFamily="18" charset="0"/>
                        </a:rPr>
                        <m:t>𝐫𝐞𝐩𝐫𝐨𝐝𝐮𝐜𝐞𝐝</m:t>
                      </m:r>
                      <m:r>
                        <a:rPr lang="it-IT" sz="2000" b="1" i="0" smtClean="0">
                          <a:latin typeface="Cambria Math" panose="02040503050406030204" pitchFamily="18" charset="0"/>
                        </a:rPr>
                        <m:t> </m:t>
                      </m:r>
                      <m:r>
                        <a:rPr lang="it-IT" sz="2000" b="1" i="0" smtClean="0">
                          <a:latin typeface="Cambria Math" panose="02040503050406030204" pitchFamily="18" charset="0"/>
                        </a:rPr>
                        <m:t>𝐛𝐲</m:t>
                      </m:r>
                      <m:r>
                        <a:rPr lang="it-IT" sz="2000" b="1" i="0" smtClean="0">
                          <a:latin typeface="Cambria Math" panose="02040503050406030204" pitchFamily="18" charset="0"/>
                        </a:rPr>
                        <m:t> </m:t>
                      </m:r>
                      <m:r>
                        <a:rPr lang="it-IT" sz="2000" b="1" i="0" smtClean="0">
                          <a:latin typeface="Cambria Math" panose="02040503050406030204" pitchFamily="18" charset="0"/>
                        </a:rPr>
                        <m:t>𝐬𝐢𝐦𝐮𝐥𝐚𝐭𝐢𝐨𝐧𝐬</m:t>
                      </m:r>
                    </m:oMath>
                  </m:oMathPara>
                </a14:m>
                <a:endParaRPr lang="en-GB" sz="2000" b="1" dirty="0"/>
              </a:p>
            </p:txBody>
          </p:sp>
        </mc:Choice>
        <mc:Fallback xmlns="">
          <p:sp>
            <p:nvSpPr>
              <p:cNvPr id="12" name="Rettangolo 11">
                <a:extLst>
                  <a:ext uri="{FF2B5EF4-FFF2-40B4-BE49-F238E27FC236}">
                    <a16:creationId xmlns:a16="http://schemas.microsoft.com/office/drawing/2014/main" id="{64133F8D-EB8F-7300-04F0-23BA0E51CCA8}"/>
                  </a:ext>
                </a:extLst>
              </p:cNvPr>
              <p:cNvSpPr>
                <a:spLocks noRot="1" noChangeAspect="1" noMove="1" noResize="1" noEditPoints="1" noAdjustHandles="1" noChangeArrowheads="1" noChangeShapeType="1" noTextEdit="1"/>
              </p:cNvSpPr>
              <p:nvPr/>
            </p:nvSpPr>
            <p:spPr>
              <a:xfrm>
                <a:off x="3770409" y="5554014"/>
                <a:ext cx="5118932" cy="707886"/>
              </a:xfrm>
              <a:prstGeom prst="rect">
                <a:avLst/>
              </a:prstGeom>
              <a:blipFill>
                <a:blip r:embed="rId12"/>
                <a:stretch>
                  <a:fillRect t="-5357" b="-10714"/>
                </a:stretch>
              </a:blipFill>
              <a:ln>
                <a:noFill/>
              </a:ln>
            </p:spPr>
            <p:txBody>
              <a:bodyPr/>
              <a:lstStyle/>
              <a:p>
                <a:r>
                  <a:rPr lang="it-IT">
                    <a:noFill/>
                  </a:rPr>
                  <a:t> </a:t>
                </a:r>
              </a:p>
            </p:txBody>
          </p:sp>
        </mc:Fallback>
      </mc:AlternateContent>
    </p:spTree>
    <p:extLst>
      <p:ext uri="{BB962C8B-B14F-4D97-AF65-F5344CB8AC3E}">
        <p14:creationId xmlns:p14="http://schemas.microsoft.com/office/powerpoint/2010/main" val="2550509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40">
            <a:extLst>
              <a:ext uri="{FF2B5EF4-FFF2-40B4-BE49-F238E27FC236}">
                <a16:creationId xmlns:a16="http://schemas.microsoft.com/office/drawing/2014/main" id="{4B8ED8D2-0D4E-7900-88D3-7C53F250E085}"/>
              </a:ext>
            </a:extLst>
          </p:cNvPr>
          <p:cNvGrpSpPr>
            <a:grpSpLocks noChangeAspect="1"/>
          </p:cNvGrpSpPr>
          <p:nvPr/>
        </p:nvGrpSpPr>
        <p:grpSpPr>
          <a:xfrm>
            <a:off x="151078" y="2319616"/>
            <a:ext cx="3510575" cy="3643126"/>
            <a:chOff x="7922162" y="1707290"/>
            <a:chExt cx="3852170" cy="3997620"/>
          </a:xfrm>
        </p:grpSpPr>
        <p:pic>
          <p:nvPicPr>
            <p:cNvPr id="14" name="Grafik 9">
              <a:extLst>
                <a:ext uri="{FF2B5EF4-FFF2-40B4-BE49-F238E27FC236}">
                  <a16:creationId xmlns:a16="http://schemas.microsoft.com/office/drawing/2014/main" id="{5859F38F-195C-465C-A775-7CFB07E9F15D}"/>
                </a:ext>
              </a:extLst>
            </p:cNvPr>
            <p:cNvPicPr>
              <a:picLocks noChangeAspect="1"/>
            </p:cNvPicPr>
            <p:nvPr/>
          </p:nvPicPr>
          <p:blipFill rotWithShape="1">
            <a:blip r:embed="rId3">
              <a:extLst>
                <a:ext uri="{28A0092B-C50C-407E-A947-70E740481C1C}">
                  <a14:useLocalDpi xmlns:a14="http://schemas.microsoft.com/office/drawing/2010/main" val="0"/>
                </a:ext>
              </a:extLst>
            </a:blip>
            <a:srcRect l="28394" t="4043" r="33720" b="7807"/>
            <a:stretch/>
          </p:blipFill>
          <p:spPr>
            <a:xfrm>
              <a:off x="7922162" y="1807232"/>
              <a:ext cx="1471690" cy="3366330"/>
            </a:xfrm>
            <a:prstGeom prst="rect">
              <a:avLst/>
            </a:prstGeom>
          </p:spPr>
        </p:pic>
        <p:sp>
          <p:nvSpPr>
            <p:cNvPr id="13" name="Textfeld 32">
              <a:extLst>
                <a:ext uri="{FF2B5EF4-FFF2-40B4-BE49-F238E27FC236}">
                  <a16:creationId xmlns:a16="http://schemas.microsoft.com/office/drawing/2014/main" id="{92F92F97-B4F4-117D-75BB-4B311C7EEB8D}"/>
                </a:ext>
              </a:extLst>
            </p:cNvPr>
            <p:cNvSpPr txBox="1"/>
            <p:nvPr/>
          </p:nvSpPr>
          <p:spPr>
            <a:xfrm>
              <a:off x="10155082" y="1707290"/>
              <a:ext cx="1619250" cy="709222"/>
            </a:xfrm>
            <a:prstGeom prst="rect">
              <a:avLst/>
            </a:prstGeom>
            <a:noFill/>
          </p:spPr>
          <p:txBody>
            <a:bodyPr wrap="square" rtlCol="0">
              <a:spAutoFit/>
            </a:bodyPr>
            <a:lstStyle/>
            <a:p>
              <a:r>
                <a:rPr lang="en-US" dirty="0" err="1"/>
                <a:t>F</a:t>
              </a:r>
              <a:r>
                <a:rPr lang="en-US" baseline="-25000" dirty="0" err="1"/>
                <a:t>q</a:t>
              </a:r>
              <a:r>
                <a:rPr lang="en-US" dirty="0"/>
                <a:t>=6.57GHz</a:t>
              </a:r>
            </a:p>
            <a:p>
              <a:r>
                <a:rPr lang="en-US" dirty="0" err="1"/>
                <a:t>C</a:t>
              </a:r>
              <a:r>
                <a:rPr lang="en-US" baseline="-25000" dirty="0" err="1"/>
                <a:t>tot</a:t>
              </a:r>
              <a:r>
                <a:rPr lang="en-US" dirty="0"/>
                <a:t>=100fF</a:t>
              </a:r>
            </a:p>
          </p:txBody>
        </p:sp>
        <p:grpSp>
          <p:nvGrpSpPr>
            <p:cNvPr id="15" name="Gruppieren 39">
              <a:extLst>
                <a:ext uri="{FF2B5EF4-FFF2-40B4-BE49-F238E27FC236}">
                  <a16:creationId xmlns:a16="http://schemas.microsoft.com/office/drawing/2014/main" id="{2B16F921-0578-F7DB-2F0D-303C9038C1FA}"/>
                </a:ext>
              </a:extLst>
            </p:cNvPr>
            <p:cNvGrpSpPr/>
            <p:nvPr/>
          </p:nvGrpSpPr>
          <p:grpSpPr>
            <a:xfrm>
              <a:off x="7922162" y="5346284"/>
              <a:ext cx="1544825" cy="358626"/>
              <a:chOff x="8370162" y="5308184"/>
              <a:chExt cx="1544825" cy="358626"/>
            </a:xfrm>
          </p:grpSpPr>
          <p:cxnSp>
            <p:nvCxnSpPr>
              <p:cNvPr id="16" name="Gerade Verbindung mit Pfeil 35">
                <a:extLst>
                  <a:ext uri="{FF2B5EF4-FFF2-40B4-BE49-F238E27FC236}">
                    <a16:creationId xmlns:a16="http://schemas.microsoft.com/office/drawing/2014/main" id="{76C7703D-3555-F1EA-E31E-3110270F93BE}"/>
                  </a:ext>
                </a:extLst>
              </p:cNvPr>
              <p:cNvCxnSpPr>
                <a:cxnSpLocks/>
              </p:cNvCxnSpPr>
              <p:nvPr/>
            </p:nvCxnSpPr>
            <p:spPr>
              <a:xfrm>
                <a:off x="8370162" y="5308184"/>
                <a:ext cx="1544825"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feld 38">
                    <a:extLst>
                      <a:ext uri="{FF2B5EF4-FFF2-40B4-BE49-F238E27FC236}">
                        <a16:creationId xmlns:a16="http://schemas.microsoft.com/office/drawing/2014/main" id="{9DEB481C-483D-83E2-C5A6-30B25C769D8C}"/>
                      </a:ext>
                    </a:extLst>
                  </p:cNvPr>
                  <p:cNvSpPr txBox="1"/>
                  <p:nvPr/>
                </p:nvSpPr>
                <p:spPr>
                  <a:xfrm>
                    <a:off x="8583017" y="5328256"/>
                    <a:ext cx="987330" cy="338554"/>
                  </a:xfrm>
                  <a:prstGeom prst="rect">
                    <a:avLst/>
                  </a:prstGeom>
                  <a:noFill/>
                </p:spPr>
                <p:txBody>
                  <a:bodyPr wrap="square" rtlCol="0">
                    <a:spAutoFit/>
                  </a:bodyPr>
                  <a:lstStyle/>
                  <a:p>
                    <a:pPr algn="ctr"/>
                    <a:r>
                      <a:rPr lang="en-US" sz="1600">
                        <a:solidFill>
                          <a:schemeClr val="tx1"/>
                        </a:solidFill>
                      </a:rPr>
                      <a:t>500 </a:t>
                    </a:r>
                    <a14:m>
                      <m:oMath xmlns:m="http://schemas.openxmlformats.org/officeDocument/2006/math">
                        <m:r>
                          <a:rPr lang="de-DE" sz="1600" b="0" i="1" smtClean="0">
                            <a:solidFill>
                              <a:schemeClr val="tx1"/>
                            </a:solidFill>
                            <a:latin typeface="Cambria Math" panose="02040503050406030204" pitchFamily="18" charset="0"/>
                          </a:rPr>
                          <m:t>𝜇</m:t>
                        </m:r>
                        <m:r>
                          <a:rPr lang="de-DE" sz="1600" b="0" i="1" smtClean="0">
                            <a:solidFill>
                              <a:schemeClr val="tx1"/>
                            </a:solidFill>
                            <a:latin typeface="Cambria Math" panose="02040503050406030204" pitchFamily="18" charset="0"/>
                          </a:rPr>
                          <m:t>𝑚</m:t>
                        </m:r>
                      </m:oMath>
                    </a14:m>
                    <a:endParaRPr lang="en-US" sz="1600">
                      <a:solidFill>
                        <a:schemeClr val="tx1"/>
                      </a:solidFill>
                    </a:endParaRPr>
                  </a:p>
                </p:txBody>
              </p:sp>
            </mc:Choice>
            <mc:Fallback xmlns="">
              <p:sp>
                <p:nvSpPr>
                  <p:cNvPr id="18" name="Textfeld 38">
                    <a:extLst>
                      <a:ext uri="{FF2B5EF4-FFF2-40B4-BE49-F238E27FC236}">
                        <a16:creationId xmlns:a16="http://schemas.microsoft.com/office/drawing/2014/main" id="{2ED696EC-ADB3-978A-89DB-6940B27704C9}"/>
                      </a:ext>
                    </a:extLst>
                  </p:cNvPr>
                  <p:cNvSpPr txBox="1">
                    <a:spLocks noRot="1" noChangeAspect="1" noMove="1" noResize="1" noEditPoints="1" noAdjustHandles="1" noChangeArrowheads="1" noChangeShapeType="1" noTextEdit="1"/>
                  </p:cNvSpPr>
                  <p:nvPr/>
                </p:nvSpPr>
                <p:spPr>
                  <a:xfrm>
                    <a:off x="8583017" y="5328256"/>
                    <a:ext cx="987330" cy="338554"/>
                  </a:xfrm>
                  <a:prstGeom prst="rect">
                    <a:avLst/>
                  </a:prstGeom>
                  <a:blipFill>
                    <a:blip r:embed="rId4"/>
                    <a:stretch>
                      <a:fillRect t="-5455" b="-23636"/>
                    </a:stretch>
                  </a:blipFill>
                </p:spPr>
                <p:txBody>
                  <a:bodyPr/>
                  <a:lstStyle/>
                  <a:p>
                    <a:r>
                      <a:rPr lang="it-IT">
                        <a:noFill/>
                      </a:rPr>
                      <a:t> </a:t>
                    </a:r>
                  </a:p>
                </p:txBody>
              </p:sp>
            </mc:Fallback>
          </mc:AlternateContent>
        </p:grpSp>
      </p:grpSp>
      <p:sp>
        <p:nvSpPr>
          <p:cNvPr id="2" name="CasellaDiTesto 1">
            <a:extLst>
              <a:ext uri="{FF2B5EF4-FFF2-40B4-BE49-F238E27FC236}">
                <a16:creationId xmlns:a16="http://schemas.microsoft.com/office/drawing/2014/main" id="{5108C8A1-A471-5B93-9521-56F8AF56515F}"/>
              </a:ext>
            </a:extLst>
          </p:cNvPr>
          <p:cNvSpPr txBox="1"/>
          <p:nvPr/>
        </p:nvSpPr>
        <p:spPr>
          <a:xfrm>
            <a:off x="0" y="1096092"/>
            <a:ext cx="12306959" cy="707886"/>
          </a:xfrm>
          <a:prstGeom prst="rect">
            <a:avLst/>
          </a:prstGeom>
          <a:noFill/>
        </p:spPr>
        <p:txBody>
          <a:bodyPr wrap="none" rtlCol="0">
            <a:spAutoFit/>
          </a:bodyPr>
          <a:lstStyle/>
          <a:p>
            <a:r>
              <a:rPr lang="en-GB" sz="4000" dirty="0"/>
              <a:t>Qubit in 3D cavity: Design and fabrication a new Transmon</a:t>
            </a:r>
            <a:endParaRPr lang="en-GB" sz="4000" i="1" dirty="0"/>
          </a:p>
        </p:txBody>
      </p:sp>
      <mc:AlternateContent xmlns:mc="http://schemas.openxmlformats.org/markup-compatibility/2006" xmlns:a14="http://schemas.microsoft.com/office/drawing/2010/main">
        <mc:Choice Requires="a14">
          <p:graphicFrame>
            <p:nvGraphicFramePr>
              <p:cNvPr id="18" name="Tabelle 41">
                <a:extLst>
                  <a:ext uri="{FF2B5EF4-FFF2-40B4-BE49-F238E27FC236}">
                    <a16:creationId xmlns:a16="http://schemas.microsoft.com/office/drawing/2014/main" id="{E6B1DACF-368C-3558-B05A-D413FA76688D}"/>
                  </a:ext>
                </a:extLst>
              </p:cNvPr>
              <p:cNvGraphicFramePr>
                <a:graphicFrameLocks noGrp="1"/>
              </p:cNvGraphicFramePr>
              <p:nvPr>
                <p:extLst>
                  <p:ext uri="{D42A27DB-BD31-4B8C-83A1-F6EECF244321}">
                    <p14:modId xmlns:p14="http://schemas.microsoft.com/office/powerpoint/2010/main" val="246655608"/>
                  </p:ext>
                </p:extLst>
              </p:nvPr>
            </p:nvGraphicFramePr>
            <p:xfrm>
              <a:off x="2133016" y="3304167"/>
              <a:ext cx="1451195" cy="822960"/>
            </p:xfrm>
            <a:graphic>
              <a:graphicData uri="http://schemas.openxmlformats.org/drawingml/2006/table">
                <a:tbl>
                  <a:tblPr firstRow="1" bandRow="1">
                    <a:tableStyleId>{5C22544A-7EE6-4342-B048-85BDC9FD1C3A}</a:tableStyleId>
                  </a:tblPr>
                  <a:tblGrid>
                    <a:gridCol w="734938">
                      <a:extLst>
                        <a:ext uri="{9D8B030D-6E8A-4147-A177-3AD203B41FA5}">
                          <a16:colId xmlns:a16="http://schemas.microsoft.com/office/drawing/2014/main" val="7735273"/>
                        </a:ext>
                      </a:extLst>
                    </a:gridCol>
                    <a:gridCol w="716257">
                      <a:extLst>
                        <a:ext uri="{9D8B030D-6E8A-4147-A177-3AD203B41FA5}">
                          <a16:colId xmlns:a16="http://schemas.microsoft.com/office/drawing/2014/main" val="2875711660"/>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rPr>
                            <a:t>r</a:t>
                          </a:r>
                          <a:r>
                            <a:rPr lang="en-US" sz="1200" b="1" baseline="-25000">
                              <a:solidFill>
                                <a:schemeClr val="tx1"/>
                              </a:solidFill>
                            </a:rPr>
                            <a:t>0</a:t>
                          </a:r>
                          <a:r>
                            <a:rPr lang="en-US" sz="1200" b="1" baseline="0">
                              <a:solidFill>
                                <a:schemeClr val="tx1"/>
                              </a:solidFill>
                            </a:rPr>
                            <a:t> [</a:t>
                          </a:r>
                          <a14:m>
                            <m:oMath xmlns:m="http://schemas.openxmlformats.org/officeDocument/2006/math">
                              <m:r>
                                <a:rPr lang="de-DE" sz="1200" b="0" i="1" smtClean="0">
                                  <a:solidFill>
                                    <a:schemeClr val="tx1"/>
                                  </a:solidFill>
                                  <a:latin typeface="Cambria Math" panose="02040503050406030204" pitchFamily="18" charset="0"/>
                                </a:rPr>
                                <m:t>𝜇</m:t>
                              </m:r>
                            </m:oMath>
                          </a14:m>
                          <a:r>
                            <a:rPr lang="en-US" sz="1200" b="1" baseline="0">
                              <a:solidFill>
                                <a:schemeClr val="tx1"/>
                              </a:solidFill>
                            </a:rPr>
                            <a:t>m]</a:t>
                          </a:r>
                          <a:endParaRPr lang="en-US" sz="12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a:solidFill>
                                <a:schemeClr val="tx1"/>
                              </a:solidFill>
                            </a:rPr>
                            <a:t>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1653285"/>
                      </a:ext>
                    </a:extLst>
                  </a:tr>
                  <a:tr h="2533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rPr>
                            <a:t>d</a:t>
                          </a:r>
                          <a:r>
                            <a:rPr lang="en-US" sz="1200" b="1" baseline="-25000">
                              <a:solidFill>
                                <a:schemeClr val="tx1"/>
                              </a:solidFill>
                            </a:rPr>
                            <a:t>1 </a:t>
                          </a:r>
                          <a:r>
                            <a:rPr lang="en-US" sz="1200" b="1" baseline="0">
                              <a:solidFill>
                                <a:schemeClr val="tx1"/>
                              </a:solidFill>
                            </a:rPr>
                            <a:t>[</a:t>
                          </a:r>
                          <a14:m>
                            <m:oMath xmlns:m="http://schemas.openxmlformats.org/officeDocument/2006/math">
                              <m:r>
                                <a:rPr lang="de-DE" sz="1200" b="0" i="1" smtClean="0">
                                  <a:solidFill>
                                    <a:schemeClr val="tx1"/>
                                  </a:solidFill>
                                  <a:latin typeface="Cambria Math" panose="02040503050406030204" pitchFamily="18" charset="0"/>
                                </a:rPr>
                                <m:t>𝜇</m:t>
                              </m:r>
                            </m:oMath>
                          </a14:m>
                          <a:r>
                            <a:rPr lang="en-US" sz="1200" b="1" baseline="0">
                              <a:solidFill>
                                <a:schemeClr val="tx1"/>
                              </a:solidFill>
                            </a:rPr>
                            <a:t>m]</a:t>
                          </a:r>
                          <a:endParaRPr lang="en-US" sz="12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dirty="0">
                              <a:solidFill>
                                <a:schemeClr val="tx1"/>
                              </a:solidFill>
                            </a:rPr>
                            <a:t>243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0814062"/>
                      </a:ext>
                    </a:extLst>
                  </a:tr>
                  <a:tr h="2533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rPr>
                            <a:t>d</a:t>
                          </a:r>
                          <a:r>
                            <a:rPr lang="en-US" sz="1200" b="1" baseline="-25000" err="1">
                              <a:solidFill>
                                <a:schemeClr val="tx1"/>
                              </a:solidFill>
                            </a:rPr>
                            <a:t>eff</a:t>
                          </a:r>
                          <a:r>
                            <a:rPr lang="en-US" sz="1200" b="1" baseline="-25000">
                              <a:solidFill>
                                <a:schemeClr val="tx1"/>
                              </a:solidFill>
                            </a:rPr>
                            <a:t> </a:t>
                          </a:r>
                          <a:r>
                            <a:rPr lang="en-US" sz="1200" b="1" baseline="0">
                              <a:solidFill>
                                <a:schemeClr val="tx1"/>
                              </a:solidFill>
                            </a:rPr>
                            <a:t>[</a:t>
                          </a:r>
                          <a14:m>
                            <m:oMath xmlns:m="http://schemas.openxmlformats.org/officeDocument/2006/math">
                              <m:r>
                                <a:rPr lang="de-DE" sz="1200" b="0" i="1" smtClean="0">
                                  <a:solidFill>
                                    <a:schemeClr val="tx1"/>
                                  </a:solidFill>
                                  <a:latin typeface="Cambria Math" panose="02040503050406030204" pitchFamily="18" charset="0"/>
                                </a:rPr>
                                <m:t>𝜇</m:t>
                              </m:r>
                            </m:oMath>
                          </a14:m>
                          <a:r>
                            <a:rPr lang="en-US" sz="1200" b="1" baseline="0">
                              <a:solidFill>
                                <a:schemeClr val="tx1"/>
                              </a:solidFill>
                            </a:rPr>
                            <a:t>m]</a:t>
                          </a:r>
                          <a:endParaRPr lang="en-US" sz="12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dirty="0">
                              <a:solidFill>
                                <a:schemeClr val="tx1"/>
                              </a:solidFill>
                            </a:rPr>
                            <a:t>508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2907196"/>
                      </a:ext>
                    </a:extLst>
                  </a:tr>
                </a:tbl>
              </a:graphicData>
            </a:graphic>
          </p:graphicFrame>
        </mc:Choice>
        <mc:Fallback xmlns="">
          <p:graphicFrame>
            <p:nvGraphicFramePr>
              <p:cNvPr id="18" name="Tabelle 41">
                <a:extLst>
                  <a:ext uri="{FF2B5EF4-FFF2-40B4-BE49-F238E27FC236}">
                    <a16:creationId xmlns:a16="http://schemas.microsoft.com/office/drawing/2014/main" id="{E6B1DACF-368C-3558-B05A-D413FA76688D}"/>
                  </a:ext>
                </a:extLst>
              </p:cNvPr>
              <p:cNvGraphicFramePr>
                <a:graphicFrameLocks noGrp="1"/>
              </p:cNvGraphicFramePr>
              <p:nvPr>
                <p:extLst>
                  <p:ext uri="{D42A27DB-BD31-4B8C-83A1-F6EECF244321}">
                    <p14:modId xmlns:p14="http://schemas.microsoft.com/office/powerpoint/2010/main" val="246655608"/>
                  </p:ext>
                </p:extLst>
              </p:nvPr>
            </p:nvGraphicFramePr>
            <p:xfrm>
              <a:off x="2133016" y="3304167"/>
              <a:ext cx="1451195" cy="822960"/>
            </p:xfrm>
            <a:graphic>
              <a:graphicData uri="http://schemas.openxmlformats.org/drawingml/2006/table">
                <a:tbl>
                  <a:tblPr firstRow="1" bandRow="1">
                    <a:tableStyleId>{5C22544A-7EE6-4342-B048-85BDC9FD1C3A}</a:tableStyleId>
                  </a:tblPr>
                  <a:tblGrid>
                    <a:gridCol w="734938">
                      <a:extLst>
                        <a:ext uri="{9D8B030D-6E8A-4147-A177-3AD203B41FA5}">
                          <a16:colId xmlns:a16="http://schemas.microsoft.com/office/drawing/2014/main" val="7735273"/>
                        </a:ext>
                      </a:extLst>
                    </a:gridCol>
                    <a:gridCol w="716257">
                      <a:extLst>
                        <a:ext uri="{9D8B030D-6E8A-4147-A177-3AD203B41FA5}">
                          <a16:colId xmlns:a16="http://schemas.microsoft.com/office/drawing/2014/main" val="2875711660"/>
                        </a:ext>
                      </a:extLst>
                    </a:gridCol>
                  </a:tblGrid>
                  <a:tr h="274320">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5"/>
                          <a:stretch>
                            <a:fillRect t="-4545" r="-98305" b="-213636"/>
                          </a:stretch>
                        </a:blipFill>
                      </a:tcPr>
                    </a:tc>
                    <a:tc>
                      <a:txBody>
                        <a:bodyPr/>
                        <a:lstStyle/>
                        <a:p>
                          <a:r>
                            <a:rPr lang="en-US" sz="1200" b="1">
                              <a:solidFill>
                                <a:schemeClr val="tx1"/>
                              </a:solidFill>
                            </a:rPr>
                            <a:t>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1653285"/>
                      </a:ext>
                    </a:extLst>
                  </a:tr>
                  <a:tr h="274320">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5"/>
                          <a:stretch>
                            <a:fillRect t="-109524" r="-98305" b="-123810"/>
                          </a:stretch>
                        </a:blipFill>
                      </a:tcPr>
                    </a:tc>
                    <a:tc>
                      <a:txBody>
                        <a:bodyPr/>
                        <a:lstStyle/>
                        <a:p>
                          <a:r>
                            <a:rPr lang="en-US" sz="1200" b="1" dirty="0">
                              <a:solidFill>
                                <a:schemeClr val="tx1"/>
                              </a:solidFill>
                            </a:rPr>
                            <a:t>243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0814062"/>
                      </a:ext>
                    </a:extLst>
                  </a:tr>
                  <a:tr h="274320">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5"/>
                          <a:stretch>
                            <a:fillRect t="-200000" r="-98305" b="-18182"/>
                          </a:stretch>
                        </a:blipFill>
                      </a:tcPr>
                    </a:tc>
                    <a:tc>
                      <a:txBody>
                        <a:bodyPr/>
                        <a:lstStyle/>
                        <a:p>
                          <a:r>
                            <a:rPr lang="en-US" sz="1200" b="1" dirty="0">
                              <a:solidFill>
                                <a:schemeClr val="tx1"/>
                              </a:solidFill>
                            </a:rPr>
                            <a:t>508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2907196"/>
                      </a:ext>
                    </a:extLst>
                  </a:tr>
                </a:tbl>
              </a:graphicData>
            </a:graphic>
          </p:graphicFrame>
        </mc:Fallback>
      </mc:AlternateContent>
      <mc:AlternateContent xmlns:mc="http://schemas.openxmlformats.org/markup-compatibility/2006" xmlns:a14="http://schemas.microsoft.com/office/drawing/2010/main">
        <mc:Choice Requires="a14">
          <p:sp>
            <p:nvSpPr>
              <p:cNvPr id="19" name="Textfeld 32">
                <a:extLst>
                  <a:ext uri="{FF2B5EF4-FFF2-40B4-BE49-F238E27FC236}">
                    <a16:creationId xmlns:a16="http://schemas.microsoft.com/office/drawing/2014/main" id="{2B4629FA-47F9-D2D2-7D77-7479FA01589F}"/>
                  </a:ext>
                </a:extLst>
              </p:cNvPr>
              <p:cNvSpPr txBox="1"/>
              <p:nvPr/>
            </p:nvSpPr>
            <p:spPr>
              <a:xfrm>
                <a:off x="2133016" y="4427859"/>
                <a:ext cx="1619250" cy="923330"/>
              </a:xfrm>
              <a:prstGeom prst="rect">
                <a:avLst/>
              </a:prstGeom>
              <a:noFill/>
            </p:spPr>
            <p:txBody>
              <a:bodyPr wrap="square" rtlCol="0">
                <a:spAutoFit/>
              </a:bodyPr>
              <a:lstStyle/>
              <a:p>
                <a:r>
                  <a:rPr lang="en-US" dirty="0">
                    <a:solidFill>
                      <a:schemeClr val="tx1"/>
                    </a:solidFill>
                  </a:rPr>
                  <a:t>Expected T</a:t>
                </a:r>
                <a:r>
                  <a:rPr lang="en-US" baseline="-25000" dirty="0">
                    <a:solidFill>
                      <a:schemeClr val="tx1"/>
                    </a:solidFill>
                  </a:rPr>
                  <a:t>1</a:t>
                </a:r>
                <a:r>
                  <a:rPr lang="en-US" dirty="0">
                    <a:solidFill>
                      <a:schemeClr val="tx1"/>
                    </a:solidFill>
                  </a:rPr>
                  <a:t> improvement of </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m:t>
                    </m:r>
                    <m:r>
                      <a:rPr lang="it-IT" b="0" i="1" smtClean="0">
                        <a:solidFill>
                          <a:schemeClr val="tx1"/>
                        </a:solidFill>
                        <a:latin typeface="Cambria Math" panose="02040503050406030204" pitchFamily="18" charset="0"/>
                        <a:ea typeface="Cambria Math" panose="02040503050406030204" pitchFamily="18" charset="0"/>
                      </a:rPr>
                      <m:t>30%</m:t>
                    </m:r>
                  </m:oMath>
                </a14:m>
                <a:endParaRPr lang="en-US" dirty="0">
                  <a:solidFill>
                    <a:schemeClr val="tx1"/>
                  </a:solidFill>
                </a:endParaRPr>
              </a:p>
            </p:txBody>
          </p:sp>
        </mc:Choice>
        <mc:Fallback xmlns="">
          <p:sp>
            <p:nvSpPr>
              <p:cNvPr id="19" name="Textfeld 32">
                <a:extLst>
                  <a:ext uri="{FF2B5EF4-FFF2-40B4-BE49-F238E27FC236}">
                    <a16:creationId xmlns:a16="http://schemas.microsoft.com/office/drawing/2014/main" id="{2B4629FA-47F9-D2D2-7D77-7479FA01589F}"/>
                  </a:ext>
                </a:extLst>
              </p:cNvPr>
              <p:cNvSpPr txBox="1">
                <a:spLocks noRot="1" noChangeAspect="1" noMove="1" noResize="1" noEditPoints="1" noAdjustHandles="1" noChangeArrowheads="1" noChangeShapeType="1" noTextEdit="1"/>
              </p:cNvSpPr>
              <p:nvPr/>
            </p:nvSpPr>
            <p:spPr>
              <a:xfrm>
                <a:off x="2133016" y="4427859"/>
                <a:ext cx="1619250" cy="923330"/>
              </a:xfrm>
              <a:prstGeom prst="rect">
                <a:avLst/>
              </a:prstGeom>
              <a:blipFill>
                <a:blip r:embed="rId6"/>
                <a:stretch>
                  <a:fillRect l="-3906" t="-2703" b="-9459"/>
                </a:stretch>
              </a:blipFill>
            </p:spPr>
            <p:txBody>
              <a:bodyPr/>
              <a:lstStyle/>
              <a:p>
                <a:r>
                  <a:rPr lang="it-IT">
                    <a:noFill/>
                  </a:rPr>
                  <a:t> </a:t>
                </a:r>
              </a:p>
            </p:txBody>
          </p:sp>
        </mc:Fallback>
      </mc:AlternateContent>
      <p:sp>
        <p:nvSpPr>
          <p:cNvPr id="20" name="Textfeld 32">
            <a:extLst>
              <a:ext uri="{FF2B5EF4-FFF2-40B4-BE49-F238E27FC236}">
                <a16:creationId xmlns:a16="http://schemas.microsoft.com/office/drawing/2014/main" id="{BC848E9F-7450-1972-C1CF-A8C7BCFDFFAB}"/>
              </a:ext>
            </a:extLst>
          </p:cNvPr>
          <p:cNvSpPr txBox="1"/>
          <p:nvPr/>
        </p:nvSpPr>
        <p:spPr>
          <a:xfrm>
            <a:off x="3503969" y="5370120"/>
            <a:ext cx="3469616" cy="707886"/>
          </a:xfrm>
          <a:prstGeom prst="rect">
            <a:avLst/>
          </a:prstGeom>
          <a:noFill/>
        </p:spPr>
        <p:txBody>
          <a:bodyPr wrap="square" rtlCol="0">
            <a:spAutoFit/>
          </a:bodyPr>
          <a:lstStyle/>
          <a:p>
            <a:r>
              <a:rPr lang="en-GB" sz="2000" b="1"/>
              <a:t>New design already fabricated and soon to be tested</a:t>
            </a:r>
          </a:p>
        </p:txBody>
      </p:sp>
      <p:cxnSp>
        <p:nvCxnSpPr>
          <p:cNvPr id="22" name="Gerade Verbindung mit Pfeil 21">
            <a:extLst>
              <a:ext uri="{FF2B5EF4-FFF2-40B4-BE49-F238E27FC236}">
                <a16:creationId xmlns:a16="http://schemas.microsoft.com/office/drawing/2014/main" id="{DADA2703-C02F-1388-43D0-24D87CFD16BD}"/>
              </a:ext>
            </a:extLst>
          </p:cNvPr>
          <p:cNvCxnSpPr>
            <a:cxnSpLocks/>
          </p:cNvCxnSpPr>
          <p:nvPr/>
        </p:nvCxnSpPr>
        <p:spPr>
          <a:xfrm>
            <a:off x="694686" y="3680194"/>
            <a:ext cx="0" cy="265198"/>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feld 24">
            <a:extLst>
              <a:ext uri="{FF2B5EF4-FFF2-40B4-BE49-F238E27FC236}">
                <a16:creationId xmlns:a16="http://schemas.microsoft.com/office/drawing/2014/main" id="{BBEA8A97-B2D9-7754-ADF1-D4135A8674FB}"/>
              </a:ext>
            </a:extLst>
          </p:cNvPr>
          <p:cNvSpPr txBox="1"/>
          <p:nvPr/>
        </p:nvSpPr>
        <p:spPr>
          <a:xfrm>
            <a:off x="262591" y="3613695"/>
            <a:ext cx="478938" cy="418781"/>
          </a:xfrm>
          <a:prstGeom prst="rect">
            <a:avLst/>
          </a:prstGeom>
          <a:noFill/>
        </p:spPr>
        <p:txBody>
          <a:bodyPr wrap="square" rtlCol="0">
            <a:spAutoFit/>
          </a:bodyPr>
          <a:lstStyle/>
          <a:p>
            <a:r>
              <a:rPr lang="en-US" dirty="0"/>
              <a:t>d</a:t>
            </a:r>
            <a:r>
              <a:rPr lang="en-US" baseline="-25000" dirty="0"/>
              <a:t>1</a:t>
            </a:r>
            <a:endParaRPr lang="en-US" dirty="0"/>
          </a:p>
        </p:txBody>
      </p:sp>
      <p:cxnSp>
        <p:nvCxnSpPr>
          <p:cNvPr id="26" name="Gerade Verbindung mit Pfeil 19">
            <a:extLst>
              <a:ext uri="{FF2B5EF4-FFF2-40B4-BE49-F238E27FC236}">
                <a16:creationId xmlns:a16="http://schemas.microsoft.com/office/drawing/2014/main" id="{6F50E8A4-B031-A6ED-980D-E6D2719671C2}"/>
              </a:ext>
            </a:extLst>
          </p:cNvPr>
          <p:cNvCxnSpPr>
            <a:cxnSpLocks/>
          </p:cNvCxnSpPr>
          <p:nvPr/>
        </p:nvCxnSpPr>
        <p:spPr>
          <a:xfrm>
            <a:off x="731978" y="3113949"/>
            <a:ext cx="626948" cy="233"/>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feld 22">
            <a:extLst>
              <a:ext uri="{FF2B5EF4-FFF2-40B4-BE49-F238E27FC236}">
                <a16:creationId xmlns:a16="http://schemas.microsoft.com/office/drawing/2014/main" id="{5DFF78CC-8A46-D893-4360-FF28C35ECB5C}"/>
              </a:ext>
            </a:extLst>
          </p:cNvPr>
          <p:cNvSpPr txBox="1"/>
          <p:nvPr/>
        </p:nvSpPr>
        <p:spPr>
          <a:xfrm>
            <a:off x="844804" y="2744617"/>
            <a:ext cx="386202" cy="369332"/>
          </a:xfrm>
          <a:prstGeom prst="rect">
            <a:avLst/>
          </a:prstGeom>
          <a:noFill/>
        </p:spPr>
        <p:txBody>
          <a:bodyPr wrap="square" rtlCol="0">
            <a:spAutoFit/>
          </a:bodyPr>
          <a:lstStyle/>
          <a:p>
            <a:r>
              <a:rPr lang="en-US" dirty="0"/>
              <a:t>r</a:t>
            </a:r>
            <a:r>
              <a:rPr lang="en-US" baseline="-25000" dirty="0"/>
              <a:t>0</a:t>
            </a:r>
            <a:endParaRPr lang="en-US" dirty="0"/>
          </a:p>
        </p:txBody>
      </p:sp>
      <p:pic>
        <p:nvPicPr>
          <p:cNvPr id="29" name="Picture 7" descr="A screenshot of a computer&#10;&#10;Description automatically generated">
            <a:extLst>
              <a:ext uri="{FF2B5EF4-FFF2-40B4-BE49-F238E27FC236}">
                <a16:creationId xmlns:a16="http://schemas.microsoft.com/office/drawing/2014/main" id="{05419BDE-23E8-51D3-51D8-8BBBCB1467CE}"/>
              </a:ext>
            </a:extLst>
          </p:cNvPr>
          <p:cNvPicPr>
            <a:picLocks noChangeAspect="1"/>
          </p:cNvPicPr>
          <p:nvPr/>
        </p:nvPicPr>
        <p:blipFill>
          <a:blip r:embed="rId7"/>
          <a:stretch>
            <a:fillRect/>
          </a:stretch>
        </p:blipFill>
        <p:spPr>
          <a:xfrm>
            <a:off x="5397674" y="3153049"/>
            <a:ext cx="3336380" cy="1876714"/>
          </a:xfrm>
          <a:prstGeom prst="rect">
            <a:avLst/>
          </a:prstGeom>
        </p:spPr>
      </p:pic>
      <p:pic>
        <p:nvPicPr>
          <p:cNvPr id="30" name="Picture 8" descr="A screen shot of a computer&#10;&#10;Description automatically generated">
            <a:extLst>
              <a:ext uri="{FF2B5EF4-FFF2-40B4-BE49-F238E27FC236}">
                <a16:creationId xmlns:a16="http://schemas.microsoft.com/office/drawing/2014/main" id="{1B2073C1-7DC9-9B20-9EDF-A5C15CD2D9F3}"/>
              </a:ext>
            </a:extLst>
          </p:cNvPr>
          <p:cNvPicPr>
            <a:picLocks noChangeAspect="1"/>
          </p:cNvPicPr>
          <p:nvPr/>
        </p:nvPicPr>
        <p:blipFill>
          <a:blip r:embed="rId8"/>
          <a:stretch>
            <a:fillRect/>
          </a:stretch>
        </p:blipFill>
        <p:spPr>
          <a:xfrm>
            <a:off x="7489621" y="1817238"/>
            <a:ext cx="2864590" cy="1611332"/>
          </a:xfrm>
          <a:prstGeom prst="rect">
            <a:avLst/>
          </a:prstGeom>
        </p:spPr>
      </p:pic>
      <p:sp>
        <p:nvSpPr>
          <p:cNvPr id="32" name="Title 1">
            <a:extLst>
              <a:ext uri="{FF2B5EF4-FFF2-40B4-BE49-F238E27FC236}">
                <a16:creationId xmlns:a16="http://schemas.microsoft.com/office/drawing/2014/main" id="{5BB0C55A-E696-2F5F-BD3B-CF5F5759802E}"/>
              </a:ext>
            </a:extLst>
          </p:cNvPr>
          <p:cNvSpPr>
            <a:spLocks noGrp="1"/>
          </p:cNvSpPr>
          <p:nvPr>
            <p:ph type="title"/>
          </p:nvPr>
        </p:nvSpPr>
        <p:spPr>
          <a:xfrm>
            <a:off x="8116990" y="5480826"/>
            <a:ext cx="2864591" cy="655299"/>
          </a:xfr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0000"/>
          </a:bodyPr>
          <a:lstStyle/>
          <a:p>
            <a:r>
              <a:rPr lang="en-GB" sz="1800" kern="1200" dirty="0">
                <a:solidFill>
                  <a:schemeClr val="tx1"/>
                </a:solidFill>
                <a:latin typeface="+mj-lt"/>
                <a:ea typeface="+mj-ea"/>
                <a:cs typeface="+mj-cs"/>
              </a:rPr>
              <a:t>Manufacturing of 3D qubits with circular pads at </a:t>
            </a:r>
            <a:r>
              <a:rPr lang="en-GB" sz="1800" dirty="0">
                <a:solidFill>
                  <a:schemeClr val="tx1"/>
                </a:solidFill>
                <a:latin typeface="+mj-lt"/>
                <a:ea typeface="+mj-ea"/>
                <a:cs typeface="+mj-cs"/>
              </a:rPr>
              <a:t>I</a:t>
            </a:r>
            <a:r>
              <a:rPr lang="en-GB" sz="1800" kern="1200" dirty="0">
                <a:solidFill>
                  <a:schemeClr val="tx1"/>
                </a:solidFill>
                <a:latin typeface="+mj-lt"/>
                <a:ea typeface="+mj-ea"/>
                <a:cs typeface="+mj-cs"/>
              </a:rPr>
              <a:t>FN CNR</a:t>
            </a:r>
          </a:p>
        </p:txBody>
      </p:sp>
      <p:pic>
        <p:nvPicPr>
          <p:cNvPr id="33" name="Picture 6" descr="CNR - IFN, Istituto di Fotonica e Nanotecnologie | Milan">
            <a:extLst>
              <a:ext uri="{FF2B5EF4-FFF2-40B4-BE49-F238E27FC236}">
                <a16:creationId xmlns:a16="http://schemas.microsoft.com/office/drawing/2014/main" id="{77BCC195-7430-40BF-5034-38E18144E9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8535" y="2193239"/>
            <a:ext cx="721666" cy="72166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3" descr="A close-up of a radiograph&#10;&#10;Description automatically generated">
            <a:extLst>
              <a:ext uri="{FF2B5EF4-FFF2-40B4-BE49-F238E27FC236}">
                <a16:creationId xmlns:a16="http://schemas.microsoft.com/office/drawing/2014/main" id="{FE02CCE0-12A9-957E-A0DB-95D6A7B93CCC}"/>
              </a:ext>
            </a:extLst>
          </p:cNvPr>
          <p:cNvPicPr>
            <a:picLocks noChangeAspect="1"/>
          </p:cNvPicPr>
          <p:nvPr/>
        </p:nvPicPr>
        <p:blipFill>
          <a:blip r:embed="rId10"/>
          <a:stretch>
            <a:fillRect/>
          </a:stretch>
        </p:blipFill>
        <p:spPr>
          <a:xfrm>
            <a:off x="8484779" y="3768927"/>
            <a:ext cx="2062738" cy="1547054"/>
          </a:xfrm>
          <a:prstGeom prst="rect">
            <a:avLst/>
          </a:prstGeom>
        </p:spPr>
      </p:pic>
      <p:sp>
        <p:nvSpPr>
          <p:cNvPr id="31" name="TextBox 25">
            <a:extLst>
              <a:ext uri="{FF2B5EF4-FFF2-40B4-BE49-F238E27FC236}">
                <a16:creationId xmlns:a16="http://schemas.microsoft.com/office/drawing/2014/main" id="{8843343A-B31E-4110-4034-F008836377F1}"/>
              </a:ext>
            </a:extLst>
          </p:cNvPr>
          <p:cNvSpPr txBox="1"/>
          <p:nvPr/>
        </p:nvSpPr>
        <p:spPr>
          <a:xfrm>
            <a:off x="10067603" y="3160631"/>
            <a:ext cx="1785257" cy="82671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a:lnSpc>
                <a:spcPct val="90000"/>
              </a:lnSpc>
              <a:spcAft>
                <a:spcPts val="600"/>
              </a:spcAft>
            </a:pPr>
            <a:r>
              <a:rPr lang="en-US" sz="1600" dirty="0"/>
              <a:t>Aluminum JJ with area about 200 x  350 nm</a:t>
            </a:r>
          </a:p>
        </p:txBody>
      </p:sp>
      <p:pic>
        <p:nvPicPr>
          <p:cNvPr id="21" name="Immagine 20">
            <a:extLst>
              <a:ext uri="{FF2B5EF4-FFF2-40B4-BE49-F238E27FC236}">
                <a16:creationId xmlns:a16="http://schemas.microsoft.com/office/drawing/2014/main" id="{3FC89859-6564-C574-0835-67D45ADED89D}"/>
              </a:ext>
            </a:extLst>
          </p:cNvPr>
          <p:cNvPicPr>
            <a:picLocks noChangeAspect="1"/>
          </p:cNvPicPr>
          <p:nvPr/>
        </p:nvPicPr>
        <p:blipFill rotWithShape="1">
          <a:blip r:embed="rId11"/>
          <a:srcRect l="15656" t="21836" b="8918"/>
          <a:stretch/>
        </p:blipFill>
        <p:spPr>
          <a:xfrm>
            <a:off x="3983857" y="1847844"/>
            <a:ext cx="1785258" cy="1954277"/>
          </a:xfrm>
          <a:prstGeom prst="rect">
            <a:avLst/>
          </a:prstGeom>
        </p:spPr>
      </p:pic>
    </p:spTree>
    <p:extLst>
      <p:ext uri="{BB962C8B-B14F-4D97-AF65-F5344CB8AC3E}">
        <p14:creationId xmlns:p14="http://schemas.microsoft.com/office/powerpoint/2010/main" val="2144830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Down 10">
            <a:extLst>
              <a:ext uri="{FF2B5EF4-FFF2-40B4-BE49-F238E27FC236}">
                <a16:creationId xmlns:a16="http://schemas.microsoft.com/office/drawing/2014/main" id="{4A03744B-1992-00F7-67A5-D6BD8F9957E2}"/>
              </a:ext>
            </a:extLst>
          </p:cNvPr>
          <p:cNvSpPr/>
          <p:nvPr/>
        </p:nvSpPr>
        <p:spPr>
          <a:xfrm flipH="1">
            <a:off x="6310625" y="4644188"/>
            <a:ext cx="495896" cy="723962"/>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1">
            <a:extLst>
              <a:ext uri="{FF2B5EF4-FFF2-40B4-BE49-F238E27FC236}">
                <a16:creationId xmlns:a16="http://schemas.microsoft.com/office/drawing/2014/main" id="{F13ADAD7-B51A-575B-B353-390B54714A1A}"/>
              </a:ext>
            </a:extLst>
          </p:cNvPr>
          <p:cNvSpPr txBox="1"/>
          <p:nvPr/>
        </p:nvSpPr>
        <p:spPr>
          <a:xfrm>
            <a:off x="594913" y="5396158"/>
            <a:ext cx="11431423" cy="1015663"/>
          </a:xfrm>
          <a:prstGeom prst="rect">
            <a:avLst/>
          </a:prstGeom>
          <a:noFill/>
        </p:spPr>
        <p:txBody>
          <a:bodyPr wrap="square" rtlCol="0">
            <a:spAutoFit/>
          </a:bodyPr>
          <a:lstStyle/>
          <a:p>
            <a:pPr algn="ctr"/>
            <a:r>
              <a:rPr lang="en-US" sz="3000" dirty="0"/>
              <a:t>Move to Al 5N (99.999% purity) to reduce surface loss and improve the quality factor</a:t>
            </a:r>
            <a:endParaRPr lang="it-IT" sz="3000" dirty="0"/>
          </a:p>
        </p:txBody>
      </p:sp>
      <p:grpSp>
        <p:nvGrpSpPr>
          <p:cNvPr id="4" name="Group 23">
            <a:extLst>
              <a:ext uri="{FF2B5EF4-FFF2-40B4-BE49-F238E27FC236}">
                <a16:creationId xmlns:a16="http://schemas.microsoft.com/office/drawing/2014/main" id="{DBEEB58E-70E8-E52F-6736-6020091349C7}"/>
              </a:ext>
            </a:extLst>
          </p:cNvPr>
          <p:cNvGrpSpPr>
            <a:grpSpLocks noChangeAspect="1"/>
          </p:cNvGrpSpPr>
          <p:nvPr/>
        </p:nvGrpSpPr>
        <p:grpSpPr>
          <a:xfrm>
            <a:off x="5181507" y="1868730"/>
            <a:ext cx="2603628" cy="2474421"/>
            <a:chOff x="529239" y="1775348"/>
            <a:chExt cx="4226626" cy="4016876"/>
          </a:xfrm>
        </p:grpSpPr>
        <p:pic>
          <p:nvPicPr>
            <p:cNvPr id="5" name="Picture 6" descr="A metal cube with screws&#10;&#10;Description automatically generated">
              <a:extLst>
                <a:ext uri="{FF2B5EF4-FFF2-40B4-BE49-F238E27FC236}">
                  <a16:creationId xmlns:a16="http://schemas.microsoft.com/office/drawing/2014/main" id="{D13B56B3-7D61-9C6E-6153-3A0B1E52736E}"/>
                </a:ext>
              </a:extLst>
            </p:cNvPr>
            <p:cNvPicPr>
              <a:picLocks noChangeAspect="1"/>
            </p:cNvPicPr>
            <p:nvPr/>
          </p:nvPicPr>
          <p:blipFill rotWithShape="1">
            <a:blip r:embed="rId3">
              <a:extLst>
                <a:ext uri="{28A0092B-C50C-407E-A947-70E740481C1C}">
                  <a14:useLocalDpi xmlns:a14="http://schemas.microsoft.com/office/drawing/2010/main" val="0"/>
                </a:ext>
              </a:extLst>
            </a:blip>
            <a:srcRect l="18436" t="17324" r="14082" b="38594"/>
            <a:stretch/>
          </p:blipFill>
          <p:spPr>
            <a:xfrm>
              <a:off x="878602" y="2195511"/>
              <a:ext cx="3470987" cy="3023118"/>
            </a:xfrm>
            <a:prstGeom prst="rect">
              <a:avLst/>
            </a:prstGeom>
            <a:effectLst/>
          </p:spPr>
        </p:pic>
        <p:sp>
          <p:nvSpPr>
            <p:cNvPr id="6" name="Rectangle 15">
              <a:extLst>
                <a:ext uri="{FF2B5EF4-FFF2-40B4-BE49-F238E27FC236}">
                  <a16:creationId xmlns:a16="http://schemas.microsoft.com/office/drawing/2014/main" id="{A8D3FD6D-F09A-8C12-727A-10A38C5FCA8D}"/>
                </a:ext>
              </a:extLst>
            </p:cNvPr>
            <p:cNvSpPr/>
            <p:nvPr/>
          </p:nvSpPr>
          <p:spPr>
            <a:xfrm rot="20892500">
              <a:off x="4104364" y="1917392"/>
              <a:ext cx="532132" cy="25534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6">
              <a:extLst>
                <a:ext uri="{FF2B5EF4-FFF2-40B4-BE49-F238E27FC236}">
                  <a16:creationId xmlns:a16="http://schemas.microsoft.com/office/drawing/2014/main" id="{D465351E-A2D8-0898-C116-D99CE51CDC9C}"/>
                </a:ext>
              </a:extLst>
            </p:cNvPr>
            <p:cNvSpPr/>
            <p:nvPr/>
          </p:nvSpPr>
          <p:spPr>
            <a:xfrm rot="1074419">
              <a:off x="576323" y="1775348"/>
              <a:ext cx="694087" cy="25534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7">
              <a:extLst>
                <a:ext uri="{FF2B5EF4-FFF2-40B4-BE49-F238E27FC236}">
                  <a16:creationId xmlns:a16="http://schemas.microsoft.com/office/drawing/2014/main" id="{DB79A6D3-66BD-4BC6-4D05-6610F9492221}"/>
                </a:ext>
              </a:extLst>
            </p:cNvPr>
            <p:cNvSpPr/>
            <p:nvPr/>
          </p:nvSpPr>
          <p:spPr>
            <a:xfrm rot="5400000">
              <a:off x="2640760" y="895942"/>
              <a:ext cx="213707" cy="25534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8">
              <a:extLst>
                <a:ext uri="{FF2B5EF4-FFF2-40B4-BE49-F238E27FC236}">
                  <a16:creationId xmlns:a16="http://schemas.microsoft.com/office/drawing/2014/main" id="{1AA651C3-A28F-18DF-8AEC-1E453B13C6BF}"/>
                </a:ext>
              </a:extLst>
            </p:cNvPr>
            <p:cNvSpPr/>
            <p:nvPr/>
          </p:nvSpPr>
          <p:spPr>
            <a:xfrm rot="9292917">
              <a:off x="529239" y="3995551"/>
              <a:ext cx="658975" cy="17184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9">
              <a:extLst>
                <a:ext uri="{FF2B5EF4-FFF2-40B4-BE49-F238E27FC236}">
                  <a16:creationId xmlns:a16="http://schemas.microsoft.com/office/drawing/2014/main" id="{05BAAD99-17F6-C025-E12C-6468A9D71EF0}"/>
                </a:ext>
              </a:extLst>
            </p:cNvPr>
            <p:cNvSpPr/>
            <p:nvPr/>
          </p:nvSpPr>
          <p:spPr>
            <a:xfrm rot="12342312">
              <a:off x="4096890" y="3971854"/>
              <a:ext cx="658975" cy="17184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20">
              <a:extLst>
                <a:ext uri="{FF2B5EF4-FFF2-40B4-BE49-F238E27FC236}">
                  <a16:creationId xmlns:a16="http://schemas.microsoft.com/office/drawing/2014/main" id="{376DD529-8BC5-B279-0FC8-084E7D76D28A}"/>
                </a:ext>
              </a:extLst>
            </p:cNvPr>
            <p:cNvSpPr/>
            <p:nvPr/>
          </p:nvSpPr>
          <p:spPr>
            <a:xfrm rot="16361163">
              <a:off x="2349448" y="3566807"/>
              <a:ext cx="658975" cy="3791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asellaDiTesto 21">
            <a:extLst>
              <a:ext uri="{FF2B5EF4-FFF2-40B4-BE49-F238E27FC236}">
                <a16:creationId xmlns:a16="http://schemas.microsoft.com/office/drawing/2014/main" id="{A6723941-1BEA-EDB9-EF39-CEEB4CEC0F6D}"/>
              </a:ext>
            </a:extLst>
          </p:cNvPr>
          <p:cNvSpPr txBox="1"/>
          <p:nvPr/>
        </p:nvSpPr>
        <p:spPr>
          <a:xfrm>
            <a:off x="5827591" y="4057129"/>
            <a:ext cx="1362356" cy="553998"/>
          </a:xfrm>
          <a:prstGeom prst="rect">
            <a:avLst/>
          </a:prstGeom>
          <a:noFill/>
        </p:spPr>
        <p:txBody>
          <a:bodyPr wrap="square" rtlCol="0">
            <a:spAutoFit/>
          </a:bodyPr>
          <a:lstStyle/>
          <a:p>
            <a:r>
              <a:rPr lang="en-US" sz="3000" dirty="0"/>
              <a:t>Al alloy</a:t>
            </a:r>
            <a:endParaRPr lang="it-IT" sz="3000" dirty="0"/>
          </a:p>
        </p:txBody>
      </p:sp>
      <p:sp>
        <p:nvSpPr>
          <p:cNvPr id="13" name="CasellaDiTesto 12">
            <a:extLst>
              <a:ext uri="{FF2B5EF4-FFF2-40B4-BE49-F238E27FC236}">
                <a16:creationId xmlns:a16="http://schemas.microsoft.com/office/drawing/2014/main" id="{0B98A7BB-A6DE-A844-706B-E8781474AE83}"/>
              </a:ext>
            </a:extLst>
          </p:cNvPr>
          <p:cNvSpPr txBox="1"/>
          <p:nvPr/>
        </p:nvSpPr>
        <p:spPr>
          <a:xfrm>
            <a:off x="8459716" y="2677912"/>
            <a:ext cx="2931537" cy="1323439"/>
          </a:xfrm>
          <a:prstGeom prst="rect">
            <a:avLst/>
          </a:prstGeom>
          <a:noFill/>
        </p:spPr>
        <p:txBody>
          <a:bodyPr wrap="square" rtlCol="0">
            <a:spAutoFit/>
          </a:bodyPr>
          <a:lstStyle/>
          <a:p>
            <a:r>
              <a:rPr lang="it-IT" sz="2000" dirty="0" err="1"/>
              <a:t>Alloy</a:t>
            </a:r>
            <a:r>
              <a:rPr lang="it-IT" sz="2000" dirty="0"/>
              <a:t> </a:t>
            </a:r>
            <a:r>
              <a:rPr lang="it-IT" sz="2000" dirty="0" err="1"/>
              <a:t>cavity</a:t>
            </a:r>
            <a:r>
              <a:rPr lang="it-IT" sz="2000" dirty="0"/>
              <a:t> and </a:t>
            </a:r>
            <a:r>
              <a:rPr lang="it-IT" sz="2000" dirty="0" err="1"/>
              <a:t>qubit</a:t>
            </a:r>
            <a:endParaRPr lang="it-IT" sz="2000" dirty="0"/>
          </a:p>
          <a:p>
            <a:r>
              <a:rPr lang="it-IT" sz="2000" dirty="0" err="1"/>
              <a:t>fabricated</a:t>
            </a:r>
            <a:r>
              <a:rPr lang="it-IT" sz="2000" dirty="0"/>
              <a:t> </a:t>
            </a:r>
            <a:r>
              <a:rPr lang="it-IT" sz="2000" dirty="0" err="1"/>
              <a:t>at</a:t>
            </a:r>
            <a:r>
              <a:rPr lang="it-IT" sz="2000" dirty="0"/>
              <a:t> Technology Innovation Institute, Abu Dhabi</a:t>
            </a:r>
          </a:p>
        </p:txBody>
      </p:sp>
      <mc:AlternateContent xmlns:mc="http://schemas.openxmlformats.org/markup-compatibility/2006" xmlns:a14="http://schemas.microsoft.com/office/drawing/2010/main">
        <mc:Choice Requires="a14">
          <p:sp>
            <p:nvSpPr>
              <p:cNvPr id="15" name="TextBox 40">
                <a:extLst>
                  <a:ext uri="{FF2B5EF4-FFF2-40B4-BE49-F238E27FC236}">
                    <a16:creationId xmlns:a16="http://schemas.microsoft.com/office/drawing/2014/main" id="{46FFE773-AFDA-D3A2-ABEC-930C555C7F41}"/>
                  </a:ext>
                </a:extLst>
              </p:cNvPr>
              <p:cNvSpPr txBox="1"/>
              <p:nvPr/>
            </p:nvSpPr>
            <p:spPr>
              <a:xfrm>
                <a:off x="1197898" y="3174459"/>
                <a:ext cx="2989536" cy="373500"/>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it-IT" sz="2400" b="0" i="1" smtClean="0">
                          <a:latin typeface="Cambria Math" panose="02040503050406030204" pitchFamily="18" charset="0"/>
                        </a:rPr>
                        <m:t>𝑄</m:t>
                      </m:r>
                      <m:r>
                        <a:rPr lang="en-US" sz="2400" b="0" i="0" smtClean="0">
                          <a:latin typeface="Cambria Math" panose="02040503050406030204" pitchFamily="18" charset="0"/>
                        </a:rPr>
                        <m:t>=(1.78±0.9)⋅</m:t>
                      </m:r>
                      <m:sSup>
                        <m:sSupPr>
                          <m:ctrlPr>
                            <a:rPr lang="en-US" sz="2400" b="0" i="1" smtClean="0">
                              <a:latin typeface="Cambria Math" panose="02040503050406030204" pitchFamily="18" charset="0"/>
                            </a:rPr>
                          </m:ctrlPr>
                        </m:sSupPr>
                        <m:e>
                          <m:r>
                            <a:rPr lang="en-US" sz="2400" b="0" i="0" smtClean="0">
                              <a:latin typeface="Cambria Math" panose="02040503050406030204" pitchFamily="18" charset="0"/>
                            </a:rPr>
                            <m:t>10</m:t>
                          </m:r>
                        </m:e>
                        <m:sup>
                          <m:r>
                            <a:rPr lang="it-IT" sz="2400" b="0" i="0" smtClean="0">
                              <a:latin typeface="Cambria Math" panose="02040503050406030204" pitchFamily="18" charset="0"/>
                            </a:rPr>
                            <m:t>5</m:t>
                          </m:r>
                        </m:sup>
                      </m:sSup>
                    </m:oMath>
                  </m:oMathPara>
                </a14:m>
                <a:endParaRPr lang="en-US" sz="2400" dirty="0"/>
              </a:p>
            </p:txBody>
          </p:sp>
        </mc:Choice>
        <mc:Fallback xmlns="">
          <p:sp>
            <p:nvSpPr>
              <p:cNvPr id="15" name="TextBox 40">
                <a:extLst>
                  <a:ext uri="{FF2B5EF4-FFF2-40B4-BE49-F238E27FC236}">
                    <a16:creationId xmlns:a16="http://schemas.microsoft.com/office/drawing/2014/main" id="{46FFE773-AFDA-D3A2-ABEC-930C555C7F41}"/>
                  </a:ext>
                </a:extLst>
              </p:cNvPr>
              <p:cNvSpPr txBox="1">
                <a:spLocks noRot="1" noChangeAspect="1" noMove="1" noResize="1" noEditPoints="1" noAdjustHandles="1" noChangeArrowheads="1" noChangeShapeType="1" noTextEdit="1"/>
              </p:cNvSpPr>
              <p:nvPr/>
            </p:nvSpPr>
            <p:spPr>
              <a:xfrm>
                <a:off x="1197898" y="3174459"/>
                <a:ext cx="2989536" cy="373500"/>
              </a:xfrm>
              <a:prstGeom prst="rect">
                <a:avLst/>
              </a:prstGeom>
              <a:blipFill>
                <a:blip r:embed="rId4"/>
                <a:stretch>
                  <a:fillRect l="-4237" t="-3333" b="-30000"/>
                </a:stretch>
              </a:blipFill>
            </p:spPr>
            <p:txBody>
              <a:bodyPr/>
              <a:lstStyle/>
              <a:p>
                <a:r>
                  <a:rPr lang="it-IT">
                    <a:noFill/>
                  </a:rPr>
                  <a:t> </a:t>
                </a:r>
              </a:p>
            </p:txBody>
          </p:sp>
        </mc:Fallback>
      </mc:AlternateContent>
      <p:sp>
        <p:nvSpPr>
          <p:cNvPr id="16" name="CasellaDiTesto 15">
            <a:extLst>
              <a:ext uri="{FF2B5EF4-FFF2-40B4-BE49-F238E27FC236}">
                <a16:creationId xmlns:a16="http://schemas.microsoft.com/office/drawing/2014/main" id="{67253CD6-F4B4-7C0F-AB8D-9D657D93F26A}"/>
              </a:ext>
            </a:extLst>
          </p:cNvPr>
          <p:cNvSpPr txBox="1"/>
          <p:nvPr/>
        </p:nvSpPr>
        <p:spPr>
          <a:xfrm>
            <a:off x="0" y="1160844"/>
            <a:ext cx="8334846" cy="707886"/>
          </a:xfrm>
          <a:prstGeom prst="rect">
            <a:avLst/>
          </a:prstGeom>
          <a:noFill/>
        </p:spPr>
        <p:txBody>
          <a:bodyPr wrap="none" rtlCol="0">
            <a:spAutoFit/>
          </a:bodyPr>
          <a:lstStyle/>
          <a:p>
            <a:r>
              <a:rPr lang="en-GB" sz="4000" dirty="0"/>
              <a:t>Qubit in 3D cavity: Ultra –pure Al cavity</a:t>
            </a:r>
            <a:endParaRPr lang="en-GB" sz="4000" i="1" dirty="0"/>
          </a:p>
        </p:txBody>
      </p:sp>
    </p:spTree>
    <p:extLst>
      <p:ext uri="{BB962C8B-B14F-4D97-AF65-F5344CB8AC3E}">
        <p14:creationId xmlns:p14="http://schemas.microsoft.com/office/powerpoint/2010/main" val="3443560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6C78A8E0-E922-4088-90A8-60FFC4445864}"/>
              </a:ext>
            </a:extLst>
          </p:cNvPr>
          <p:cNvSpPr txBox="1">
            <a:spLocks/>
          </p:cNvSpPr>
          <p:nvPr/>
        </p:nvSpPr>
        <p:spPr>
          <a:xfrm>
            <a:off x="0" y="1060239"/>
            <a:ext cx="10044023" cy="87772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000" dirty="0">
                <a:latin typeface="+mn-lt"/>
                <a:ea typeface="+mn-ea"/>
                <a:cs typeface="+mn-cs"/>
              </a:rPr>
              <a:t>3D Cavity Fabrication</a:t>
            </a:r>
          </a:p>
        </p:txBody>
      </p:sp>
      <p:sp>
        <p:nvSpPr>
          <p:cNvPr id="5" name="Segnaposto contenuto 2">
            <a:extLst>
              <a:ext uri="{FF2B5EF4-FFF2-40B4-BE49-F238E27FC236}">
                <a16:creationId xmlns:a16="http://schemas.microsoft.com/office/drawing/2014/main" id="{720ABA5B-CD5C-115D-A1BD-4F5122375D33}"/>
              </a:ext>
            </a:extLst>
          </p:cNvPr>
          <p:cNvSpPr txBox="1">
            <a:spLocks/>
          </p:cNvSpPr>
          <p:nvPr/>
        </p:nvSpPr>
        <p:spPr>
          <a:xfrm>
            <a:off x="1588915" y="3667354"/>
            <a:ext cx="1698141" cy="7075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4886">
              <a:lnSpc>
                <a:spcPct val="110000"/>
              </a:lnSpc>
              <a:spcBef>
                <a:spcPts val="749"/>
              </a:spcBef>
            </a:pPr>
            <a:r>
              <a:rPr lang="en-US" sz="1798" kern="1200">
                <a:solidFill>
                  <a:schemeClr val="tx1"/>
                </a:solidFill>
                <a:latin typeface="+mn-lt"/>
                <a:ea typeface="+mn-ea"/>
                <a:cs typeface="+mn-cs"/>
              </a:rPr>
              <a:t>Mechanical </a:t>
            </a:r>
            <a:br>
              <a:rPr lang="en-US" sz="1798" kern="1200">
                <a:solidFill>
                  <a:schemeClr val="tx1"/>
                </a:solidFill>
                <a:latin typeface="+mn-lt"/>
                <a:ea typeface="+mn-ea"/>
                <a:cs typeface="+mn-cs"/>
              </a:rPr>
            </a:br>
            <a:r>
              <a:rPr lang="en-US" sz="1798" kern="1200">
                <a:solidFill>
                  <a:schemeClr val="tx1"/>
                </a:solidFill>
                <a:latin typeface="+mn-lt"/>
                <a:ea typeface="+mn-ea"/>
                <a:cs typeface="+mn-cs"/>
              </a:rPr>
              <a:t>machining</a:t>
            </a:r>
            <a:endParaRPr lang="en-US"/>
          </a:p>
        </p:txBody>
      </p:sp>
      <p:pic>
        <p:nvPicPr>
          <p:cNvPr id="6" name="Immagine 12" descr="Immagine che contiene lavandino, abbandonato&#10;&#10;Descrizione generata automaticamente">
            <a:extLst>
              <a:ext uri="{FF2B5EF4-FFF2-40B4-BE49-F238E27FC236}">
                <a16:creationId xmlns:a16="http://schemas.microsoft.com/office/drawing/2014/main" id="{B6D05C6E-3B29-12BD-1D8C-C07AD2412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0235" y="4379994"/>
            <a:ext cx="3039098" cy="1678417"/>
          </a:xfrm>
          <a:prstGeom prst="roundRect">
            <a:avLst>
              <a:gd name="adj" fmla="val 8594"/>
            </a:avLst>
          </a:prstGeom>
          <a:solidFill>
            <a:srgbClr val="FFFFFF">
              <a:shade val="85000"/>
            </a:srgbClr>
          </a:solidFill>
          <a:ln>
            <a:noFill/>
          </a:ln>
          <a:effectLst/>
        </p:spPr>
      </p:pic>
      <p:pic>
        <p:nvPicPr>
          <p:cNvPr id="7" name="Immagine 16" descr="Immagine che contiene metallo, argento, rotto, acciaio&#10;&#10;Descrizione generata automaticamente">
            <a:extLst>
              <a:ext uri="{FF2B5EF4-FFF2-40B4-BE49-F238E27FC236}">
                <a16:creationId xmlns:a16="http://schemas.microsoft.com/office/drawing/2014/main" id="{8EFA0B19-3925-263C-5B4E-9C6DC7A23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7485" y="4379993"/>
            <a:ext cx="2001002" cy="1678417"/>
          </a:xfrm>
          <a:prstGeom prst="roundRect">
            <a:avLst>
              <a:gd name="adj" fmla="val 8594"/>
            </a:avLst>
          </a:prstGeom>
          <a:solidFill>
            <a:srgbClr val="FFFFFF">
              <a:shade val="85000"/>
            </a:srgbClr>
          </a:solidFill>
          <a:ln>
            <a:noFill/>
          </a:ln>
          <a:effectLst/>
        </p:spPr>
      </p:pic>
      <p:pic>
        <p:nvPicPr>
          <p:cNvPr id="8" name="Immagine 18" descr="Immagine che contiene argento&#10;&#10;Descrizione generata automaticamente">
            <a:extLst>
              <a:ext uri="{FF2B5EF4-FFF2-40B4-BE49-F238E27FC236}">
                <a16:creationId xmlns:a16="http://schemas.microsoft.com/office/drawing/2014/main" id="{5E4E5D8C-6526-A520-3419-1B8ACE132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4213" y="4379993"/>
            <a:ext cx="2350295" cy="1678417"/>
          </a:xfrm>
          <a:prstGeom prst="roundRect">
            <a:avLst>
              <a:gd name="adj" fmla="val 8594"/>
            </a:avLst>
          </a:prstGeom>
          <a:solidFill>
            <a:srgbClr val="FFFFFF">
              <a:shade val="85000"/>
            </a:srgbClr>
          </a:solidFill>
          <a:ln>
            <a:noFill/>
          </a:ln>
          <a:effectLst/>
        </p:spPr>
      </p:pic>
      <p:pic>
        <p:nvPicPr>
          <p:cNvPr id="9" name="Immagine 21" descr="Immagine che contiene verde, tazza, plastica, miscelatore&#10;&#10;Descrizione generata automaticamente">
            <a:extLst>
              <a:ext uri="{FF2B5EF4-FFF2-40B4-BE49-F238E27FC236}">
                <a16:creationId xmlns:a16="http://schemas.microsoft.com/office/drawing/2014/main" id="{4A02044B-3900-8452-D780-B843632532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8690" y="1865606"/>
            <a:ext cx="2300166" cy="1725126"/>
          </a:xfrm>
          <a:prstGeom prst="roundRect">
            <a:avLst>
              <a:gd name="adj" fmla="val 8594"/>
            </a:avLst>
          </a:prstGeom>
          <a:solidFill>
            <a:srgbClr val="FFFFFF">
              <a:shade val="85000"/>
            </a:srgbClr>
          </a:solidFill>
          <a:ln>
            <a:noFill/>
          </a:ln>
          <a:effectLst/>
        </p:spPr>
      </p:pic>
      <p:pic>
        <p:nvPicPr>
          <p:cNvPr id="10" name="Immagine 24" descr="Immagine che contiene macchina, Macchina utensile, ingegneria, acciaio&#10;&#10;Descrizione generata automaticamente">
            <a:extLst>
              <a:ext uri="{FF2B5EF4-FFF2-40B4-BE49-F238E27FC236}">
                <a16:creationId xmlns:a16="http://schemas.microsoft.com/office/drawing/2014/main" id="{9C41D8DF-2299-CE95-2335-3FD81CD8EB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8600" y="2060460"/>
            <a:ext cx="1147703" cy="1530271"/>
          </a:xfrm>
          <a:prstGeom prst="roundRect">
            <a:avLst>
              <a:gd name="adj" fmla="val 8594"/>
            </a:avLst>
          </a:prstGeom>
          <a:solidFill>
            <a:srgbClr val="FFFFFF">
              <a:shade val="85000"/>
            </a:srgbClr>
          </a:solidFill>
          <a:ln>
            <a:noFill/>
          </a:ln>
          <a:effectLst/>
        </p:spPr>
      </p:pic>
      <p:pic>
        <p:nvPicPr>
          <p:cNvPr id="11" name="Immagine 25" descr="Immagine che contiene macchina, strumento, Macchina utensile, motosega&#10;&#10;Descrizione generata automaticamente">
            <a:extLst>
              <a:ext uri="{FF2B5EF4-FFF2-40B4-BE49-F238E27FC236}">
                <a16:creationId xmlns:a16="http://schemas.microsoft.com/office/drawing/2014/main" id="{7C8D9BA6-A0B3-D050-D9DD-B47D7D09CF4E}"/>
              </a:ext>
            </a:extLst>
          </p:cNvPr>
          <p:cNvPicPr>
            <a:picLocks noChangeAspect="1"/>
          </p:cNvPicPr>
          <p:nvPr/>
        </p:nvPicPr>
        <p:blipFill rotWithShape="1">
          <a:blip r:embed="rId8">
            <a:extLst>
              <a:ext uri="{28A0092B-C50C-407E-A947-70E740481C1C}">
                <a14:useLocalDpi xmlns:a14="http://schemas.microsoft.com/office/drawing/2010/main" val="0"/>
              </a:ext>
            </a:extLst>
          </a:blip>
          <a:srcRect l="25627" t="-783" r="6126" b="783"/>
          <a:stretch/>
        </p:blipFill>
        <p:spPr>
          <a:xfrm>
            <a:off x="1150747" y="2050927"/>
            <a:ext cx="1698141" cy="1530270"/>
          </a:xfrm>
          <a:prstGeom prst="roundRect">
            <a:avLst>
              <a:gd name="adj" fmla="val 8594"/>
            </a:avLst>
          </a:prstGeom>
          <a:solidFill>
            <a:srgbClr val="FFFFFF">
              <a:shade val="85000"/>
            </a:srgbClr>
          </a:solidFill>
          <a:ln>
            <a:noFill/>
          </a:ln>
          <a:effectLst/>
        </p:spPr>
      </p:pic>
      <p:sp>
        <p:nvSpPr>
          <p:cNvPr id="12" name="Freccia a destra 28">
            <a:extLst>
              <a:ext uri="{FF2B5EF4-FFF2-40B4-BE49-F238E27FC236}">
                <a16:creationId xmlns:a16="http://schemas.microsoft.com/office/drawing/2014/main" id="{1200043B-F316-4E0E-C8FA-1449A0C973C7}"/>
              </a:ext>
            </a:extLst>
          </p:cNvPr>
          <p:cNvSpPr/>
          <p:nvPr/>
        </p:nvSpPr>
        <p:spPr>
          <a:xfrm>
            <a:off x="3520133" y="5018858"/>
            <a:ext cx="411955" cy="41218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it-IT"/>
          </a:p>
        </p:txBody>
      </p:sp>
      <p:sp>
        <p:nvSpPr>
          <p:cNvPr id="13" name="Freccia a destra 30">
            <a:extLst>
              <a:ext uri="{FF2B5EF4-FFF2-40B4-BE49-F238E27FC236}">
                <a16:creationId xmlns:a16="http://schemas.microsoft.com/office/drawing/2014/main" id="{76BB1BC9-2649-C151-D09D-AB335E5916D2}"/>
              </a:ext>
            </a:extLst>
          </p:cNvPr>
          <p:cNvSpPr/>
          <p:nvPr/>
        </p:nvSpPr>
        <p:spPr>
          <a:xfrm>
            <a:off x="6446394" y="5018858"/>
            <a:ext cx="411955" cy="412188"/>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it-IT"/>
          </a:p>
        </p:txBody>
      </p:sp>
      <p:sp>
        <p:nvSpPr>
          <p:cNvPr id="14" name="Segnaposto contenuto 2">
            <a:extLst>
              <a:ext uri="{FF2B5EF4-FFF2-40B4-BE49-F238E27FC236}">
                <a16:creationId xmlns:a16="http://schemas.microsoft.com/office/drawing/2014/main" id="{DA1FBDF7-E74F-CDB0-C756-20BF55A96D52}"/>
              </a:ext>
            </a:extLst>
          </p:cNvPr>
          <p:cNvSpPr txBox="1">
            <a:spLocks/>
          </p:cNvSpPr>
          <p:nvPr/>
        </p:nvSpPr>
        <p:spPr>
          <a:xfrm>
            <a:off x="4099461" y="3804565"/>
            <a:ext cx="2179801" cy="4084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Tx/>
              <a:buFont typeface="Montserrat" panose="00000500000000000000" pitchFamily="50" charset="0"/>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Tx/>
              <a:buFont typeface="Montserrat" panose="00000500000000000000" pitchFamily="50" charset="0"/>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Tx/>
              <a:buFont typeface="Montserrat" panose="00000500000000000000" pitchFamily="50" charset="0"/>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Tx/>
              <a:buFont typeface="Montserrat" panose="00000500000000000000" pitchFamily="50" charset="0"/>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Tx/>
              <a:buFont typeface="Montserrat" panose="00000500000000000000" pitchFamily="50" charset="0"/>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221" indent="-171221" defTabSz="684886">
              <a:lnSpc>
                <a:spcPct val="120000"/>
              </a:lnSpc>
              <a:spcBef>
                <a:spcPts val="749"/>
              </a:spcBef>
            </a:pPr>
            <a:r>
              <a:rPr lang="en-US" sz="1798" kern="1200">
                <a:solidFill>
                  <a:schemeClr val="tx1"/>
                </a:solidFill>
                <a:latin typeface="Montserrat" panose="00000500000000000000" pitchFamily="2" charset="0"/>
                <a:ea typeface="+mn-ea"/>
                <a:cs typeface="+mn-cs"/>
              </a:rPr>
              <a:t>Vibro-tumbling</a:t>
            </a:r>
            <a:endParaRPr lang="en-US" sz="2400"/>
          </a:p>
        </p:txBody>
      </p:sp>
      <p:sp>
        <p:nvSpPr>
          <p:cNvPr id="15" name="Segnaposto contenuto 2">
            <a:extLst>
              <a:ext uri="{FF2B5EF4-FFF2-40B4-BE49-F238E27FC236}">
                <a16:creationId xmlns:a16="http://schemas.microsoft.com/office/drawing/2014/main" id="{D23B0B93-899C-4027-0262-399BC0AD1899}"/>
              </a:ext>
            </a:extLst>
          </p:cNvPr>
          <p:cNvSpPr txBox="1">
            <a:spLocks/>
          </p:cNvSpPr>
          <p:nvPr/>
        </p:nvSpPr>
        <p:spPr>
          <a:xfrm>
            <a:off x="7318690" y="3804565"/>
            <a:ext cx="2282185" cy="4084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Tx/>
              <a:buFont typeface="Montserrat" panose="00000500000000000000" pitchFamily="50" charset="0"/>
              <a:buChar char="▶"/>
              <a:defRPr sz="280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ClrTx/>
              <a:buFont typeface="Montserrat" panose="00000500000000000000" pitchFamily="50" charset="0"/>
              <a:buChar char="▶"/>
              <a:defRPr sz="240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ClrTx/>
              <a:buFont typeface="Montserrat" panose="00000500000000000000" pitchFamily="50" charset="0"/>
              <a:buChar char="▶"/>
              <a:defRPr sz="200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ClrTx/>
              <a:buFont typeface="Montserrat" panose="00000500000000000000" pitchFamily="50" charset="0"/>
              <a:buChar char="▶"/>
              <a:defRPr sz="18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ClrTx/>
              <a:buFont typeface="Montserrat" panose="00000500000000000000" pitchFamily="50" charset="0"/>
              <a:buChar char="▶"/>
              <a:defRPr sz="18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221" indent="-171221" defTabSz="684886">
              <a:lnSpc>
                <a:spcPct val="120000"/>
              </a:lnSpc>
              <a:spcBef>
                <a:spcPts val="749"/>
              </a:spcBef>
            </a:pPr>
            <a:r>
              <a:rPr lang="en-US" sz="1798" kern="1200">
                <a:solidFill>
                  <a:schemeClr val="tx1"/>
                </a:solidFill>
                <a:latin typeface="Montserrat" panose="00000500000000000000" pitchFamily="2" charset="0"/>
                <a:ea typeface="+mn-ea"/>
                <a:cs typeface="+mn-cs"/>
              </a:rPr>
              <a:t>Electropolishing</a:t>
            </a:r>
            <a:endParaRPr lang="en-US" sz="2400"/>
          </a:p>
        </p:txBody>
      </p:sp>
      <p:pic>
        <p:nvPicPr>
          <p:cNvPr id="16" name="Immagine 43" descr="A computer screen shot of a computer screen&#10;&#10;Description automatically generated">
            <a:extLst>
              <a:ext uri="{FF2B5EF4-FFF2-40B4-BE49-F238E27FC236}">
                <a16:creationId xmlns:a16="http://schemas.microsoft.com/office/drawing/2014/main" id="{70A8FBC1-5DA2-5C99-9C39-DFF7F35816BE}"/>
              </a:ext>
            </a:extLst>
          </p:cNvPr>
          <p:cNvPicPr>
            <a:picLocks noChangeAspect="1"/>
          </p:cNvPicPr>
          <p:nvPr/>
        </p:nvPicPr>
        <p:blipFill rotWithShape="1">
          <a:blip r:embed="rId9"/>
          <a:srcRect l="57031" t="26925" r="14660" b="18706"/>
          <a:stretch/>
        </p:blipFill>
        <p:spPr>
          <a:xfrm>
            <a:off x="4948023" y="2060460"/>
            <a:ext cx="1416486" cy="1530271"/>
          </a:xfrm>
          <a:prstGeom prst="rect">
            <a:avLst/>
          </a:prstGeom>
        </p:spPr>
      </p:pic>
      <p:pic>
        <p:nvPicPr>
          <p:cNvPr id="1026" name="Picture 2" descr="GAMMA@LNL">
            <a:extLst>
              <a:ext uri="{FF2B5EF4-FFF2-40B4-BE49-F238E27FC236}">
                <a16:creationId xmlns:a16="http://schemas.microsoft.com/office/drawing/2014/main" id="{36F44FB4-E6FB-7026-EC3F-546EC0EA5A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98022" y="3249259"/>
            <a:ext cx="1721447" cy="1110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516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a:extLst>
              <a:ext uri="{FF2B5EF4-FFF2-40B4-BE49-F238E27FC236}">
                <a16:creationId xmlns:a16="http://schemas.microsoft.com/office/drawing/2014/main" id="{B50B7E02-9B07-9101-932A-31E8AFFDE6A1}"/>
              </a:ext>
            </a:extLst>
          </p:cNvPr>
          <p:cNvGrpSpPr>
            <a:grpSpLocks noChangeAspect="1"/>
          </p:cNvGrpSpPr>
          <p:nvPr/>
        </p:nvGrpSpPr>
        <p:grpSpPr>
          <a:xfrm>
            <a:off x="2219508" y="3020679"/>
            <a:ext cx="3188150" cy="2592000"/>
            <a:chOff x="273480" y="1659394"/>
            <a:chExt cx="2749639" cy="2235487"/>
          </a:xfrm>
        </p:grpSpPr>
        <p:pic>
          <p:nvPicPr>
            <p:cNvPr id="3" name="Picture 5" descr="A graph of a function&#10;&#10;Description automatically generated">
              <a:extLst>
                <a:ext uri="{FF2B5EF4-FFF2-40B4-BE49-F238E27FC236}">
                  <a16:creationId xmlns:a16="http://schemas.microsoft.com/office/drawing/2014/main" id="{271962FE-E196-DC66-FE1C-AB7358718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480" y="1659394"/>
              <a:ext cx="2749639" cy="2235487"/>
            </a:xfrm>
            <a:prstGeom prst="rect">
              <a:avLst/>
            </a:prstGeom>
          </p:spPr>
        </p:pic>
        <p:sp>
          <p:nvSpPr>
            <p:cNvPr id="4" name="Oval 6">
              <a:extLst>
                <a:ext uri="{FF2B5EF4-FFF2-40B4-BE49-F238E27FC236}">
                  <a16:creationId xmlns:a16="http://schemas.microsoft.com/office/drawing/2014/main" id="{457E2DF4-544E-1BF1-9DCA-F24B216A8114}"/>
                </a:ext>
              </a:extLst>
            </p:cNvPr>
            <p:cNvSpPr/>
            <p:nvPr/>
          </p:nvSpPr>
          <p:spPr>
            <a:xfrm>
              <a:off x="1716833" y="2234407"/>
              <a:ext cx="143069" cy="248817"/>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26" descr="A graph of a function&#10;&#10;Description automatically generated">
            <a:extLst>
              <a:ext uri="{FF2B5EF4-FFF2-40B4-BE49-F238E27FC236}">
                <a16:creationId xmlns:a16="http://schemas.microsoft.com/office/drawing/2014/main" id="{4B77B46D-4DD1-171B-97F3-2B2DEA9C4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7634" y="3069532"/>
            <a:ext cx="3100812" cy="2592000"/>
          </a:xfrm>
          <a:prstGeom prst="rect">
            <a:avLst/>
          </a:prstGeom>
        </p:spPr>
      </p:pic>
      <mc:AlternateContent xmlns:mc="http://schemas.openxmlformats.org/markup-compatibility/2006" xmlns:a14="http://schemas.microsoft.com/office/drawing/2010/main">
        <mc:Choice Requires="a14">
          <p:sp>
            <p:nvSpPr>
              <p:cNvPr id="6" name="TextBox 39">
                <a:extLst>
                  <a:ext uri="{FF2B5EF4-FFF2-40B4-BE49-F238E27FC236}">
                    <a16:creationId xmlns:a16="http://schemas.microsoft.com/office/drawing/2014/main" id="{85A3FFBC-D9FB-5F2E-7A6B-CFE2996341A5}"/>
                  </a:ext>
                </a:extLst>
              </p:cNvPr>
              <p:cNvSpPr txBox="1"/>
              <p:nvPr/>
            </p:nvSpPr>
            <p:spPr>
              <a:xfrm>
                <a:off x="5075106" y="5837387"/>
                <a:ext cx="3021148" cy="383118"/>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it-IT" sz="2400" b="1" i="1" smtClean="0">
                          <a:latin typeface="Cambria Math" panose="02040503050406030204" pitchFamily="18" charset="0"/>
                        </a:rPr>
                        <m:t>𝑸</m:t>
                      </m:r>
                      <m:r>
                        <a:rPr lang="en-US" sz="2400" b="1" i="1" smtClean="0">
                          <a:latin typeface="Cambria Math" panose="02040503050406030204" pitchFamily="18" charset="0"/>
                        </a:rPr>
                        <m:t>=</m:t>
                      </m:r>
                      <m:d>
                        <m:dPr>
                          <m:ctrlPr>
                            <a:rPr lang="en-US" sz="2400" b="1" i="1" smtClean="0">
                              <a:latin typeface="Cambria Math" panose="02040503050406030204" pitchFamily="18" charset="0"/>
                            </a:rPr>
                          </m:ctrlPr>
                        </m:dPr>
                        <m:e>
                          <m:r>
                            <a:rPr lang="en-US" sz="2400" b="1" i="1" smtClean="0">
                              <a:latin typeface="Cambria Math" panose="02040503050406030204" pitchFamily="18" charset="0"/>
                            </a:rPr>
                            <m:t>𝟐</m:t>
                          </m:r>
                          <m:r>
                            <a:rPr lang="en-US" sz="2400" b="1" i="1" smtClean="0">
                              <a:latin typeface="Cambria Math" panose="02040503050406030204" pitchFamily="18" charset="0"/>
                            </a:rPr>
                            <m:t>.</m:t>
                          </m:r>
                          <m:r>
                            <a:rPr lang="en-US" sz="2400" b="1" i="1" smtClean="0">
                              <a:latin typeface="Cambria Math" panose="02040503050406030204" pitchFamily="18" charset="0"/>
                            </a:rPr>
                            <m:t>𝟐</m:t>
                          </m:r>
                          <m:r>
                            <a:rPr lang="en-US" sz="2400" b="1" i="1" smtClean="0">
                              <a:latin typeface="Cambria Math" panose="02040503050406030204" pitchFamily="18" charset="0"/>
                            </a:rPr>
                            <m:t>±</m:t>
                          </m:r>
                          <m:r>
                            <a:rPr lang="en-US" sz="2400" b="1" i="1" smtClean="0">
                              <a:latin typeface="Cambria Math" panose="02040503050406030204" pitchFamily="18" charset="0"/>
                            </a:rPr>
                            <m:t>𝟏</m:t>
                          </m:r>
                          <m:r>
                            <a:rPr lang="en-US" sz="2400" b="1" i="1" smtClean="0">
                              <a:latin typeface="Cambria Math" panose="02040503050406030204" pitchFamily="18" charset="0"/>
                            </a:rPr>
                            <m:t>.</m:t>
                          </m:r>
                          <m:r>
                            <a:rPr lang="en-US" sz="2400" b="1" i="1" smtClean="0">
                              <a:latin typeface="Cambria Math" panose="02040503050406030204" pitchFamily="18" charset="0"/>
                            </a:rPr>
                            <m:t>𝟎</m:t>
                          </m:r>
                        </m:e>
                      </m:d>
                      <m:r>
                        <a:rPr lang="en-US" sz="2400" b="1" i="1" smtClean="0">
                          <a:latin typeface="Cambria Math" panose="02040503050406030204" pitchFamily="18" charset="0"/>
                        </a:rPr>
                        <m:t>⋅</m:t>
                      </m:r>
                      <m:r>
                        <a:rPr lang="en-US" sz="2400" b="1" i="1" smtClean="0">
                          <a:latin typeface="Cambria Math" panose="02040503050406030204" pitchFamily="18" charset="0"/>
                        </a:rPr>
                        <m:t>𝟏</m:t>
                      </m:r>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𝟎</m:t>
                          </m:r>
                        </m:e>
                        <m:sup>
                          <m:r>
                            <a:rPr lang="en-US" sz="2400" b="1" i="1" smtClean="0">
                              <a:latin typeface="Cambria Math" panose="02040503050406030204" pitchFamily="18" charset="0"/>
                            </a:rPr>
                            <m:t>𝟓</m:t>
                          </m:r>
                        </m:sup>
                      </m:sSup>
                    </m:oMath>
                  </m:oMathPara>
                </a14:m>
                <a:endParaRPr lang="en-US" sz="2400" b="1" dirty="0"/>
              </a:p>
            </p:txBody>
          </p:sp>
        </mc:Choice>
        <mc:Fallback xmlns="">
          <p:sp>
            <p:nvSpPr>
              <p:cNvPr id="6" name="TextBox 39">
                <a:extLst>
                  <a:ext uri="{FF2B5EF4-FFF2-40B4-BE49-F238E27FC236}">
                    <a16:creationId xmlns:a16="http://schemas.microsoft.com/office/drawing/2014/main" id="{85A3FFBC-D9FB-5F2E-7A6B-CFE2996341A5}"/>
                  </a:ext>
                </a:extLst>
              </p:cNvPr>
              <p:cNvSpPr txBox="1">
                <a:spLocks noRot="1" noChangeAspect="1" noMove="1" noResize="1" noEditPoints="1" noAdjustHandles="1" noChangeArrowheads="1" noChangeShapeType="1" noTextEdit="1"/>
              </p:cNvSpPr>
              <p:nvPr/>
            </p:nvSpPr>
            <p:spPr>
              <a:xfrm>
                <a:off x="5075106" y="5837387"/>
                <a:ext cx="3021148" cy="383118"/>
              </a:xfrm>
              <a:prstGeom prst="rect">
                <a:avLst/>
              </a:prstGeom>
              <a:blipFill>
                <a:blip r:embed="rId5"/>
                <a:stretch>
                  <a:fillRect l="-4184" b="-25806"/>
                </a:stretch>
              </a:blipFill>
            </p:spPr>
            <p:txBody>
              <a:bodyPr/>
              <a:lstStyle/>
              <a:p>
                <a:r>
                  <a:rPr lang="it-IT">
                    <a:noFill/>
                  </a:rPr>
                  <a:t> </a:t>
                </a:r>
              </a:p>
            </p:txBody>
          </p:sp>
        </mc:Fallback>
      </mc:AlternateContent>
      <p:sp>
        <p:nvSpPr>
          <p:cNvPr id="8" name="CasellaDiTesto 21">
            <a:extLst>
              <a:ext uri="{FF2B5EF4-FFF2-40B4-BE49-F238E27FC236}">
                <a16:creationId xmlns:a16="http://schemas.microsoft.com/office/drawing/2014/main" id="{7836BFD5-C1ED-3106-E0D3-E55B08CD97AA}"/>
              </a:ext>
            </a:extLst>
          </p:cNvPr>
          <p:cNvSpPr txBox="1"/>
          <p:nvPr/>
        </p:nvSpPr>
        <p:spPr>
          <a:xfrm>
            <a:off x="9230249" y="5329556"/>
            <a:ext cx="2938491" cy="1015663"/>
          </a:xfrm>
          <a:prstGeom prst="rect">
            <a:avLst/>
          </a:prstGeom>
          <a:noFill/>
        </p:spPr>
        <p:txBody>
          <a:bodyPr wrap="square" rtlCol="0">
            <a:spAutoFit/>
          </a:bodyPr>
          <a:lstStyle/>
          <a:p>
            <a:pPr algn="ctr"/>
            <a:r>
              <a:rPr lang="en-US" sz="2000" b="1" dirty="0"/>
              <a:t>Already improved with</a:t>
            </a:r>
          </a:p>
          <a:p>
            <a:pPr algn="ctr"/>
            <a:r>
              <a:rPr lang="en-US" sz="2000" b="1" dirty="0"/>
              <a:t>respect to previous Al alloy cavity!</a:t>
            </a:r>
            <a:endParaRPr lang="it-IT" sz="2000" b="1" dirty="0"/>
          </a:p>
        </p:txBody>
      </p:sp>
      <p:sp>
        <p:nvSpPr>
          <p:cNvPr id="9" name="CasellaDiTesto 21">
            <a:extLst>
              <a:ext uri="{FF2B5EF4-FFF2-40B4-BE49-F238E27FC236}">
                <a16:creationId xmlns:a16="http://schemas.microsoft.com/office/drawing/2014/main" id="{BE02E304-6353-EE21-ABDA-7A9BF212D4CC}"/>
              </a:ext>
            </a:extLst>
          </p:cNvPr>
          <p:cNvSpPr txBox="1"/>
          <p:nvPr/>
        </p:nvSpPr>
        <p:spPr>
          <a:xfrm>
            <a:off x="3717978" y="2676217"/>
            <a:ext cx="688306" cy="523220"/>
          </a:xfrm>
          <a:prstGeom prst="rect">
            <a:avLst/>
          </a:prstGeom>
          <a:noFill/>
        </p:spPr>
        <p:txBody>
          <a:bodyPr wrap="square" rtlCol="0">
            <a:spAutoFit/>
          </a:bodyPr>
          <a:lstStyle/>
          <a:p>
            <a:r>
              <a:rPr lang="en-US" sz="2800" dirty="0"/>
              <a:t>S</a:t>
            </a:r>
            <a:r>
              <a:rPr lang="en-US" sz="2800" baseline="-25000" dirty="0"/>
              <a:t>11</a:t>
            </a:r>
            <a:endParaRPr lang="it-IT" sz="2800" dirty="0"/>
          </a:p>
        </p:txBody>
      </p:sp>
      <p:sp>
        <p:nvSpPr>
          <p:cNvPr id="10" name="CasellaDiTesto 21">
            <a:extLst>
              <a:ext uri="{FF2B5EF4-FFF2-40B4-BE49-F238E27FC236}">
                <a16:creationId xmlns:a16="http://schemas.microsoft.com/office/drawing/2014/main" id="{B5F58FA0-04BD-1390-5BBA-DCFC8C75C7BB}"/>
              </a:ext>
            </a:extLst>
          </p:cNvPr>
          <p:cNvSpPr txBox="1"/>
          <p:nvPr/>
        </p:nvSpPr>
        <p:spPr>
          <a:xfrm>
            <a:off x="7794484" y="2667517"/>
            <a:ext cx="688306" cy="523220"/>
          </a:xfrm>
          <a:prstGeom prst="rect">
            <a:avLst/>
          </a:prstGeom>
          <a:noFill/>
        </p:spPr>
        <p:txBody>
          <a:bodyPr wrap="square" rtlCol="0">
            <a:spAutoFit/>
          </a:bodyPr>
          <a:lstStyle/>
          <a:p>
            <a:r>
              <a:rPr lang="en-US" sz="2800" dirty="0"/>
              <a:t>S</a:t>
            </a:r>
            <a:r>
              <a:rPr lang="en-US" sz="2800" baseline="-25000" dirty="0"/>
              <a:t>21</a:t>
            </a:r>
            <a:endParaRPr lang="it-IT" sz="2800" dirty="0"/>
          </a:p>
        </p:txBody>
      </p:sp>
      <p:sp>
        <p:nvSpPr>
          <p:cNvPr id="11" name="CasellaDiTesto 21">
            <a:extLst>
              <a:ext uri="{FF2B5EF4-FFF2-40B4-BE49-F238E27FC236}">
                <a16:creationId xmlns:a16="http://schemas.microsoft.com/office/drawing/2014/main" id="{0AF5FA5D-159C-A93D-A373-D6B36579B6DE}"/>
              </a:ext>
            </a:extLst>
          </p:cNvPr>
          <p:cNvSpPr txBox="1"/>
          <p:nvPr/>
        </p:nvSpPr>
        <p:spPr>
          <a:xfrm>
            <a:off x="4385" y="2021910"/>
            <a:ext cx="4896623" cy="553998"/>
          </a:xfrm>
          <a:prstGeom prst="rect">
            <a:avLst/>
          </a:prstGeom>
          <a:noFill/>
        </p:spPr>
        <p:txBody>
          <a:bodyPr wrap="square" rtlCol="0">
            <a:spAutoFit/>
          </a:bodyPr>
          <a:lstStyle/>
          <a:p>
            <a:r>
              <a:rPr lang="en-GB" sz="3000" b="1" dirty="0"/>
              <a:t>Scattering parameters results</a:t>
            </a:r>
          </a:p>
        </p:txBody>
      </p:sp>
      <p:sp>
        <p:nvSpPr>
          <p:cNvPr id="12" name="CasellaDiTesto 21">
            <a:extLst>
              <a:ext uri="{FF2B5EF4-FFF2-40B4-BE49-F238E27FC236}">
                <a16:creationId xmlns:a16="http://schemas.microsoft.com/office/drawing/2014/main" id="{23F7C5A8-4E8D-FB40-D7AC-FAEBB016FADC}"/>
              </a:ext>
            </a:extLst>
          </p:cNvPr>
          <p:cNvSpPr txBox="1"/>
          <p:nvPr/>
        </p:nvSpPr>
        <p:spPr>
          <a:xfrm>
            <a:off x="21966" y="2521619"/>
            <a:ext cx="3030849" cy="400110"/>
          </a:xfrm>
          <a:prstGeom prst="rect">
            <a:avLst/>
          </a:prstGeom>
          <a:noFill/>
        </p:spPr>
        <p:txBody>
          <a:bodyPr wrap="square" rtlCol="0">
            <a:spAutoFit/>
          </a:bodyPr>
          <a:lstStyle/>
          <a:p>
            <a:r>
              <a:rPr lang="en-US" sz="2000" dirty="0"/>
              <a:t>All measurements at 30 </a:t>
            </a:r>
            <a:r>
              <a:rPr lang="en-US" sz="2000" dirty="0" err="1"/>
              <a:t>mK</a:t>
            </a:r>
            <a:endParaRPr lang="it-IT" sz="2000" dirty="0"/>
          </a:p>
        </p:txBody>
      </p:sp>
      <p:grpSp>
        <p:nvGrpSpPr>
          <p:cNvPr id="13" name="Group 11">
            <a:extLst>
              <a:ext uri="{FF2B5EF4-FFF2-40B4-BE49-F238E27FC236}">
                <a16:creationId xmlns:a16="http://schemas.microsoft.com/office/drawing/2014/main" id="{28D14417-CF29-7A69-7E3C-3BB6A92AE352}"/>
              </a:ext>
            </a:extLst>
          </p:cNvPr>
          <p:cNvGrpSpPr>
            <a:grpSpLocks noChangeAspect="1"/>
          </p:cNvGrpSpPr>
          <p:nvPr/>
        </p:nvGrpSpPr>
        <p:grpSpPr>
          <a:xfrm>
            <a:off x="8009231" y="1855898"/>
            <a:ext cx="1897269" cy="665745"/>
            <a:chOff x="1045837" y="2047460"/>
            <a:chExt cx="4806762" cy="2022242"/>
          </a:xfrm>
        </p:grpSpPr>
        <p:pic>
          <p:nvPicPr>
            <p:cNvPr id="14" name="Picture 13" descr="A black and white drawing of a rectangular object&#10;&#10;Description automatically generated">
              <a:extLst>
                <a:ext uri="{FF2B5EF4-FFF2-40B4-BE49-F238E27FC236}">
                  <a16:creationId xmlns:a16="http://schemas.microsoft.com/office/drawing/2014/main" id="{1B9CD22A-5CB7-9A03-2C40-E6AD4F577D63}"/>
                </a:ext>
              </a:extLst>
            </p:cNvPr>
            <p:cNvPicPr>
              <a:picLocks noChangeAspect="1"/>
            </p:cNvPicPr>
            <p:nvPr/>
          </p:nvPicPr>
          <p:blipFill>
            <a:blip r:embed="rId6">
              <a:duotone>
                <a:prstClr val="black"/>
                <a:srgbClr val="44546A">
                  <a:tint val="45000"/>
                  <a:satMod val="400000"/>
                </a:srgbClr>
              </a:duotone>
              <a:extLst>
                <a:ext uri="{BEBA8EAE-BF5A-486C-A8C5-ECC9F3942E4B}">
                  <a14:imgProps xmlns:a14="http://schemas.microsoft.com/office/drawing/2010/main">
                    <a14:imgLayer r:embed="rId7">
                      <a14:imgEffect>
                        <a14:backgroundRemoval t="3458" b="95851" l="1054" r="97775">
                          <a14:foregroundMark x1="91686" y1="27801" x2="21194" y2="4703"/>
                          <a14:foregroundMark x1="21194" y1="4703" x2="6909" y2="30982"/>
                          <a14:foregroundMark x1="6909" y1="30982" x2="4215" y2="46473"/>
                          <a14:foregroundMark x1="4215" y1="46473" x2="5035" y2="63347"/>
                          <a14:foregroundMark x1="5035" y1="63347" x2="76230" y2="93223"/>
                          <a14:foregroundMark x1="76230" y1="93223" x2="96136" y2="74136"/>
                          <a14:foregroundMark x1="96136" y1="74136" x2="96956" y2="61272"/>
                          <a14:foregroundMark x1="96956" y1="61272" x2="93794" y2="32089"/>
                          <a14:foregroundMark x1="93794" y1="32089" x2="90632" y2="27386"/>
                          <a14:foregroundMark x1="21897" y1="3596" x2="26932" y2="6086"/>
                          <a14:foregroundMark x1="7728" y1="22545" x2="3279" y2="41632"/>
                          <a14:foregroundMark x1="3279" y1="41632" x2="3044" y2="55463"/>
                          <a14:foregroundMark x1="3044" y1="55463" x2="6792" y2="73029"/>
                          <a14:foregroundMark x1="6792" y1="73029" x2="70375" y2="93914"/>
                          <a14:foregroundMark x1="70375" y1="93914" x2="80094" y2="93084"/>
                          <a14:foregroundMark x1="80094" y1="93084" x2="88173" y2="81604"/>
                          <a14:foregroundMark x1="88173" y1="81604" x2="97541" y2="74689"/>
                          <a14:foregroundMark x1="97541" y1="74689" x2="97424" y2="36100"/>
                          <a14:foregroundMark x1="97424" y1="36100" x2="91686" y2="27386"/>
                          <a14:foregroundMark x1="91686" y1="27386" x2="73185" y2="35408"/>
                          <a14:foregroundMark x1="73185" y1="35408" x2="17330" y2="20470"/>
                          <a14:foregroundMark x1="17330" y1="20470" x2="7728" y2="21853"/>
                          <a14:foregroundMark x1="7728" y1="21853" x2="4567" y2="25311"/>
                          <a14:foregroundMark x1="70141" y1="26418" x2="42155" y2="15076"/>
                          <a14:foregroundMark x1="42155" y1="15076" x2="39578" y2="15768"/>
                          <a14:foregroundMark x1="97775" y1="30567" x2="98009" y2="73582"/>
                          <a14:foregroundMark x1="67681" y1="56155" x2="66393" y2="82849"/>
                          <a14:foregroundMark x1="66393" y1="82849" x2="67916" y2="86169"/>
                          <a14:foregroundMark x1="1054" y1="33887" x2="1054" y2="73444"/>
                          <a14:foregroundMark x1="80679" y1="95851" x2="74239" y2="94882"/>
                        </a14:backgroundRemoval>
                      </a14:imgEffect>
                    </a14:imgLayer>
                  </a14:imgProps>
                </a:ext>
                <a:ext uri="{28A0092B-C50C-407E-A947-70E740481C1C}">
                  <a14:useLocalDpi xmlns:a14="http://schemas.microsoft.com/office/drawing/2010/main" val="0"/>
                </a:ext>
              </a:extLst>
            </a:blip>
            <a:stretch>
              <a:fillRect/>
            </a:stretch>
          </p:blipFill>
          <p:spPr>
            <a:xfrm flipH="1">
              <a:off x="1045837" y="2053507"/>
              <a:ext cx="2381509" cy="2016195"/>
            </a:xfrm>
            <a:prstGeom prst="rect">
              <a:avLst/>
            </a:prstGeom>
          </p:spPr>
        </p:pic>
        <p:pic>
          <p:nvPicPr>
            <p:cNvPr id="15" name="Picture 15" descr="A drawing of a rectangular object&#10;&#10;Description automatically generated">
              <a:extLst>
                <a:ext uri="{FF2B5EF4-FFF2-40B4-BE49-F238E27FC236}">
                  <a16:creationId xmlns:a16="http://schemas.microsoft.com/office/drawing/2014/main" id="{D10B917C-60AA-45E0-8B50-216FDA3E1C3D}"/>
                </a:ext>
              </a:extLst>
            </p:cNvPr>
            <p:cNvPicPr>
              <a:picLocks noChangeAspect="1"/>
            </p:cNvPicPr>
            <p:nvPr/>
          </p:nvPicPr>
          <p:blipFill>
            <a:blip r:embed="rId8">
              <a:duotone>
                <a:prstClr val="black"/>
                <a:srgbClr val="44546A">
                  <a:tint val="45000"/>
                  <a:satMod val="400000"/>
                </a:srgbClr>
              </a:duotone>
              <a:extLst>
                <a:ext uri="{BEBA8EAE-BF5A-486C-A8C5-ECC9F3942E4B}">
                  <a14:imgProps xmlns:a14="http://schemas.microsoft.com/office/drawing/2010/main">
                    <a14:imgLayer r:embed="rId9">
                      <a14:imgEffect>
                        <a14:backgroundRemoval t="4307" b="96770" l="343" r="99543">
                          <a14:foregroundMark x1="4343" y1="26514" x2="18971" y2="8479"/>
                          <a14:foregroundMark x1="18971" y1="8479" x2="89600" y2="32167"/>
                          <a14:foregroundMark x1="89600" y1="32167" x2="95086" y2="54778"/>
                          <a14:foregroundMark x1="95086" y1="54778" x2="92229" y2="68910"/>
                          <a14:foregroundMark x1="92229" y1="68910" x2="75086" y2="91252"/>
                          <a14:foregroundMark x1="75086" y1="91252" x2="62400" y2="92328"/>
                          <a14:foregroundMark x1="62400" y1="92328" x2="6171" y2="74293"/>
                          <a14:foregroundMark x1="6171" y1="74293" x2="2743" y2="37147"/>
                          <a14:foregroundMark x1="2743" y1="37147" x2="5029" y2="26245"/>
                          <a14:foregroundMark x1="22171" y1="4441" x2="28914" y2="7806"/>
                          <a14:foregroundMark x1="94514" y1="26514" x2="96033" y2="77102"/>
                          <a14:foregroundMark x1="85138" y1="89565" x2="77029" y2="96770"/>
                          <a14:foregroundMark x1="77029" y1="96770" x2="64914" y2="92598"/>
                          <a14:foregroundMark x1="94743" y1="41588" x2="97257" y2="64603"/>
                          <a14:foregroundMark x1="800" y1="38089" x2="800" y2="38089"/>
                          <a14:foregroundMark x1="457" y1="36205" x2="571" y2="28129"/>
                          <a14:foregroundMark x1="717" y1="53970" x2="687" y2="56377"/>
                          <a14:foregroundMark x1="720" y1="53701" x2="717" y2="53970"/>
                          <a14:foregroundMark x1="812" y1="46299" x2="720" y2="53701"/>
                          <a14:foregroundMark x1="914" y1="38089" x2="812" y2="46299"/>
                          <a14:foregroundMark x1="99200" y1="27995" x2="98514" y2="74293"/>
                          <a14:foregroundMark x1="99396" y1="71326" x2="99543" y2="75236"/>
                          <a14:foregroundMark x1="98057" y1="35801" x2="98926" y2="58865"/>
                          <a14:backgroundMark x1="20343" y1="96635" x2="39429" y2="98654"/>
                          <a14:backgroundMark x1="91429" y1="93271" x2="91886" y2="93271"/>
                          <a14:backgroundMark x1="85600" y1="95693" x2="94743" y2="83715"/>
                          <a14:backgroundMark x1="95657" y1="79542" x2="86400" y2="90713"/>
                          <a14:backgroundMark x1="94629" y1="80215" x2="96914" y2="79273"/>
                          <a14:backgroundMark x1="95314" y1="78735" x2="96229" y2="78331"/>
                          <a14:backgroundMark x1="114" y1="26245" x2="114" y2="37685"/>
                          <a14:backgroundMark x1="343" y1="37685" x2="321" y2="38089"/>
                          <a14:backgroundMark x1="114" y1="46299" x2="114" y2="46299"/>
                          <a14:backgroundMark x1="571" y1="53701" x2="571" y2="53701"/>
                          <a14:backgroundMark x1="0" y1="53970" x2="0" y2="53970"/>
                          <a14:backgroundMark x1="0" y1="60296" x2="0" y2="60296"/>
                          <a14:backgroundMark x1="0" y1="56393" x2="343" y2="76312"/>
                          <a14:backgroundMark x1="98171" y1="78197" x2="99429" y2="76716"/>
                          <a14:backgroundMark x1="99429" y1="76178" x2="99886" y2="70525"/>
                          <a14:backgroundMark x1="99543" y1="71871" x2="99429" y2="25976"/>
                          <a14:backgroundMark x1="80343" y1="6191" x2="93486" y2="8748"/>
                        </a14:backgroundRemoval>
                      </a14:imgEffect>
                    </a14:imgLayer>
                  </a14:imgProps>
                </a:ext>
                <a:ext uri="{28A0092B-C50C-407E-A947-70E740481C1C}">
                  <a14:useLocalDpi xmlns:a14="http://schemas.microsoft.com/office/drawing/2010/main" val="0"/>
                </a:ext>
              </a:extLst>
            </a:blip>
            <a:stretch>
              <a:fillRect/>
            </a:stretch>
          </p:blipFill>
          <p:spPr>
            <a:xfrm>
              <a:off x="3471089" y="2047460"/>
              <a:ext cx="2381510" cy="2022242"/>
            </a:xfrm>
            <a:prstGeom prst="rect">
              <a:avLst/>
            </a:prstGeom>
          </p:spPr>
        </p:pic>
      </p:grpSp>
      <p:grpSp>
        <p:nvGrpSpPr>
          <p:cNvPr id="16" name="Group 18">
            <a:extLst>
              <a:ext uri="{FF2B5EF4-FFF2-40B4-BE49-F238E27FC236}">
                <a16:creationId xmlns:a16="http://schemas.microsoft.com/office/drawing/2014/main" id="{69A845F6-2B80-FC85-214A-40DAEA66BA38}"/>
              </a:ext>
            </a:extLst>
          </p:cNvPr>
          <p:cNvGrpSpPr/>
          <p:nvPr/>
        </p:nvGrpSpPr>
        <p:grpSpPr>
          <a:xfrm>
            <a:off x="9044400" y="3909632"/>
            <a:ext cx="928092" cy="964069"/>
            <a:chOff x="8506408" y="1890898"/>
            <a:chExt cx="1330035" cy="1381593"/>
          </a:xfrm>
        </p:grpSpPr>
        <p:grpSp>
          <p:nvGrpSpPr>
            <p:cNvPr id="17" name="Group 20">
              <a:extLst>
                <a:ext uri="{FF2B5EF4-FFF2-40B4-BE49-F238E27FC236}">
                  <a16:creationId xmlns:a16="http://schemas.microsoft.com/office/drawing/2014/main" id="{59905F62-5B96-C87C-8274-A4D97A13FA02}"/>
                </a:ext>
              </a:extLst>
            </p:cNvPr>
            <p:cNvGrpSpPr/>
            <p:nvPr/>
          </p:nvGrpSpPr>
          <p:grpSpPr>
            <a:xfrm>
              <a:off x="8685823" y="1890898"/>
              <a:ext cx="1150620" cy="1381593"/>
              <a:chOff x="8325613" y="1648404"/>
              <a:chExt cx="1150620" cy="1381593"/>
            </a:xfrm>
          </p:grpSpPr>
          <p:sp>
            <p:nvSpPr>
              <p:cNvPr id="20" name="Rectangle 23">
                <a:extLst>
                  <a:ext uri="{FF2B5EF4-FFF2-40B4-BE49-F238E27FC236}">
                    <a16:creationId xmlns:a16="http://schemas.microsoft.com/office/drawing/2014/main" id="{C57049D3-4BA7-01D6-2206-4537248B5372}"/>
                  </a:ext>
                </a:extLst>
              </p:cNvPr>
              <p:cNvSpPr/>
              <p:nvPr/>
            </p:nvSpPr>
            <p:spPr>
              <a:xfrm>
                <a:off x="9282600" y="1909276"/>
                <a:ext cx="99060" cy="48006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4">
                <a:extLst>
                  <a:ext uri="{FF2B5EF4-FFF2-40B4-BE49-F238E27FC236}">
                    <a16:creationId xmlns:a16="http://schemas.microsoft.com/office/drawing/2014/main" id="{CD0A091A-0247-2E31-B091-C3C7CCD0989C}"/>
                  </a:ext>
                </a:extLst>
              </p:cNvPr>
              <p:cNvSpPr/>
              <p:nvPr/>
            </p:nvSpPr>
            <p:spPr>
              <a:xfrm>
                <a:off x="8325613" y="2367057"/>
                <a:ext cx="1150620" cy="662940"/>
              </a:xfrm>
              <a:prstGeom prst="rect">
                <a:avLst/>
              </a:prstGeom>
              <a:solidFill>
                <a:schemeClr val="bg1"/>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Cavity</a:t>
                </a:r>
              </a:p>
            </p:txBody>
          </p:sp>
          <p:sp>
            <p:nvSpPr>
              <p:cNvPr id="22" name="Arrow: Down 25">
                <a:extLst>
                  <a:ext uri="{FF2B5EF4-FFF2-40B4-BE49-F238E27FC236}">
                    <a16:creationId xmlns:a16="http://schemas.microsoft.com/office/drawing/2014/main" id="{49C9B0E7-7949-5C5C-40B5-DC88F57259E0}"/>
                  </a:ext>
                </a:extLst>
              </p:cNvPr>
              <p:cNvSpPr/>
              <p:nvPr/>
            </p:nvSpPr>
            <p:spPr>
              <a:xfrm>
                <a:off x="9196206" y="1776411"/>
                <a:ext cx="198711" cy="736075"/>
              </a:xfrm>
              <a:prstGeom prst="down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33">
                <a:extLst>
                  <a:ext uri="{FF2B5EF4-FFF2-40B4-BE49-F238E27FC236}">
                    <a16:creationId xmlns:a16="http://schemas.microsoft.com/office/drawing/2014/main" id="{E1793652-7B68-9EDD-5B9E-2E9EC726CA04}"/>
                  </a:ext>
                </a:extLst>
              </p:cNvPr>
              <p:cNvSpPr/>
              <p:nvPr/>
            </p:nvSpPr>
            <p:spPr>
              <a:xfrm>
                <a:off x="8461305" y="1886997"/>
                <a:ext cx="99060" cy="48006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35">
                <a:extLst>
                  <a:ext uri="{FF2B5EF4-FFF2-40B4-BE49-F238E27FC236}">
                    <a16:creationId xmlns:a16="http://schemas.microsoft.com/office/drawing/2014/main" id="{F8E870FA-A4A4-77D3-6B9C-6BA46397CFC8}"/>
                  </a:ext>
                </a:extLst>
              </p:cNvPr>
              <p:cNvSpPr/>
              <p:nvPr/>
            </p:nvSpPr>
            <p:spPr>
              <a:xfrm rot="10800000">
                <a:off x="8463038" y="1648404"/>
                <a:ext cx="198711" cy="736075"/>
              </a:xfrm>
              <a:prstGeom prst="down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CasellaDiTesto 17">
              <a:extLst>
                <a:ext uri="{FF2B5EF4-FFF2-40B4-BE49-F238E27FC236}">
                  <a16:creationId xmlns:a16="http://schemas.microsoft.com/office/drawing/2014/main" id="{A6CCDB7C-E7B0-31BE-C6FD-E5DE63FBE8D4}"/>
                </a:ext>
              </a:extLst>
            </p:cNvPr>
            <p:cNvSpPr txBox="1"/>
            <p:nvPr/>
          </p:nvSpPr>
          <p:spPr>
            <a:xfrm>
              <a:off x="9352552" y="2226773"/>
              <a:ext cx="266338" cy="307777"/>
            </a:xfrm>
            <a:prstGeom prst="rect">
              <a:avLst/>
            </a:prstGeom>
            <a:noFill/>
          </p:spPr>
          <p:txBody>
            <a:bodyPr wrap="square" rtlCol="0">
              <a:spAutoFit/>
            </a:bodyPr>
            <a:lstStyle/>
            <a:p>
              <a:r>
                <a:rPr lang="en-US" sz="1400"/>
                <a:t>1</a:t>
              </a:r>
              <a:endParaRPr lang="it-IT" sz="1400"/>
            </a:p>
          </p:txBody>
        </p:sp>
        <p:sp>
          <p:nvSpPr>
            <p:cNvPr id="19" name="CasellaDiTesto 21">
              <a:extLst>
                <a:ext uri="{FF2B5EF4-FFF2-40B4-BE49-F238E27FC236}">
                  <a16:creationId xmlns:a16="http://schemas.microsoft.com/office/drawing/2014/main" id="{113859D4-D627-F04A-5F25-9EF13FC425F4}"/>
                </a:ext>
              </a:extLst>
            </p:cNvPr>
            <p:cNvSpPr txBox="1"/>
            <p:nvPr/>
          </p:nvSpPr>
          <p:spPr>
            <a:xfrm>
              <a:off x="8506408" y="2226773"/>
              <a:ext cx="266338" cy="307777"/>
            </a:xfrm>
            <a:prstGeom prst="rect">
              <a:avLst/>
            </a:prstGeom>
            <a:noFill/>
          </p:spPr>
          <p:txBody>
            <a:bodyPr wrap="square" rtlCol="0">
              <a:spAutoFit/>
            </a:bodyPr>
            <a:lstStyle/>
            <a:p>
              <a:r>
                <a:rPr lang="en-US" sz="1400"/>
                <a:t>2</a:t>
              </a:r>
              <a:endParaRPr lang="it-IT" sz="1400"/>
            </a:p>
          </p:txBody>
        </p:sp>
      </p:grpSp>
      <p:grpSp>
        <p:nvGrpSpPr>
          <p:cNvPr id="25" name="Group 36">
            <a:extLst>
              <a:ext uri="{FF2B5EF4-FFF2-40B4-BE49-F238E27FC236}">
                <a16:creationId xmlns:a16="http://schemas.microsoft.com/office/drawing/2014/main" id="{60529CFD-701E-2EC2-9878-32C02DA2C93B}"/>
              </a:ext>
            </a:extLst>
          </p:cNvPr>
          <p:cNvGrpSpPr/>
          <p:nvPr/>
        </p:nvGrpSpPr>
        <p:grpSpPr>
          <a:xfrm>
            <a:off x="4764671" y="3953590"/>
            <a:ext cx="967799" cy="973854"/>
            <a:chOff x="6832378" y="1873476"/>
            <a:chExt cx="1390316" cy="1399014"/>
          </a:xfrm>
        </p:grpSpPr>
        <p:grpSp>
          <p:nvGrpSpPr>
            <p:cNvPr id="26" name="Group 37">
              <a:extLst>
                <a:ext uri="{FF2B5EF4-FFF2-40B4-BE49-F238E27FC236}">
                  <a16:creationId xmlns:a16="http://schemas.microsoft.com/office/drawing/2014/main" id="{AC5DB8FD-2517-7EAB-E732-26F37782F769}"/>
                </a:ext>
              </a:extLst>
            </p:cNvPr>
            <p:cNvGrpSpPr/>
            <p:nvPr/>
          </p:nvGrpSpPr>
          <p:grpSpPr>
            <a:xfrm>
              <a:off x="7043592" y="1873476"/>
              <a:ext cx="1179102" cy="1399014"/>
              <a:chOff x="6888483" y="1626125"/>
              <a:chExt cx="1179102" cy="1399014"/>
            </a:xfrm>
          </p:grpSpPr>
          <p:sp>
            <p:nvSpPr>
              <p:cNvPr id="29" name="Rectangle 43">
                <a:extLst>
                  <a:ext uri="{FF2B5EF4-FFF2-40B4-BE49-F238E27FC236}">
                    <a16:creationId xmlns:a16="http://schemas.microsoft.com/office/drawing/2014/main" id="{65BDEC34-AC5E-41DF-9DA3-FCEC502BE5EF}"/>
                  </a:ext>
                </a:extLst>
              </p:cNvPr>
              <p:cNvSpPr/>
              <p:nvPr/>
            </p:nvSpPr>
            <p:spPr>
              <a:xfrm>
                <a:off x="7845467" y="1904419"/>
                <a:ext cx="99060" cy="48006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44">
                <a:extLst>
                  <a:ext uri="{FF2B5EF4-FFF2-40B4-BE49-F238E27FC236}">
                    <a16:creationId xmlns:a16="http://schemas.microsoft.com/office/drawing/2014/main" id="{925251FD-2554-5F91-2A8D-FE5CCDA0F1A7}"/>
                  </a:ext>
                </a:extLst>
              </p:cNvPr>
              <p:cNvSpPr/>
              <p:nvPr/>
            </p:nvSpPr>
            <p:spPr>
              <a:xfrm>
                <a:off x="6888483" y="2362200"/>
                <a:ext cx="1150621" cy="662939"/>
              </a:xfrm>
              <a:prstGeom prst="rect">
                <a:avLst/>
              </a:prstGeom>
              <a:solidFill>
                <a:schemeClr val="bg1"/>
              </a:solidFill>
              <a:ln w="381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Cavity</a:t>
                </a:r>
              </a:p>
            </p:txBody>
          </p:sp>
          <p:sp>
            <p:nvSpPr>
              <p:cNvPr id="31" name="Arrow: Down 45">
                <a:extLst>
                  <a:ext uri="{FF2B5EF4-FFF2-40B4-BE49-F238E27FC236}">
                    <a16:creationId xmlns:a16="http://schemas.microsoft.com/office/drawing/2014/main" id="{3302DD84-FC8D-A779-58C1-06EA3DB587C2}"/>
                  </a:ext>
                </a:extLst>
              </p:cNvPr>
              <p:cNvSpPr/>
              <p:nvPr/>
            </p:nvSpPr>
            <p:spPr>
              <a:xfrm>
                <a:off x="7750303" y="1776412"/>
                <a:ext cx="198711" cy="736075"/>
              </a:xfrm>
              <a:prstGeom prst="down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46">
                <a:extLst>
                  <a:ext uri="{FF2B5EF4-FFF2-40B4-BE49-F238E27FC236}">
                    <a16:creationId xmlns:a16="http://schemas.microsoft.com/office/drawing/2014/main" id="{E8822767-0EB5-E8F4-803E-21B4701A6C8B}"/>
                  </a:ext>
                </a:extLst>
              </p:cNvPr>
              <p:cNvSpPr/>
              <p:nvPr/>
            </p:nvSpPr>
            <p:spPr>
              <a:xfrm rot="10800000">
                <a:off x="7868874" y="1626125"/>
                <a:ext cx="198711" cy="736075"/>
              </a:xfrm>
              <a:prstGeom prst="down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47">
                <a:extLst>
                  <a:ext uri="{FF2B5EF4-FFF2-40B4-BE49-F238E27FC236}">
                    <a16:creationId xmlns:a16="http://schemas.microsoft.com/office/drawing/2014/main" id="{704A9268-76D0-8507-42EA-FD8F0B67CA4A}"/>
                  </a:ext>
                </a:extLst>
              </p:cNvPr>
              <p:cNvSpPr/>
              <p:nvPr/>
            </p:nvSpPr>
            <p:spPr>
              <a:xfrm>
                <a:off x="7024172" y="1882140"/>
                <a:ext cx="99060" cy="48006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CasellaDiTesto 21">
              <a:extLst>
                <a:ext uri="{FF2B5EF4-FFF2-40B4-BE49-F238E27FC236}">
                  <a16:creationId xmlns:a16="http://schemas.microsoft.com/office/drawing/2014/main" id="{12F0328C-10FB-E68A-8BB4-E2EBA3AE2FA1}"/>
                </a:ext>
              </a:extLst>
            </p:cNvPr>
            <p:cNvSpPr txBox="1"/>
            <p:nvPr/>
          </p:nvSpPr>
          <p:spPr>
            <a:xfrm>
              <a:off x="7647868" y="2181858"/>
              <a:ext cx="266338" cy="307778"/>
            </a:xfrm>
            <a:prstGeom prst="rect">
              <a:avLst/>
            </a:prstGeom>
            <a:noFill/>
          </p:spPr>
          <p:txBody>
            <a:bodyPr wrap="square" rtlCol="0">
              <a:spAutoFit/>
            </a:bodyPr>
            <a:lstStyle/>
            <a:p>
              <a:r>
                <a:rPr lang="en-US" sz="1400"/>
                <a:t>1</a:t>
              </a:r>
              <a:endParaRPr lang="it-IT" sz="1400"/>
            </a:p>
          </p:txBody>
        </p:sp>
        <p:sp>
          <p:nvSpPr>
            <p:cNvPr id="28" name="CasellaDiTesto 21">
              <a:extLst>
                <a:ext uri="{FF2B5EF4-FFF2-40B4-BE49-F238E27FC236}">
                  <a16:creationId xmlns:a16="http://schemas.microsoft.com/office/drawing/2014/main" id="{934A4C73-8378-017C-C7AA-EDC9B63E7EB7}"/>
                </a:ext>
              </a:extLst>
            </p:cNvPr>
            <p:cNvSpPr txBox="1"/>
            <p:nvPr/>
          </p:nvSpPr>
          <p:spPr>
            <a:xfrm>
              <a:off x="6832378" y="2192650"/>
              <a:ext cx="266338" cy="307778"/>
            </a:xfrm>
            <a:prstGeom prst="rect">
              <a:avLst/>
            </a:prstGeom>
            <a:noFill/>
          </p:spPr>
          <p:txBody>
            <a:bodyPr wrap="square" rtlCol="0">
              <a:spAutoFit/>
            </a:bodyPr>
            <a:lstStyle/>
            <a:p>
              <a:r>
                <a:rPr lang="en-US" sz="1400"/>
                <a:t>2</a:t>
              </a:r>
              <a:endParaRPr lang="it-IT" sz="1400"/>
            </a:p>
          </p:txBody>
        </p:sp>
      </p:grpSp>
      <p:sp>
        <p:nvSpPr>
          <p:cNvPr id="34" name="CasellaDiTesto 21">
            <a:extLst>
              <a:ext uri="{FF2B5EF4-FFF2-40B4-BE49-F238E27FC236}">
                <a16:creationId xmlns:a16="http://schemas.microsoft.com/office/drawing/2014/main" id="{3A9FAA29-A146-D8C3-C840-01755EF6E147}"/>
              </a:ext>
            </a:extLst>
          </p:cNvPr>
          <p:cNvSpPr txBox="1"/>
          <p:nvPr/>
        </p:nvSpPr>
        <p:spPr>
          <a:xfrm>
            <a:off x="3030849" y="4561176"/>
            <a:ext cx="1126327" cy="369332"/>
          </a:xfrm>
          <a:prstGeom prst="rect">
            <a:avLst/>
          </a:prstGeom>
          <a:noFill/>
        </p:spPr>
        <p:txBody>
          <a:bodyPr wrap="square" rtlCol="0">
            <a:spAutoFit/>
          </a:bodyPr>
          <a:lstStyle/>
          <a:p>
            <a:r>
              <a:rPr lang="en-US" dirty="0"/>
              <a:t>7.46 GHz</a:t>
            </a:r>
            <a:endParaRPr lang="it-IT" dirty="0"/>
          </a:p>
        </p:txBody>
      </p:sp>
      <mc:AlternateContent xmlns:mc="http://schemas.openxmlformats.org/markup-compatibility/2006" xmlns:a14="http://schemas.microsoft.com/office/drawing/2010/main">
        <mc:Choice Requires="a14">
          <p:sp>
            <p:nvSpPr>
              <p:cNvPr id="35" name="TextBox 40">
                <a:extLst>
                  <a:ext uri="{FF2B5EF4-FFF2-40B4-BE49-F238E27FC236}">
                    <a16:creationId xmlns:a16="http://schemas.microsoft.com/office/drawing/2014/main" id="{4AEE722B-9188-98D2-771C-1DEC82593F22}"/>
                  </a:ext>
                </a:extLst>
              </p:cNvPr>
              <p:cNvSpPr txBox="1"/>
              <p:nvPr/>
            </p:nvSpPr>
            <p:spPr>
              <a:xfrm>
                <a:off x="1684802" y="5581787"/>
                <a:ext cx="702115" cy="246221"/>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m:rPr>
                          <m:sty m:val="p"/>
                        </m:rPr>
                        <a:rPr lang="it-IT" sz="1600" b="0" i="0" smtClean="0">
                          <a:latin typeface="Cambria Math" panose="02040503050406030204" pitchFamily="18" charset="0"/>
                        </a:rPr>
                        <m:t>Al</m:t>
                      </m:r>
                      <m:r>
                        <a:rPr lang="it-IT" sz="1600" b="0" i="0" smtClean="0">
                          <a:latin typeface="Cambria Math" panose="02040503050406030204" pitchFamily="18" charset="0"/>
                        </a:rPr>
                        <m:t> </m:t>
                      </m:r>
                      <m:r>
                        <m:rPr>
                          <m:sty m:val="p"/>
                        </m:rPr>
                        <a:rPr lang="it-IT" sz="1600" b="0" i="0" smtClean="0">
                          <a:latin typeface="Cambria Math" panose="02040503050406030204" pitchFamily="18" charset="0"/>
                        </a:rPr>
                        <m:t>alloy</m:t>
                      </m:r>
                    </m:oMath>
                  </m:oMathPara>
                </a14:m>
                <a:endParaRPr lang="en-US"/>
              </a:p>
            </p:txBody>
          </p:sp>
        </mc:Choice>
        <mc:Fallback xmlns="">
          <p:sp>
            <p:nvSpPr>
              <p:cNvPr id="35" name="TextBox 40">
                <a:extLst>
                  <a:ext uri="{FF2B5EF4-FFF2-40B4-BE49-F238E27FC236}">
                    <a16:creationId xmlns:a16="http://schemas.microsoft.com/office/drawing/2014/main" id="{4AEE722B-9188-98D2-771C-1DEC82593F22}"/>
                  </a:ext>
                </a:extLst>
              </p:cNvPr>
              <p:cNvSpPr txBox="1">
                <a:spLocks noRot="1" noChangeAspect="1" noMove="1" noResize="1" noEditPoints="1" noAdjustHandles="1" noChangeArrowheads="1" noChangeShapeType="1" noTextEdit="1"/>
              </p:cNvSpPr>
              <p:nvPr/>
            </p:nvSpPr>
            <p:spPr>
              <a:xfrm>
                <a:off x="1684802" y="5581787"/>
                <a:ext cx="702115" cy="246221"/>
              </a:xfrm>
              <a:prstGeom prst="rect">
                <a:avLst/>
              </a:prstGeom>
              <a:blipFill>
                <a:blip r:embed="rId10"/>
                <a:stretch>
                  <a:fillRect l="-10526" t="-10000" r="-3509" b="-40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6" name="TextBox 40">
                <a:extLst>
                  <a:ext uri="{FF2B5EF4-FFF2-40B4-BE49-F238E27FC236}">
                    <a16:creationId xmlns:a16="http://schemas.microsoft.com/office/drawing/2014/main" id="{81A75555-A198-6B18-1E32-F50344F55ADD}"/>
                  </a:ext>
                </a:extLst>
              </p:cNvPr>
              <p:cNvSpPr txBox="1"/>
              <p:nvPr/>
            </p:nvSpPr>
            <p:spPr>
              <a:xfrm>
                <a:off x="6219237" y="5558871"/>
                <a:ext cx="528991" cy="246221"/>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m:rPr>
                          <m:sty m:val="p"/>
                        </m:rPr>
                        <a:rPr lang="it-IT" sz="1600" b="0" i="0" smtClean="0">
                          <a:latin typeface="Cambria Math" panose="02040503050406030204" pitchFamily="18" charset="0"/>
                        </a:rPr>
                        <m:t>Al</m:t>
                      </m:r>
                      <m:r>
                        <a:rPr lang="it-IT" sz="1600" b="0" i="0" smtClean="0">
                          <a:latin typeface="Cambria Math" panose="02040503050406030204" pitchFamily="18" charset="0"/>
                        </a:rPr>
                        <m:t> 5</m:t>
                      </m:r>
                      <m:r>
                        <m:rPr>
                          <m:sty m:val="p"/>
                        </m:rPr>
                        <a:rPr lang="it-IT" sz="1600" b="0" i="0" smtClean="0">
                          <a:latin typeface="Cambria Math" panose="02040503050406030204" pitchFamily="18" charset="0"/>
                        </a:rPr>
                        <m:t>N</m:t>
                      </m:r>
                    </m:oMath>
                  </m:oMathPara>
                </a14:m>
                <a:endParaRPr lang="en-US" dirty="0"/>
              </a:p>
            </p:txBody>
          </p:sp>
        </mc:Choice>
        <mc:Fallback xmlns="">
          <p:sp>
            <p:nvSpPr>
              <p:cNvPr id="36" name="TextBox 40">
                <a:extLst>
                  <a:ext uri="{FF2B5EF4-FFF2-40B4-BE49-F238E27FC236}">
                    <a16:creationId xmlns:a16="http://schemas.microsoft.com/office/drawing/2014/main" id="{81A75555-A198-6B18-1E32-F50344F55ADD}"/>
                  </a:ext>
                </a:extLst>
              </p:cNvPr>
              <p:cNvSpPr txBox="1">
                <a:spLocks noRot="1" noChangeAspect="1" noMove="1" noResize="1" noEditPoints="1" noAdjustHandles="1" noChangeArrowheads="1" noChangeShapeType="1" noTextEdit="1"/>
              </p:cNvSpPr>
              <p:nvPr/>
            </p:nvSpPr>
            <p:spPr>
              <a:xfrm>
                <a:off x="6219237" y="5558871"/>
                <a:ext cx="528991" cy="246221"/>
              </a:xfrm>
              <a:prstGeom prst="rect">
                <a:avLst/>
              </a:prstGeom>
              <a:blipFill>
                <a:blip r:embed="rId11"/>
                <a:stretch>
                  <a:fillRect l="-13953" t="-10000" r="-4651" b="-40000"/>
                </a:stretch>
              </a:blipFill>
            </p:spPr>
            <p:txBody>
              <a:bodyPr/>
              <a:lstStyle/>
              <a:p>
                <a:r>
                  <a:rPr lang="it-IT">
                    <a:noFill/>
                  </a:rPr>
                  <a:t> </a:t>
                </a:r>
              </a:p>
            </p:txBody>
          </p:sp>
        </mc:Fallback>
      </mc:AlternateContent>
      <p:sp>
        <p:nvSpPr>
          <p:cNvPr id="39" name="CasellaDiTesto 38">
            <a:extLst>
              <a:ext uri="{FF2B5EF4-FFF2-40B4-BE49-F238E27FC236}">
                <a16:creationId xmlns:a16="http://schemas.microsoft.com/office/drawing/2014/main" id="{C0FE9B91-7A3C-A15B-E82D-AC2FEB4C8BFF}"/>
              </a:ext>
            </a:extLst>
          </p:cNvPr>
          <p:cNvSpPr txBox="1"/>
          <p:nvPr/>
        </p:nvSpPr>
        <p:spPr>
          <a:xfrm>
            <a:off x="0" y="1107503"/>
            <a:ext cx="9957726" cy="707886"/>
          </a:xfrm>
          <a:prstGeom prst="rect">
            <a:avLst/>
          </a:prstGeom>
          <a:noFill/>
        </p:spPr>
        <p:txBody>
          <a:bodyPr wrap="none" rtlCol="0">
            <a:spAutoFit/>
          </a:bodyPr>
          <a:lstStyle/>
          <a:p>
            <a:r>
              <a:rPr lang="en-GB" sz="4000" dirty="0"/>
              <a:t>Qubit in 3D cavity: pure Al cavity measurement</a:t>
            </a:r>
            <a:endParaRPr lang="en-GB" sz="4000" i="1" dirty="0"/>
          </a:p>
        </p:txBody>
      </p:sp>
      <mc:AlternateContent xmlns:mc="http://schemas.openxmlformats.org/markup-compatibility/2006" xmlns:a14="http://schemas.microsoft.com/office/drawing/2010/main">
        <mc:Choice Requires="a14">
          <p:sp>
            <p:nvSpPr>
              <p:cNvPr id="40" name="TextBox 40">
                <a:extLst>
                  <a:ext uri="{FF2B5EF4-FFF2-40B4-BE49-F238E27FC236}">
                    <a16:creationId xmlns:a16="http://schemas.microsoft.com/office/drawing/2014/main" id="{6250FD78-99D0-687E-7D6A-C8A2D99BDAF7}"/>
                  </a:ext>
                </a:extLst>
              </p:cNvPr>
              <p:cNvSpPr txBox="1"/>
              <p:nvPr/>
            </p:nvSpPr>
            <p:spPr>
              <a:xfrm>
                <a:off x="604476" y="5871416"/>
                <a:ext cx="2989536" cy="373500"/>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it-IT" sz="2400" b="0" i="1" smtClean="0">
                          <a:latin typeface="Cambria Math" panose="02040503050406030204" pitchFamily="18" charset="0"/>
                        </a:rPr>
                        <m:t>𝑄</m:t>
                      </m:r>
                      <m:r>
                        <a:rPr lang="en-US" sz="2400" b="0" i="0" smtClean="0">
                          <a:latin typeface="Cambria Math" panose="02040503050406030204" pitchFamily="18" charset="0"/>
                        </a:rPr>
                        <m:t>=(1.78±0.9)⋅</m:t>
                      </m:r>
                      <m:sSup>
                        <m:sSupPr>
                          <m:ctrlPr>
                            <a:rPr lang="en-US" sz="2400" b="0" i="1" smtClean="0">
                              <a:latin typeface="Cambria Math" panose="02040503050406030204" pitchFamily="18" charset="0"/>
                            </a:rPr>
                          </m:ctrlPr>
                        </m:sSupPr>
                        <m:e>
                          <m:r>
                            <a:rPr lang="en-US" sz="2400" b="0" i="0" smtClean="0">
                              <a:latin typeface="Cambria Math" panose="02040503050406030204" pitchFamily="18" charset="0"/>
                            </a:rPr>
                            <m:t>10</m:t>
                          </m:r>
                        </m:e>
                        <m:sup>
                          <m:r>
                            <a:rPr lang="it-IT" sz="2400" b="0" i="0" smtClean="0">
                              <a:latin typeface="Cambria Math" panose="02040503050406030204" pitchFamily="18" charset="0"/>
                            </a:rPr>
                            <m:t>5</m:t>
                          </m:r>
                        </m:sup>
                      </m:sSup>
                    </m:oMath>
                  </m:oMathPara>
                </a14:m>
                <a:endParaRPr lang="en-US" sz="2400" dirty="0"/>
              </a:p>
            </p:txBody>
          </p:sp>
        </mc:Choice>
        <mc:Fallback xmlns="">
          <p:sp>
            <p:nvSpPr>
              <p:cNvPr id="40" name="TextBox 40">
                <a:extLst>
                  <a:ext uri="{FF2B5EF4-FFF2-40B4-BE49-F238E27FC236}">
                    <a16:creationId xmlns:a16="http://schemas.microsoft.com/office/drawing/2014/main" id="{6250FD78-99D0-687E-7D6A-C8A2D99BDAF7}"/>
                  </a:ext>
                </a:extLst>
              </p:cNvPr>
              <p:cNvSpPr txBox="1">
                <a:spLocks noRot="1" noChangeAspect="1" noMove="1" noResize="1" noEditPoints="1" noAdjustHandles="1" noChangeArrowheads="1" noChangeShapeType="1" noTextEdit="1"/>
              </p:cNvSpPr>
              <p:nvPr/>
            </p:nvSpPr>
            <p:spPr>
              <a:xfrm>
                <a:off x="604476" y="5871416"/>
                <a:ext cx="2989536" cy="373500"/>
              </a:xfrm>
              <a:prstGeom prst="rect">
                <a:avLst/>
              </a:prstGeom>
              <a:blipFill>
                <a:blip r:embed="rId12"/>
                <a:stretch>
                  <a:fillRect l="-4219" t="-3333" b="-33333"/>
                </a:stretch>
              </a:blipFill>
            </p:spPr>
            <p:txBody>
              <a:bodyPr/>
              <a:lstStyle/>
              <a:p>
                <a:r>
                  <a:rPr lang="it-IT">
                    <a:noFill/>
                  </a:rPr>
                  <a:t> </a:t>
                </a:r>
              </a:p>
            </p:txBody>
          </p:sp>
        </mc:Fallback>
      </mc:AlternateContent>
      <p:sp>
        <p:nvSpPr>
          <p:cNvPr id="42" name="CasellaDiTesto 41">
            <a:extLst>
              <a:ext uri="{FF2B5EF4-FFF2-40B4-BE49-F238E27FC236}">
                <a16:creationId xmlns:a16="http://schemas.microsoft.com/office/drawing/2014/main" id="{EB545701-B6B6-D3C1-3114-3E9579A1B6B5}"/>
              </a:ext>
            </a:extLst>
          </p:cNvPr>
          <p:cNvSpPr txBox="1"/>
          <p:nvPr/>
        </p:nvSpPr>
        <p:spPr>
          <a:xfrm>
            <a:off x="10147484" y="2666319"/>
            <a:ext cx="2066852" cy="923330"/>
          </a:xfrm>
          <a:prstGeom prst="rect">
            <a:avLst/>
          </a:prstGeom>
          <a:noFill/>
        </p:spPr>
        <p:txBody>
          <a:bodyPr wrap="square" rtlCol="0">
            <a:spAutoFit/>
          </a:bodyPr>
          <a:lstStyle/>
          <a:p>
            <a:r>
              <a:rPr lang="en-GB" dirty="0">
                <a:solidFill>
                  <a:srgbClr val="000000"/>
                </a:solidFill>
                <a:latin typeface="Segoe UI Web (West European)"/>
              </a:rPr>
              <a:t>T</a:t>
            </a:r>
            <a:r>
              <a:rPr lang="en-GB" b="0" i="0" u="none" strike="noStrike" dirty="0">
                <a:solidFill>
                  <a:srgbClr val="000000"/>
                </a:solidFill>
                <a:effectLst/>
                <a:latin typeface="Segoe UI Web (West European)"/>
              </a:rPr>
              <a:t>he first new cavity in ultra-pure Al</a:t>
            </a:r>
            <a:endParaRPr lang="en-GB" dirty="0"/>
          </a:p>
        </p:txBody>
      </p:sp>
      <p:pic>
        <p:nvPicPr>
          <p:cNvPr id="43" name="Immagine 42">
            <a:extLst>
              <a:ext uri="{FF2B5EF4-FFF2-40B4-BE49-F238E27FC236}">
                <a16:creationId xmlns:a16="http://schemas.microsoft.com/office/drawing/2014/main" id="{EC3C70B3-B368-E715-95D7-C4EF5A068E4E}"/>
              </a:ext>
            </a:extLst>
          </p:cNvPr>
          <p:cNvPicPr>
            <a:picLocks noChangeAspect="1"/>
          </p:cNvPicPr>
          <p:nvPr/>
        </p:nvPicPr>
        <p:blipFill>
          <a:blip r:embed="rId13"/>
          <a:stretch>
            <a:fillRect/>
          </a:stretch>
        </p:blipFill>
        <p:spPr>
          <a:xfrm>
            <a:off x="9999540" y="1566778"/>
            <a:ext cx="1871450" cy="1148651"/>
          </a:xfrm>
          <a:prstGeom prst="rect">
            <a:avLst/>
          </a:prstGeom>
        </p:spPr>
      </p:pic>
    </p:spTree>
    <p:extLst>
      <p:ext uri="{BB962C8B-B14F-4D97-AF65-F5344CB8AC3E}">
        <p14:creationId xmlns:p14="http://schemas.microsoft.com/office/powerpoint/2010/main" val="2630249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5D2B572-8562-43E9-04CD-7002EA18F60C}"/>
              </a:ext>
            </a:extLst>
          </p:cNvPr>
          <p:cNvSpPr txBox="1"/>
          <p:nvPr/>
        </p:nvSpPr>
        <p:spPr>
          <a:xfrm>
            <a:off x="0" y="1157063"/>
            <a:ext cx="2597186" cy="707886"/>
          </a:xfrm>
          <a:prstGeom prst="rect">
            <a:avLst/>
          </a:prstGeom>
          <a:noFill/>
        </p:spPr>
        <p:txBody>
          <a:bodyPr wrap="none" rtlCol="0">
            <a:spAutoFit/>
          </a:bodyPr>
          <a:lstStyle/>
          <a:p>
            <a:r>
              <a:rPr lang="en-GB" sz="4000" dirty="0">
                <a:solidFill>
                  <a:srgbClr val="040C28"/>
                </a:solidFill>
                <a:latin typeface="Google Sans"/>
              </a:rPr>
              <a:t>C</a:t>
            </a:r>
            <a:r>
              <a:rPr lang="en-GB" sz="4000" b="0" i="0" u="none" strike="noStrike" dirty="0">
                <a:solidFill>
                  <a:srgbClr val="040C28"/>
                </a:solidFill>
                <a:effectLst/>
                <a:latin typeface="Google Sans"/>
              </a:rPr>
              <a:t>onclusion:</a:t>
            </a:r>
            <a:endParaRPr lang="en-GB" sz="4000" i="1" dirty="0"/>
          </a:p>
        </p:txBody>
      </p:sp>
      <p:sp>
        <p:nvSpPr>
          <p:cNvPr id="3" name="CasellaDiTesto 2">
            <a:extLst>
              <a:ext uri="{FF2B5EF4-FFF2-40B4-BE49-F238E27FC236}">
                <a16:creationId xmlns:a16="http://schemas.microsoft.com/office/drawing/2014/main" id="{ED55F51F-8C08-728D-1111-368E29205FCF}"/>
              </a:ext>
            </a:extLst>
          </p:cNvPr>
          <p:cNvSpPr txBox="1"/>
          <p:nvPr/>
        </p:nvSpPr>
        <p:spPr>
          <a:xfrm>
            <a:off x="931705" y="2485416"/>
            <a:ext cx="10328590" cy="3139321"/>
          </a:xfrm>
          <a:prstGeom prst="rect">
            <a:avLst/>
          </a:prstGeom>
          <a:noFill/>
        </p:spPr>
        <p:txBody>
          <a:bodyPr wrap="square">
            <a:spAutoFit/>
          </a:bodyPr>
          <a:lstStyle/>
          <a:p>
            <a:r>
              <a:rPr lang="en-GB" sz="2200" noProof="0" dirty="0"/>
              <a:t>In conclusion, we showed our characterization of a dispersively coupled qubit-cavity system.</a:t>
            </a:r>
          </a:p>
          <a:p>
            <a:endParaRPr lang="en-GB" sz="2200" noProof="0" dirty="0"/>
          </a:p>
          <a:p>
            <a:pPr marL="342900" indent="-342900">
              <a:buFont typeface="Arial" panose="020B0604020202020204" pitchFamily="34" charset="0"/>
              <a:buChar char="•"/>
            </a:pPr>
            <a:r>
              <a:rPr lang="en-GB" sz="2200" noProof="0" dirty="0"/>
              <a:t>We measured all the relevant parameters of the </a:t>
            </a:r>
            <a:r>
              <a:rPr lang="en-GB" sz="2200" dirty="0"/>
              <a:t>H</a:t>
            </a:r>
            <a:r>
              <a:rPr lang="en-GB" sz="2200" noProof="0" dirty="0"/>
              <a:t>amiltonain and the coherence properties of the qubit. </a:t>
            </a:r>
          </a:p>
          <a:p>
            <a:pPr marL="342900" indent="-342900">
              <a:buFont typeface="Arial" panose="020B0604020202020204" pitchFamily="34" charset="0"/>
              <a:buChar char="•"/>
            </a:pPr>
            <a:r>
              <a:rPr lang="en-GB" sz="2200" noProof="0" dirty="0"/>
              <a:t>The simulations reproduce the measured parameters very well. </a:t>
            </a:r>
          </a:p>
          <a:p>
            <a:pPr marL="342900" indent="-342900">
              <a:buFont typeface="Arial" panose="020B0604020202020204" pitchFamily="34" charset="0"/>
              <a:buChar char="•"/>
            </a:pPr>
            <a:r>
              <a:rPr lang="en-GB" sz="2200" noProof="0" dirty="0"/>
              <a:t>A superconducting qubit with circular pads has been designed and fabricated. </a:t>
            </a:r>
          </a:p>
          <a:p>
            <a:pPr marL="342900" indent="-342900">
              <a:buFont typeface="Arial" panose="020B0604020202020204" pitchFamily="34" charset="0"/>
              <a:buChar char="•"/>
            </a:pPr>
            <a:r>
              <a:rPr lang="en-GB" sz="2200" noProof="0" dirty="0"/>
              <a:t>We fabricated and tested the superconducting cavities with pure Al</a:t>
            </a:r>
          </a:p>
          <a:p>
            <a:endParaRPr lang="en-GB" sz="2200" noProof="0" dirty="0"/>
          </a:p>
        </p:txBody>
      </p:sp>
    </p:spTree>
    <p:extLst>
      <p:ext uri="{BB962C8B-B14F-4D97-AF65-F5344CB8AC3E}">
        <p14:creationId xmlns:p14="http://schemas.microsoft.com/office/powerpoint/2010/main" val="701005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0C4F812-7816-9399-120E-DF5B49E103B1}"/>
              </a:ext>
            </a:extLst>
          </p:cNvPr>
          <p:cNvSpPr txBox="1"/>
          <p:nvPr/>
        </p:nvSpPr>
        <p:spPr>
          <a:xfrm>
            <a:off x="166219" y="2834860"/>
            <a:ext cx="6413001" cy="2308324"/>
          </a:xfrm>
          <a:prstGeom prst="rect">
            <a:avLst/>
          </a:prstGeom>
          <a:noFill/>
        </p:spPr>
        <p:txBody>
          <a:bodyPr wrap="square">
            <a:spAutoFit/>
          </a:bodyPr>
          <a:lstStyle/>
          <a:p>
            <a:pPr algn="just">
              <a:spcAft>
                <a:spcPts val="300"/>
              </a:spcAft>
            </a:pPr>
            <a:r>
              <a:rPr lang="it-IT" sz="1800" b="1" dirty="0">
                <a:effectLst/>
                <a:latin typeface="Calibri" panose="020F0502020204030204" pitchFamily="34" charset="0"/>
                <a:ea typeface="Times New Roman" panose="02020603050405020304" pitchFamily="18" charset="0"/>
              </a:rPr>
              <a:t>Boulos </a:t>
            </a:r>
            <a:r>
              <a:rPr lang="it-IT" sz="1800" b="1" dirty="0" err="1">
                <a:effectLst/>
                <a:latin typeface="Calibri" panose="020F0502020204030204" pitchFamily="34" charset="0"/>
                <a:ea typeface="Times New Roman" panose="02020603050405020304" pitchFamily="18" charset="0"/>
              </a:rPr>
              <a:t>Alfakes</a:t>
            </a:r>
            <a:r>
              <a:rPr lang="it-IT" sz="1800" b="1" dirty="0">
                <a:effectLst/>
                <a:latin typeface="Calibri" panose="020F0502020204030204" pitchFamily="34" charset="0"/>
                <a:ea typeface="Times New Roman" panose="02020603050405020304" pitchFamily="18" charset="0"/>
              </a:rPr>
              <a:t>, Anas </a:t>
            </a:r>
            <a:r>
              <a:rPr lang="it-IT" sz="1800" b="1" dirty="0" err="1">
                <a:effectLst/>
                <a:latin typeface="Calibri" panose="020F0502020204030204" pitchFamily="34" charset="0"/>
                <a:ea typeface="Times New Roman" panose="02020603050405020304" pitchFamily="18" charset="0"/>
              </a:rPr>
              <a:t>Alkhazaleh</a:t>
            </a:r>
            <a:r>
              <a:rPr lang="it-IT" sz="1800" b="1" dirty="0">
                <a:effectLst/>
                <a:latin typeface="Calibri" panose="020F0502020204030204" pitchFamily="34" charset="0"/>
                <a:ea typeface="Times New Roman" panose="02020603050405020304" pitchFamily="18" charset="0"/>
              </a:rPr>
              <a:t>, Leonardo Banchi, Matteo Beretta, Stefano </a:t>
            </a:r>
            <a:r>
              <a:rPr lang="it-IT" sz="1800" b="1" dirty="0" err="1">
                <a:effectLst/>
                <a:latin typeface="Calibri" panose="020F0502020204030204" pitchFamily="34" charset="0"/>
                <a:ea typeface="Times New Roman" panose="02020603050405020304" pitchFamily="18" charset="0"/>
              </a:rPr>
              <a:t>Carrazza</a:t>
            </a:r>
            <a:r>
              <a:rPr lang="it-IT" sz="1800" b="1" dirty="0">
                <a:effectLst/>
                <a:latin typeface="Calibri" panose="020F0502020204030204" pitchFamily="34" charset="0"/>
                <a:ea typeface="Times New Roman" panose="02020603050405020304" pitchFamily="18" charset="0"/>
              </a:rPr>
              <a:t>, Fabio Chiarello, Alessandro D’Elia, Daniele Di Gioacchino, Claudio Gatti, Andrea Giachero, Felix </a:t>
            </a:r>
            <a:r>
              <a:rPr lang="it-IT" sz="1800" b="1" dirty="0" err="1">
                <a:effectLst/>
                <a:latin typeface="Calibri" panose="020F0502020204030204" pitchFamily="34" charset="0"/>
                <a:ea typeface="Times New Roman" panose="02020603050405020304" pitchFamily="18" charset="0"/>
              </a:rPr>
              <a:t>Henrich</a:t>
            </a:r>
            <a:r>
              <a:rPr lang="it-IT" sz="1800" b="1" dirty="0">
                <a:effectLst/>
                <a:latin typeface="Calibri" panose="020F0502020204030204" pitchFamily="34" charset="0"/>
                <a:ea typeface="Times New Roman" panose="02020603050405020304" pitchFamily="18" charset="0"/>
              </a:rPr>
              <a:t>, Alex Stephane Piedjou </a:t>
            </a:r>
            <a:r>
              <a:rPr lang="it-IT" sz="1800" b="1" dirty="0" err="1">
                <a:effectLst/>
                <a:latin typeface="Calibri" panose="020F0502020204030204" pitchFamily="34" charset="0"/>
                <a:ea typeface="Times New Roman" panose="02020603050405020304" pitchFamily="18" charset="0"/>
              </a:rPr>
              <a:t>Komnang</a:t>
            </a:r>
            <a:r>
              <a:rPr lang="it-IT" sz="1800" b="1" dirty="0">
                <a:effectLst/>
                <a:latin typeface="Calibri" panose="020F0502020204030204" pitchFamily="34" charset="0"/>
                <a:ea typeface="Times New Roman" panose="02020603050405020304" pitchFamily="18" charset="0"/>
              </a:rPr>
              <a:t>, Carlo Ligi, Giovanni Maccarrone, Massimo </a:t>
            </a:r>
            <a:r>
              <a:rPr lang="it-IT" sz="1800" b="1" dirty="0" err="1">
                <a:effectLst/>
                <a:latin typeface="Calibri" panose="020F0502020204030204" pitchFamily="34" charset="0"/>
                <a:ea typeface="Times New Roman" panose="02020603050405020304" pitchFamily="18" charset="0"/>
              </a:rPr>
              <a:t>Macucci</a:t>
            </a:r>
            <a:r>
              <a:rPr lang="it-IT" sz="1800" b="1" dirty="0">
                <a:effectLst/>
                <a:latin typeface="Calibri" panose="020F0502020204030204" pitchFamily="34" charset="0"/>
                <a:ea typeface="Times New Roman" panose="02020603050405020304" pitchFamily="18" charset="0"/>
              </a:rPr>
              <a:t>, </a:t>
            </a:r>
            <a:r>
              <a:rPr lang="fr-FR" sz="1800" b="1" dirty="0">
                <a:solidFill>
                  <a:srgbClr val="000000"/>
                </a:solidFill>
                <a:effectLst/>
                <a:latin typeface="Calibri" panose="020F0502020204030204" pitchFamily="34" charset="0"/>
                <a:ea typeface="Times New Roman" panose="02020603050405020304" pitchFamily="18" charset="0"/>
              </a:rPr>
              <a:t>Federica </a:t>
            </a:r>
            <a:r>
              <a:rPr lang="fr-FR" sz="1800" b="1" dirty="0" err="1">
                <a:solidFill>
                  <a:srgbClr val="000000"/>
                </a:solidFill>
                <a:effectLst/>
                <a:latin typeface="Calibri" panose="020F0502020204030204" pitchFamily="34" charset="0"/>
                <a:ea typeface="Times New Roman" panose="02020603050405020304" pitchFamily="18" charset="0"/>
              </a:rPr>
              <a:t>Mantegazzini</a:t>
            </a:r>
            <a:r>
              <a:rPr lang="fr-FR" sz="1800" b="1" dirty="0">
                <a:solidFill>
                  <a:srgbClr val="000000"/>
                </a:solidFill>
                <a:effectLst/>
                <a:latin typeface="Calibri" panose="020F0502020204030204" pitchFamily="34" charset="0"/>
                <a:ea typeface="Times New Roman" panose="02020603050405020304" pitchFamily="18" charset="0"/>
              </a:rPr>
              <a:t>,</a:t>
            </a:r>
            <a:r>
              <a:rPr lang="fr-FR" sz="1800" b="1" dirty="0">
                <a:effectLst/>
                <a:latin typeface="Calibri" panose="020F0502020204030204" pitchFamily="34" charset="0"/>
                <a:ea typeface="Times New Roman" panose="02020603050405020304" pitchFamily="18" charset="0"/>
              </a:rPr>
              <a:t> </a:t>
            </a:r>
            <a:r>
              <a:rPr lang="it-IT" sz="1800" b="1" dirty="0">
                <a:effectLst/>
                <a:latin typeface="Calibri" panose="020F0502020204030204" pitchFamily="34" charset="0"/>
                <a:ea typeface="Times New Roman" panose="02020603050405020304" pitchFamily="18" charset="0"/>
              </a:rPr>
              <a:t>Giovanni </a:t>
            </a:r>
            <a:r>
              <a:rPr lang="en-GB" sz="1800" b="1" dirty="0" err="1">
                <a:effectLst/>
                <a:latin typeface="Calibri" panose="020F0502020204030204" pitchFamily="34" charset="0"/>
                <a:ea typeface="Times New Roman" panose="02020603050405020304" pitchFamily="18" charset="0"/>
              </a:rPr>
              <a:t>Marconato</a:t>
            </a:r>
            <a:r>
              <a:rPr lang="it-IT" sz="1800" b="1" dirty="0">
                <a:effectLst/>
                <a:latin typeface="Calibri" panose="020F0502020204030204" pitchFamily="34" charset="0"/>
                <a:ea typeface="Times New Roman" panose="02020603050405020304" pitchFamily="18" charset="0"/>
              </a:rPr>
              <a:t>, Francesco Mattioli</a:t>
            </a:r>
            <a:r>
              <a:rPr lang="fr-FR" sz="1800" b="1" dirty="0">
                <a:solidFill>
                  <a:srgbClr val="000000"/>
                </a:solidFill>
                <a:effectLst/>
                <a:latin typeface="Calibri" panose="020F0502020204030204" pitchFamily="34" charset="0"/>
                <a:ea typeface="Times New Roman" panose="02020603050405020304" pitchFamily="18" charset="0"/>
              </a:rPr>
              <a:t>, Angelo </a:t>
            </a:r>
            <a:r>
              <a:rPr lang="fr-FR" sz="1800" b="1" dirty="0" err="1">
                <a:solidFill>
                  <a:srgbClr val="000000"/>
                </a:solidFill>
                <a:effectLst/>
                <a:latin typeface="Calibri" panose="020F0502020204030204" pitchFamily="34" charset="0"/>
                <a:ea typeface="Times New Roman" panose="02020603050405020304" pitchFamily="18" charset="0"/>
              </a:rPr>
              <a:t>Nucciotti</a:t>
            </a:r>
            <a:r>
              <a:rPr lang="fr-FR" sz="1800" b="1" dirty="0">
                <a:solidFill>
                  <a:srgbClr val="000000"/>
                </a:solidFill>
                <a:effectLst/>
                <a:latin typeface="Calibri" panose="020F0502020204030204" pitchFamily="34" charset="0"/>
                <a:ea typeface="Times New Roman" panose="02020603050405020304" pitchFamily="18" charset="0"/>
              </a:rPr>
              <a:t>, </a:t>
            </a:r>
            <a:r>
              <a:rPr lang="it-IT" sz="1800" b="1" dirty="0">
                <a:effectLst/>
                <a:latin typeface="Calibri" panose="020F0502020204030204" pitchFamily="34" charset="0"/>
                <a:ea typeface="Times New Roman" panose="02020603050405020304" pitchFamily="18" charset="0"/>
              </a:rPr>
              <a:t>Emanuele Palumbo, Andrea Pasquale, Luca Piersanti, Cristian Pira, Florent </a:t>
            </a:r>
            <a:r>
              <a:rPr lang="it-IT" sz="1800" b="1" dirty="0" err="1">
                <a:effectLst/>
                <a:latin typeface="Calibri" panose="020F0502020204030204" pitchFamily="34" charset="0"/>
                <a:ea typeface="Times New Roman" panose="02020603050405020304" pitchFamily="18" charset="0"/>
              </a:rPr>
              <a:t>Ravaux</a:t>
            </a:r>
            <a:r>
              <a:rPr lang="it-IT" sz="1800" b="1" dirty="0">
                <a:effectLst/>
                <a:latin typeface="Calibri" panose="020F0502020204030204" pitchFamily="34" charset="0"/>
                <a:ea typeface="Times New Roman" panose="02020603050405020304" pitchFamily="18" charset="0"/>
              </a:rPr>
              <a:t>, Alessio </a:t>
            </a:r>
            <a:r>
              <a:rPr lang="it-IT" sz="1800" b="1" dirty="0" err="1">
                <a:effectLst/>
                <a:latin typeface="Calibri" panose="020F0502020204030204" pitchFamily="34" charset="0"/>
                <a:ea typeface="Times New Roman" panose="02020603050405020304" pitchFamily="18" charset="0"/>
              </a:rPr>
              <a:t>Rettaroli</a:t>
            </a:r>
            <a:r>
              <a:rPr lang="it-IT" sz="1800" b="1" dirty="0">
                <a:effectLst/>
                <a:latin typeface="Calibri" panose="020F0502020204030204" pitchFamily="34" charset="0"/>
                <a:ea typeface="Times New Roman" panose="02020603050405020304" pitchFamily="18" charset="0"/>
              </a:rPr>
              <a:t>, Matteo Robbiati</a:t>
            </a:r>
            <a:r>
              <a:rPr lang="it-IT" b="1" baseline="30000" dirty="0">
                <a:latin typeface="Calibri" panose="020F0502020204030204" pitchFamily="34" charset="0"/>
                <a:ea typeface="Times New Roman" panose="02020603050405020304" pitchFamily="18" charset="0"/>
              </a:rPr>
              <a:t>.</a:t>
            </a:r>
            <a:endParaRPr lang="it-IT" sz="1800" b="1" dirty="0">
              <a:effectLst/>
              <a:latin typeface="Times New Roman" panose="02020603050405020304" pitchFamily="18" charset="0"/>
              <a:ea typeface="Times New Roman" panose="02020603050405020304" pitchFamily="18" charset="0"/>
            </a:endParaRPr>
          </a:p>
        </p:txBody>
      </p:sp>
      <p:pic>
        <p:nvPicPr>
          <p:cNvPr id="4" name="Picture 2" descr="gennaio | 2019 |">
            <a:extLst>
              <a:ext uri="{FF2B5EF4-FFF2-40B4-BE49-F238E27FC236}">
                <a16:creationId xmlns:a16="http://schemas.microsoft.com/office/drawing/2014/main" id="{D5BF1F68-F848-D04E-1D6F-A6A1F0E72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8982" y="2095774"/>
            <a:ext cx="1399730" cy="7078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chnology Innovation Institute - Wikipedia">
            <a:extLst>
              <a:ext uri="{FF2B5EF4-FFF2-40B4-BE49-F238E27FC236}">
                <a16:creationId xmlns:a16="http://schemas.microsoft.com/office/drawing/2014/main" id="{C3A464F2-166B-94B0-C6FB-717867629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1651" y="1980599"/>
            <a:ext cx="1798662" cy="990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NR - IFN, Istituto di Fotonica e Nanotecnologie | Milan">
            <a:extLst>
              <a:ext uri="{FF2B5EF4-FFF2-40B4-BE49-F238E27FC236}">
                <a16:creationId xmlns:a16="http://schemas.microsoft.com/office/drawing/2014/main" id="{7EEBF298-5032-F5F0-A0AC-89A838F473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8490" y="3207418"/>
            <a:ext cx="1333226" cy="13332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Bicocca Low Temperature Detectors Lab - BiQuTe - Bicocca Quantum  Technologies">
            <a:extLst>
              <a:ext uri="{FF2B5EF4-FFF2-40B4-BE49-F238E27FC236}">
                <a16:creationId xmlns:a16="http://schemas.microsoft.com/office/drawing/2014/main" id="{1BD13854-BAB8-6C50-B4E6-DE37690015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4523" y="3202280"/>
            <a:ext cx="759332" cy="9904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2" descr="Fondazione Bruno Kessler - Wikipedia">
            <a:extLst>
              <a:ext uri="{FF2B5EF4-FFF2-40B4-BE49-F238E27FC236}">
                <a16:creationId xmlns:a16="http://schemas.microsoft.com/office/drawing/2014/main" id="{3C59A93E-4D49-BF96-419B-1D84E88D7A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6656" y="4762226"/>
            <a:ext cx="826032" cy="7078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e page | Dipartimento di Fisica &quot;Giuseppe Occhialini&quot;">
            <a:extLst>
              <a:ext uri="{FF2B5EF4-FFF2-40B4-BE49-F238E27FC236}">
                <a16:creationId xmlns:a16="http://schemas.microsoft.com/office/drawing/2014/main" id="{53CCF1E2-5233-59F0-F04F-053FD422ED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58178" y="5013411"/>
            <a:ext cx="1047075" cy="1125605"/>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A9CE0054-7F4D-617B-F1A9-10A2BDFD5D28}"/>
              </a:ext>
            </a:extLst>
          </p:cNvPr>
          <p:cNvSpPr txBox="1"/>
          <p:nvPr/>
        </p:nvSpPr>
        <p:spPr>
          <a:xfrm>
            <a:off x="-1047" y="1151935"/>
            <a:ext cx="6002349" cy="707886"/>
          </a:xfrm>
          <a:prstGeom prst="rect">
            <a:avLst/>
          </a:prstGeom>
          <a:noFill/>
        </p:spPr>
        <p:txBody>
          <a:bodyPr wrap="none" rtlCol="0">
            <a:spAutoFit/>
          </a:bodyPr>
          <a:lstStyle/>
          <a:p>
            <a:r>
              <a:rPr lang="en-GB" sz="4000" dirty="0"/>
              <a:t>People involved in this work</a:t>
            </a:r>
            <a:endParaRPr lang="en-GB" sz="4000" i="1" dirty="0"/>
          </a:p>
        </p:txBody>
      </p:sp>
      <p:sp>
        <p:nvSpPr>
          <p:cNvPr id="11" name="CasellaDiTesto 10">
            <a:extLst>
              <a:ext uri="{FF2B5EF4-FFF2-40B4-BE49-F238E27FC236}">
                <a16:creationId xmlns:a16="http://schemas.microsoft.com/office/drawing/2014/main" id="{1D8D546D-4A71-AF41-AB18-ED77252FBC6E}"/>
              </a:ext>
            </a:extLst>
          </p:cNvPr>
          <p:cNvSpPr txBox="1"/>
          <p:nvPr/>
        </p:nvSpPr>
        <p:spPr>
          <a:xfrm>
            <a:off x="114907" y="6330377"/>
            <a:ext cx="9569835" cy="584775"/>
          </a:xfrm>
          <a:prstGeom prst="rect">
            <a:avLst/>
          </a:prstGeom>
          <a:noFill/>
        </p:spPr>
        <p:txBody>
          <a:bodyPr wrap="square">
            <a:spAutoFit/>
          </a:bodyPr>
          <a:lstStyle/>
          <a:p>
            <a:r>
              <a:rPr lang="en-GB" sz="1400" i="1"/>
              <a:t>A. D’Elia et al., “Characterization of a Transmon Qubit in a 3D Cavity for Quantum Machine Learning and Photon Counting,” submitted to Applied Sciences</a:t>
            </a:r>
            <a:r>
              <a:rPr lang="en-GB" i="1">
                <a:effectLst/>
                <a:latin typeface="Helvetica" pitchFamily="2" charset="0"/>
              </a:rPr>
              <a:t>.</a:t>
            </a:r>
            <a:endParaRPr lang="en-GB">
              <a:effectLst/>
              <a:latin typeface="Helvetica" pitchFamily="2" charset="0"/>
            </a:endParaRPr>
          </a:p>
        </p:txBody>
      </p:sp>
    </p:spTree>
    <p:extLst>
      <p:ext uri="{BB962C8B-B14F-4D97-AF65-F5344CB8AC3E}">
        <p14:creationId xmlns:p14="http://schemas.microsoft.com/office/powerpoint/2010/main" val="386554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77E9587-697F-DE0A-1E1D-15EBCBA63649}"/>
              </a:ext>
            </a:extLst>
          </p:cNvPr>
          <p:cNvSpPr txBox="1"/>
          <p:nvPr/>
        </p:nvSpPr>
        <p:spPr>
          <a:xfrm>
            <a:off x="3025383" y="3075057"/>
            <a:ext cx="6141233" cy="707886"/>
          </a:xfrm>
          <a:prstGeom prst="rect">
            <a:avLst/>
          </a:prstGeom>
          <a:noFill/>
        </p:spPr>
        <p:txBody>
          <a:bodyPr wrap="none" rtlCol="0">
            <a:spAutoFit/>
          </a:bodyPr>
          <a:lstStyle/>
          <a:p>
            <a:r>
              <a:rPr lang="en-GB" sz="4000" b="0" i="0" u="none" strike="noStrike" dirty="0">
                <a:solidFill>
                  <a:srgbClr val="202124"/>
                </a:solidFill>
                <a:effectLst/>
                <a:latin typeface="Google Sans"/>
              </a:rPr>
              <a:t>Thank you for your attention</a:t>
            </a:r>
            <a:endParaRPr lang="en-GB" sz="4000" i="1" dirty="0"/>
          </a:p>
        </p:txBody>
      </p:sp>
    </p:spTree>
    <p:extLst>
      <p:ext uri="{BB962C8B-B14F-4D97-AF65-F5344CB8AC3E}">
        <p14:creationId xmlns:p14="http://schemas.microsoft.com/office/powerpoint/2010/main" val="3813393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1477B1D9-6D3E-8C3D-E797-9125E28CE661}"/>
              </a:ext>
            </a:extLst>
          </p:cNvPr>
          <p:cNvSpPr txBox="1"/>
          <p:nvPr/>
        </p:nvSpPr>
        <p:spPr>
          <a:xfrm>
            <a:off x="6712747" y="6426382"/>
            <a:ext cx="5317225" cy="307777"/>
          </a:xfrm>
          <a:prstGeom prst="rect">
            <a:avLst/>
          </a:prstGeom>
          <a:noFill/>
        </p:spPr>
        <p:txBody>
          <a:bodyPr wrap="square" rtlCol="0">
            <a:spAutoFit/>
          </a:bodyPr>
          <a:lstStyle/>
          <a:p>
            <a:pPr algn="r"/>
            <a:r>
              <a:rPr lang="it-IT" sz="1400">
                <a:solidFill>
                  <a:schemeClr val="bg1">
                    <a:alpha val="50000"/>
                  </a:schemeClr>
                </a:solidFill>
                <a:latin typeface="Titillium" pitchFamily="2" charset="77"/>
              </a:rPr>
              <a:t>Missione 4 </a:t>
            </a:r>
            <a:r>
              <a:rPr lang="it-IT" sz="1400" b="1">
                <a:solidFill>
                  <a:schemeClr val="bg1">
                    <a:alpha val="50000"/>
                  </a:schemeClr>
                </a:solidFill>
                <a:latin typeface="Titillium" pitchFamily="2" charset="77"/>
              </a:rPr>
              <a:t>• Istruzione e Ricerca </a:t>
            </a:r>
            <a:endParaRPr lang="it-IT" sz="1400">
              <a:solidFill>
                <a:schemeClr val="bg1">
                  <a:alpha val="50000"/>
                </a:schemeClr>
              </a:solidFill>
              <a:latin typeface="Titillium" pitchFamily="2" charset="77"/>
            </a:endParaRPr>
          </a:p>
        </p:txBody>
      </p:sp>
      <p:sp>
        <p:nvSpPr>
          <p:cNvPr id="3" name="CasellaDiTesto 2">
            <a:extLst>
              <a:ext uri="{FF2B5EF4-FFF2-40B4-BE49-F238E27FC236}">
                <a16:creationId xmlns:a16="http://schemas.microsoft.com/office/drawing/2014/main" id="{2A47D499-B358-7178-829A-9775F658D851}"/>
              </a:ext>
            </a:extLst>
          </p:cNvPr>
          <p:cNvSpPr txBox="1"/>
          <p:nvPr/>
        </p:nvSpPr>
        <p:spPr>
          <a:xfrm>
            <a:off x="6712747" y="6426382"/>
            <a:ext cx="5317225" cy="307777"/>
          </a:xfrm>
          <a:prstGeom prst="rect">
            <a:avLst/>
          </a:prstGeom>
          <a:noFill/>
        </p:spPr>
        <p:txBody>
          <a:bodyPr wrap="square" rtlCol="0">
            <a:spAutoFit/>
          </a:bodyPr>
          <a:lstStyle/>
          <a:p>
            <a:pPr algn="r"/>
            <a:r>
              <a:rPr lang="it-IT" sz="1400" dirty="0">
                <a:solidFill>
                  <a:schemeClr val="bg1">
                    <a:alpha val="50000"/>
                  </a:schemeClr>
                </a:solidFill>
                <a:latin typeface="Titillium" pitchFamily="2" charset="77"/>
              </a:rPr>
              <a:t>Missione 4 </a:t>
            </a:r>
            <a:r>
              <a:rPr lang="it-IT" sz="1400" b="1" dirty="0">
                <a:solidFill>
                  <a:schemeClr val="bg1">
                    <a:alpha val="50000"/>
                  </a:schemeClr>
                </a:solidFill>
                <a:latin typeface="Titillium" pitchFamily="2" charset="77"/>
              </a:rPr>
              <a:t>• Istruzione e Ricerca </a:t>
            </a:r>
            <a:endParaRPr lang="it-IT" sz="1400" dirty="0">
              <a:solidFill>
                <a:schemeClr val="bg1">
                  <a:alpha val="50000"/>
                </a:schemeClr>
              </a:solidFill>
              <a:latin typeface="Titillium" pitchFamily="2" charset="77"/>
            </a:endParaRPr>
          </a:p>
        </p:txBody>
      </p:sp>
      <p:grpSp>
        <p:nvGrpSpPr>
          <p:cNvPr id="2" name="Gruppo 1">
            <a:extLst>
              <a:ext uri="{FF2B5EF4-FFF2-40B4-BE49-F238E27FC236}">
                <a16:creationId xmlns:a16="http://schemas.microsoft.com/office/drawing/2014/main" id="{D4CE516B-CA79-42FD-549D-C7509AA1C6C1}"/>
              </a:ext>
            </a:extLst>
          </p:cNvPr>
          <p:cNvGrpSpPr/>
          <p:nvPr/>
        </p:nvGrpSpPr>
        <p:grpSpPr>
          <a:xfrm>
            <a:off x="2264170" y="1636942"/>
            <a:ext cx="5071748" cy="3449433"/>
            <a:chOff x="328097" y="1397919"/>
            <a:chExt cx="3647866" cy="2457655"/>
          </a:xfrm>
        </p:grpSpPr>
        <p:pic>
          <p:nvPicPr>
            <p:cNvPr id="4" name="Immagine 3">
              <a:extLst>
                <a:ext uri="{FF2B5EF4-FFF2-40B4-BE49-F238E27FC236}">
                  <a16:creationId xmlns:a16="http://schemas.microsoft.com/office/drawing/2014/main" id="{058A26DD-2513-CA90-002B-330CDFDF6A50}"/>
                </a:ext>
              </a:extLst>
            </p:cNvPr>
            <p:cNvPicPr>
              <a:picLocks noChangeAspect="1"/>
            </p:cNvPicPr>
            <p:nvPr/>
          </p:nvPicPr>
          <p:blipFill>
            <a:blip r:embed="rId3"/>
            <a:stretch>
              <a:fillRect/>
            </a:stretch>
          </p:blipFill>
          <p:spPr>
            <a:xfrm>
              <a:off x="328097" y="1397919"/>
              <a:ext cx="3647866" cy="2214949"/>
            </a:xfrm>
            <a:prstGeom prst="rect">
              <a:avLst/>
            </a:prstGeom>
          </p:spPr>
        </p:pic>
        <p:sp>
          <p:nvSpPr>
            <p:cNvPr id="5" name="Rettangolo 4">
              <a:extLst>
                <a:ext uri="{FF2B5EF4-FFF2-40B4-BE49-F238E27FC236}">
                  <a16:creationId xmlns:a16="http://schemas.microsoft.com/office/drawing/2014/main" id="{5FAC66BF-9929-D210-EDEF-FBD856B0A5FB}"/>
                </a:ext>
              </a:extLst>
            </p:cNvPr>
            <p:cNvSpPr/>
            <p:nvPr/>
          </p:nvSpPr>
          <p:spPr>
            <a:xfrm>
              <a:off x="328097" y="3640130"/>
              <a:ext cx="1085554" cy="215444"/>
            </a:xfrm>
            <a:prstGeom prst="rect">
              <a:avLst/>
            </a:prstGeom>
          </p:spPr>
          <p:txBody>
            <a:bodyPr wrap="none">
              <a:spAutoFit/>
            </a:bodyPr>
            <a:lstStyle/>
            <a:p>
              <a:r>
                <a:rPr lang="it-IT" sz="800">
                  <a:solidFill>
                    <a:srgbClr val="191919"/>
                  </a:solidFill>
                  <a:latin typeface="sohne"/>
                </a:rPr>
                <a:t>By Abhishek </a:t>
              </a:r>
              <a:r>
                <a:rPr lang="it-IT" sz="800" err="1">
                  <a:solidFill>
                    <a:srgbClr val="191919"/>
                  </a:solidFill>
                  <a:latin typeface="sohne"/>
                </a:rPr>
                <a:t>Dubey</a:t>
              </a:r>
              <a:endParaRPr lang="it-IT" sz="800"/>
            </a:p>
          </p:txBody>
        </p:sp>
      </p:grpSp>
      <p:sp>
        <p:nvSpPr>
          <p:cNvPr id="6" name="CasellaDiTesto 5">
            <a:extLst>
              <a:ext uri="{FF2B5EF4-FFF2-40B4-BE49-F238E27FC236}">
                <a16:creationId xmlns:a16="http://schemas.microsoft.com/office/drawing/2014/main" id="{7BF9A2C8-4F92-A2DD-E7E4-8A295C05959F}"/>
              </a:ext>
            </a:extLst>
          </p:cNvPr>
          <p:cNvSpPr txBox="1"/>
          <p:nvPr/>
        </p:nvSpPr>
        <p:spPr>
          <a:xfrm>
            <a:off x="7335918" y="1118482"/>
            <a:ext cx="3768339" cy="1815882"/>
          </a:xfrm>
          <a:prstGeom prst="rect">
            <a:avLst/>
          </a:prstGeom>
          <a:noFill/>
        </p:spPr>
        <p:txBody>
          <a:bodyPr wrap="square" rtlCol="0">
            <a:spAutoFit/>
          </a:bodyPr>
          <a:lstStyle/>
          <a:p>
            <a:pPr algn="ctr"/>
            <a:r>
              <a:rPr lang="en-IN" sz="2800"/>
              <a:t>Qubits exploits the states superposition to increase calculation power </a:t>
            </a:r>
          </a:p>
        </p:txBody>
      </p:sp>
      <p:sp>
        <p:nvSpPr>
          <p:cNvPr id="7" name="CasellaDiTesto 6">
            <a:extLst>
              <a:ext uri="{FF2B5EF4-FFF2-40B4-BE49-F238E27FC236}">
                <a16:creationId xmlns:a16="http://schemas.microsoft.com/office/drawing/2014/main" id="{AA8FC8A1-8E7C-E937-910B-B98408439607}"/>
              </a:ext>
            </a:extLst>
          </p:cNvPr>
          <p:cNvSpPr txBox="1"/>
          <p:nvPr/>
        </p:nvSpPr>
        <p:spPr>
          <a:xfrm>
            <a:off x="7335918" y="3592299"/>
            <a:ext cx="3768339" cy="954107"/>
          </a:xfrm>
          <a:prstGeom prst="rect">
            <a:avLst/>
          </a:prstGeom>
          <a:noFill/>
        </p:spPr>
        <p:txBody>
          <a:bodyPr wrap="square" rtlCol="0">
            <a:spAutoFit/>
          </a:bodyPr>
          <a:lstStyle/>
          <a:p>
            <a:pPr algn="ctr"/>
            <a:r>
              <a:rPr lang="it-IT" sz="2800"/>
              <a:t>A </a:t>
            </a:r>
            <a:r>
              <a:rPr lang="it-IT" sz="2800" err="1"/>
              <a:t>two</a:t>
            </a:r>
            <a:r>
              <a:rPr lang="it-IT" sz="2800"/>
              <a:t> </a:t>
            </a:r>
            <a:r>
              <a:rPr lang="it-IT" sz="2800" err="1"/>
              <a:t>level</a:t>
            </a:r>
            <a:r>
              <a:rPr lang="it-IT" sz="2800"/>
              <a:t> quantum </a:t>
            </a:r>
            <a:r>
              <a:rPr lang="it-IT" sz="2800" err="1"/>
              <a:t>system</a:t>
            </a:r>
            <a:r>
              <a:rPr lang="it-IT" sz="2800"/>
              <a:t> </a:t>
            </a:r>
            <a:r>
              <a:rPr lang="it-IT" sz="2800" err="1"/>
              <a:t>is</a:t>
            </a:r>
            <a:r>
              <a:rPr lang="it-IT" sz="2800"/>
              <a:t> </a:t>
            </a:r>
            <a:r>
              <a:rPr lang="it-IT" sz="2800" err="1"/>
              <a:t>required</a:t>
            </a:r>
            <a:endParaRPr lang="it-IT" sz="2800"/>
          </a:p>
        </p:txBody>
      </p:sp>
      <p:sp>
        <p:nvSpPr>
          <p:cNvPr id="8" name="CasellaDiTesto 7">
            <a:extLst>
              <a:ext uri="{FF2B5EF4-FFF2-40B4-BE49-F238E27FC236}">
                <a16:creationId xmlns:a16="http://schemas.microsoft.com/office/drawing/2014/main" id="{1962F2D0-BAF2-11E3-2F23-DD740DE31F8E}"/>
              </a:ext>
            </a:extLst>
          </p:cNvPr>
          <p:cNvSpPr txBox="1"/>
          <p:nvPr/>
        </p:nvSpPr>
        <p:spPr>
          <a:xfrm>
            <a:off x="2451785" y="5300209"/>
            <a:ext cx="8576068" cy="954107"/>
          </a:xfrm>
          <a:prstGeom prst="rect">
            <a:avLst/>
          </a:prstGeom>
          <a:noFill/>
        </p:spPr>
        <p:txBody>
          <a:bodyPr wrap="square" rtlCol="0">
            <a:spAutoFit/>
          </a:bodyPr>
          <a:lstStyle/>
          <a:p>
            <a:pPr algn="ctr"/>
            <a:r>
              <a:rPr lang="en-GB" sz="2800"/>
              <a:t>JJ provide a solid state system that is able to mimic the features of an artificial atom with discrete energy levels</a:t>
            </a:r>
          </a:p>
        </p:txBody>
      </p:sp>
      <p:sp>
        <p:nvSpPr>
          <p:cNvPr id="9" name="CasellaDiTesto 8">
            <a:extLst>
              <a:ext uri="{FF2B5EF4-FFF2-40B4-BE49-F238E27FC236}">
                <a16:creationId xmlns:a16="http://schemas.microsoft.com/office/drawing/2014/main" id="{7FB91877-F094-3E7B-A49E-090D76CA0FC5}"/>
              </a:ext>
            </a:extLst>
          </p:cNvPr>
          <p:cNvSpPr txBox="1"/>
          <p:nvPr/>
        </p:nvSpPr>
        <p:spPr>
          <a:xfrm>
            <a:off x="-1047" y="1151935"/>
            <a:ext cx="1356462" cy="707886"/>
          </a:xfrm>
          <a:prstGeom prst="rect">
            <a:avLst/>
          </a:prstGeom>
          <a:noFill/>
        </p:spPr>
        <p:txBody>
          <a:bodyPr wrap="none" rtlCol="0">
            <a:spAutoFit/>
          </a:bodyPr>
          <a:lstStyle/>
          <a:p>
            <a:r>
              <a:rPr lang="en-GB" sz="4000" dirty="0"/>
              <a:t>Qubit</a:t>
            </a:r>
            <a:endParaRPr lang="en-GB" sz="4000" i="1" dirty="0"/>
          </a:p>
        </p:txBody>
      </p:sp>
    </p:spTree>
    <p:extLst>
      <p:ext uri="{BB962C8B-B14F-4D97-AF65-F5344CB8AC3E}">
        <p14:creationId xmlns:p14="http://schemas.microsoft.com/office/powerpoint/2010/main" val="1102379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2918662-A1CE-35F8-291D-EF7226D47059}"/>
              </a:ext>
            </a:extLst>
          </p:cNvPr>
          <p:cNvSpPr/>
          <p:nvPr/>
        </p:nvSpPr>
        <p:spPr>
          <a:xfrm>
            <a:off x="0" y="6604837"/>
            <a:ext cx="4572000" cy="261610"/>
          </a:xfrm>
          <a:prstGeom prst="rect">
            <a:avLst/>
          </a:prstGeom>
        </p:spPr>
        <p:txBody>
          <a:bodyPr>
            <a:spAutoFit/>
          </a:bodyPr>
          <a:lstStyle/>
          <a:p>
            <a:r>
              <a:rPr lang="en-US" sz="1100" i="1">
                <a:solidFill>
                  <a:srgbClr val="000000"/>
                </a:solidFill>
                <a:latin typeface="Roboto"/>
              </a:rPr>
              <a:t>W. D. Oliver, P.B. </a:t>
            </a:r>
            <a:r>
              <a:rPr lang="en-US" sz="1100" i="1" err="1">
                <a:solidFill>
                  <a:srgbClr val="000000"/>
                </a:solidFill>
                <a:latin typeface="Roboto"/>
              </a:rPr>
              <a:t>Welander</a:t>
            </a:r>
            <a:r>
              <a:rPr lang="en-US" sz="1100" i="1">
                <a:solidFill>
                  <a:srgbClr val="000000"/>
                </a:solidFill>
                <a:latin typeface="Roboto"/>
              </a:rPr>
              <a:t>, MRS Bulletin, 2013 </a:t>
            </a:r>
            <a:endParaRPr lang="it-IT" sz="1100" i="1">
              <a:solidFill>
                <a:srgbClr val="000000"/>
              </a:solidFill>
              <a:latin typeface="Roboto"/>
            </a:endParaRPr>
          </a:p>
        </p:txBody>
      </p:sp>
      <p:grpSp>
        <p:nvGrpSpPr>
          <p:cNvPr id="5" name="Gruppo 4">
            <a:extLst>
              <a:ext uri="{FF2B5EF4-FFF2-40B4-BE49-F238E27FC236}">
                <a16:creationId xmlns:a16="http://schemas.microsoft.com/office/drawing/2014/main" id="{C37D88A6-FEC3-95B2-8815-55CF6DBE5A2A}"/>
              </a:ext>
            </a:extLst>
          </p:cNvPr>
          <p:cNvGrpSpPr/>
          <p:nvPr/>
        </p:nvGrpSpPr>
        <p:grpSpPr>
          <a:xfrm>
            <a:off x="259927" y="2157911"/>
            <a:ext cx="3400573" cy="2295138"/>
            <a:chOff x="1028701" y="1387968"/>
            <a:chExt cx="3757903" cy="2305050"/>
          </a:xfrm>
        </p:grpSpPr>
        <p:pic>
          <p:nvPicPr>
            <p:cNvPr id="6" name="Immagine 5">
              <a:extLst>
                <a:ext uri="{FF2B5EF4-FFF2-40B4-BE49-F238E27FC236}">
                  <a16:creationId xmlns:a16="http://schemas.microsoft.com/office/drawing/2014/main" id="{A949F7B7-9352-BD82-33DF-51168484676F}"/>
                </a:ext>
              </a:extLst>
            </p:cNvPr>
            <p:cNvPicPr>
              <a:picLocks noChangeAspect="1"/>
            </p:cNvPicPr>
            <p:nvPr/>
          </p:nvPicPr>
          <p:blipFill>
            <a:blip r:embed="rId3"/>
            <a:stretch>
              <a:fillRect/>
            </a:stretch>
          </p:blipFill>
          <p:spPr>
            <a:xfrm>
              <a:off x="1028701" y="1387968"/>
              <a:ext cx="2781300" cy="2305050"/>
            </a:xfrm>
            <a:prstGeom prst="rect">
              <a:avLst/>
            </a:prstGeom>
          </p:spPr>
        </p:pic>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DEF320BC-0C5B-2A25-7495-AFE2077CEF1D}"/>
                    </a:ext>
                  </a:extLst>
                </p:cNvPr>
                <p:cNvSpPr txBox="1"/>
                <p:nvPr/>
              </p:nvSpPr>
              <p:spPr>
                <a:xfrm>
                  <a:off x="3732982" y="1774948"/>
                  <a:ext cx="1049454" cy="2237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400" i="1">
                                <a:latin typeface="Cambria Math" panose="02040503050406030204" pitchFamily="18" charset="0"/>
                              </a:rPr>
                            </m:ctrlPr>
                          </m:sSubPr>
                          <m:e>
                            <m:r>
                              <a:rPr lang="it-IT" sz="1400" i="1">
                                <a:latin typeface="Cambria Math" panose="02040503050406030204" pitchFamily="18" charset="0"/>
                              </a:rPr>
                              <m:t>𝜓</m:t>
                            </m:r>
                          </m:e>
                          <m:sub>
                            <m:r>
                              <a:rPr lang="it-IT" sz="1400" i="1">
                                <a:latin typeface="Cambria Math" panose="02040503050406030204" pitchFamily="18" charset="0"/>
                              </a:rPr>
                              <m:t>1</m:t>
                            </m:r>
                          </m:sub>
                        </m:sSub>
                        <m:r>
                          <a:rPr lang="it-IT" sz="1400" i="1">
                            <a:latin typeface="Cambria Math" panose="02040503050406030204" pitchFamily="18" charset="0"/>
                          </a:rPr>
                          <m:t>=</m:t>
                        </m:r>
                        <m:d>
                          <m:dPr>
                            <m:begChr m:val="|"/>
                            <m:endChr m:val="|"/>
                            <m:ctrlPr>
                              <a:rPr lang="it-IT" sz="1400" i="1">
                                <a:latin typeface="Cambria Math" panose="02040503050406030204" pitchFamily="18" charset="0"/>
                              </a:rPr>
                            </m:ctrlPr>
                          </m:dPr>
                          <m:e>
                            <m:r>
                              <a:rPr lang="it-IT" sz="1400" i="1">
                                <a:latin typeface="Cambria Math" panose="02040503050406030204" pitchFamily="18" charset="0"/>
                              </a:rPr>
                              <m:t>𝜓</m:t>
                            </m:r>
                          </m:e>
                        </m:d>
                        <m:sSup>
                          <m:sSupPr>
                            <m:ctrlPr>
                              <a:rPr lang="it-IT" sz="1400" i="1">
                                <a:latin typeface="Cambria Math" panose="02040503050406030204" pitchFamily="18" charset="0"/>
                              </a:rPr>
                            </m:ctrlPr>
                          </m:sSupPr>
                          <m:e>
                            <m:r>
                              <a:rPr lang="it-IT" sz="1400" i="1">
                                <a:latin typeface="Cambria Math" panose="02040503050406030204" pitchFamily="18" charset="0"/>
                              </a:rPr>
                              <m:t>𝑒</m:t>
                            </m:r>
                          </m:e>
                          <m:sup>
                            <m:r>
                              <a:rPr lang="it-IT" sz="1400" i="1">
                                <a:latin typeface="Cambria Math" panose="02040503050406030204" pitchFamily="18" charset="0"/>
                              </a:rPr>
                              <m:t>𝑖</m:t>
                            </m:r>
                            <m:sSub>
                              <m:sSubPr>
                                <m:ctrlPr>
                                  <a:rPr lang="it-IT" sz="1400" i="1">
                                    <a:latin typeface="Cambria Math" panose="02040503050406030204" pitchFamily="18" charset="0"/>
                                  </a:rPr>
                                </m:ctrlPr>
                              </m:sSubPr>
                              <m:e>
                                <m:r>
                                  <a:rPr lang="it-IT" sz="1400" i="1">
                                    <a:latin typeface="Cambria Math" panose="02040503050406030204" pitchFamily="18" charset="0"/>
                                  </a:rPr>
                                  <m:t>𝜙</m:t>
                                </m:r>
                              </m:e>
                              <m:sub>
                                <m:r>
                                  <a:rPr lang="it-IT" sz="1400" i="1">
                                    <a:latin typeface="Cambria Math" panose="02040503050406030204" pitchFamily="18" charset="0"/>
                                  </a:rPr>
                                  <m:t>1</m:t>
                                </m:r>
                              </m:sub>
                            </m:sSub>
                          </m:sup>
                        </m:sSup>
                      </m:oMath>
                    </m:oMathPara>
                  </a14:m>
                  <a:endParaRPr lang="it-IT" sz="1400"/>
                </a:p>
              </p:txBody>
            </p:sp>
          </mc:Choice>
          <mc:Fallback xmlns="">
            <p:sp>
              <p:nvSpPr>
                <p:cNvPr id="19" name="CasellaDiTesto 18">
                  <a:extLst>
                    <a:ext uri="{FF2B5EF4-FFF2-40B4-BE49-F238E27FC236}">
                      <a16:creationId xmlns:a16="http://schemas.microsoft.com/office/drawing/2014/main" id="{30BD1D87-C87D-9B4C-9AD2-F27D4E588726}"/>
                    </a:ext>
                  </a:extLst>
                </p:cNvPr>
                <p:cNvSpPr txBox="1">
                  <a:spLocks noRot="1" noChangeAspect="1" noMove="1" noResize="1" noEditPoints="1" noAdjustHandles="1" noChangeArrowheads="1" noChangeShapeType="1" noTextEdit="1"/>
                </p:cNvSpPr>
                <p:nvPr/>
              </p:nvSpPr>
              <p:spPr>
                <a:xfrm>
                  <a:off x="3732982" y="1774948"/>
                  <a:ext cx="1049454" cy="223716"/>
                </a:xfrm>
                <a:prstGeom prst="rect">
                  <a:avLst/>
                </a:prstGeom>
                <a:blipFill>
                  <a:blip r:embed="rId4"/>
                  <a:stretch>
                    <a:fillRect t="-4444"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DAB3FCF2-9110-95BF-734C-7AEFB90D6AD3}"/>
                    </a:ext>
                  </a:extLst>
                </p:cNvPr>
                <p:cNvSpPr txBox="1"/>
                <p:nvPr/>
              </p:nvSpPr>
              <p:spPr>
                <a:xfrm>
                  <a:off x="3732982" y="3023847"/>
                  <a:ext cx="1053622" cy="2237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400" i="1">
                                <a:latin typeface="Cambria Math" panose="02040503050406030204" pitchFamily="18" charset="0"/>
                              </a:rPr>
                            </m:ctrlPr>
                          </m:sSubPr>
                          <m:e>
                            <m:r>
                              <a:rPr lang="it-IT" sz="1400" i="1">
                                <a:latin typeface="Cambria Math" panose="02040503050406030204" pitchFamily="18" charset="0"/>
                              </a:rPr>
                              <m:t>𝜓</m:t>
                            </m:r>
                          </m:e>
                          <m:sub>
                            <m:r>
                              <a:rPr lang="it-IT" sz="1400" i="1">
                                <a:latin typeface="Cambria Math" panose="02040503050406030204" pitchFamily="18" charset="0"/>
                              </a:rPr>
                              <m:t>2</m:t>
                            </m:r>
                          </m:sub>
                        </m:sSub>
                        <m:r>
                          <a:rPr lang="it-IT" sz="1400" i="1">
                            <a:latin typeface="Cambria Math" panose="02040503050406030204" pitchFamily="18" charset="0"/>
                          </a:rPr>
                          <m:t>=</m:t>
                        </m:r>
                        <m:d>
                          <m:dPr>
                            <m:begChr m:val="|"/>
                            <m:endChr m:val="|"/>
                            <m:ctrlPr>
                              <a:rPr lang="it-IT" sz="1400" i="1">
                                <a:latin typeface="Cambria Math" panose="02040503050406030204" pitchFamily="18" charset="0"/>
                              </a:rPr>
                            </m:ctrlPr>
                          </m:dPr>
                          <m:e>
                            <m:r>
                              <a:rPr lang="it-IT" sz="1400" i="1">
                                <a:latin typeface="Cambria Math" panose="02040503050406030204" pitchFamily="18" charset="0"/>
                              </a:rPr>
                              <m:t>𝜓</m:t>
                            </m:r>
                          </m:e>
                        </m:d>
                        <m:sSup>
                          <m:sSupPr>
                            <m:ctrlPr>
                              <a:rPr lang="it-IT" sz="1400" i="1">
                                <a:latin typeface="Cambria Math" panose="02040503050406030204" pitchFamily="18" charset="0"/>
                              </a:rPr>
                            </m:ctrlPr>
                          </m:sSupPr>
                          <m:e>
                            <m:r>
                              <a:rPr lang="it-IT" sz="1400" i="1">
                                <a:latin typeface="Cambria Math" panose="02040503050406030204" pitchFamily="18" charset="0"/>
                              </a:rPr>
                              <m:t>𝑒</m:t>
                            </m:r>
                          </m:e>
                          <m:sup>
                            <m:r>
                              <a:rPr lang="it-IT" sz="1400" i="1">
                                <a:latin typeface="Cambria Math" panose="02040503050406030204" pitchFamily="18" charset="0"/>
                              </a:rPr>
                              <m:t>𝑖</m:t>
                            </m:r>
                            <m:sSub>
                              <m:sSubPr>
                                <m:ctrlPr>
                                  <a:rPr lang="it-IT" sz="1400" i="1">
                                    <a:latin typeface="Cambria Math" panose="02040503050406030204" pitchFamily="18" charset="0"/>
                                  </a:rPr>
                                </m:ctrlPr>
                              </m:sSubPr>
                              <m:e>
                                <m:r>
                                  <a:rPr lang="it-IT" sz="1400" i="1">
                                    <a:latin typeface="Cambria Math" panose="02040503050406030204" pitchFamily="18" charset="0"/>
                                  </a:rPr>
                                  <m:t>𝜙</m:t>
                                </m:r>
                              </m:e>
                              <m:sub>
                                <m:r>
                                  <a:rPr lang="it-IT" sz="1400" i="1">
                                    <a:latin typeface="Cambria Math" panose="02040503050406030204" pitchFamily="18" charset="0"/>
                                  </a:rPr>
                                  <m:t>2</m:t>
                                </m:r>
                              </m:sub>
                            </m:sSub>
                          </m:sup>
                        </m:sSup>
                      </m:oMath>
                    </m:oMathPara>
                  </a14:m>
                  <a:endParaRPr lang="it-IT" sz="1400"/>
                </a:p>
              </p:txBody>
            </p:sp>
          </mc:Choice>
          <mc:Fallback xmlns="">
            <p:sp>
              <p:nvSpPr>
                <p:cNvPr id="20" name="CasellaDiTesto 19">
                  <a:extLst>
                    <a:ext uri="{FF2B5EF4-FFF2-40B4-BE49-F238E27FC236}">
                      <a16:creationId xmlns:a16="http://schemas.microsoft.com/office/drawing/2014/main" id="{B92329BB-5E6C-4347-858B-1C1ACB0913AE}"/>
                    </a:ext>
                  </a:extLst>
                </p:cNvPr>
                <p:cNvSpPr txBox="1">
                  <a:spLocks noRot="1" noChangeAspect="1" noMove="1" noResize="1" noEditPoints="1" noAdjustHandles="1" noChangeArrowheads="1" noChangeShapeType="1" noTextEdit="1"/>
                </p:cNvSpPr>
                <p:nvPr/>
              </p:nvSpPr>
              <p:spPr>
                <a:xfrm>
                  <a:off x="3732982" y="3023847"/>
                  <a:ext cx="1053622" cy="223716"/>
                </a:xfrm>
                <a:prstGeom prst="rect">
                  <a:avLst/>
                </a:prstGeom>
                <a:blipFill>
                  <a:blip r:embed="rId5"/>
                  <a:stretch>
                    <a:fillRect t="-6667" b="-6667"/>
                  </a:stretch>
                </a:blipFill>
              </p:spPr>
              <p:txBody>
                <a:bodyPr/>
                <a:lstStyle/>
                <a:p>
                  <a:r>
                    <a:rPr lang="en-GB">
                      <a:noFill/>
                    </a:rPr>
                    <a:t> </a:t>
                  </a:r>
                </a:p>
              </p:txBody>
            </p:sp>
          </mc:Fallback>
        </mc:AlternateContent>
      </p:grpSp>
      <p:pic>
        <p:nvPicPr>
          <p:cNvPr id="9" name="Immagine 8">
            <a:extLst>
              <a:ext uri="{FF2B5EF4-FFF2-40B4-BE49-F238E27FC236}">
                <a16:creationId xmlns:a16="http://schemas.microsoft.com/office/drawing/2014/main" id="{A5B935AF-7BE8-B3C0-2DC2-3471A5426BA2}"/>
              </a:ext>
            </a:extLst>
          </p:cNvPr>
          <p:cNvPicPr>
            <a:picLocks noChangeAspect="1"/>
          </p:cNvPicPr>
          <p:nvPr/>
        </p:nvPicPr>
        <p:blipFill>
          <a:blip r:embed="rId6"/>
          <a:stretch>
            <a:fillRect/>
          </a:stretch>
        </p:blipFill>
        <p:spPr>
          <a:xfrm>
            <a:off x="259927" y="4453049"/>
            <a:ext cx="2986244" cy="1816517"/>
          </a:xfrm>
          <a:prstGeom prst="rect">
            <a:avLst/>
          </a:prstGeom>
        </p:spPr>
      </p:pic>
      <p:grpSp>
        <p:nvGrpSpPr>
          <p:cNvPr id="10" name="Gruppo 9">
            <a:extLst>
              <a:ext uri="{FF2B5EF4-FFF2-40B4-BE49-F238E27FC236}">
                <a16:creationId xmlns:a16="http://schemas.microsoft.com/office/drawing/2014/main" id="{0A1BC0E7-A470-BA92-5A3A-E90F861724B4}"/>
              </a:ext>
            </a:extLst>
          </p:cNvPr>
          <p:cNvGrpSpPr/>
          <p:nvPr/>
        </p:nvGrpSpPr>
        <p:grpSpPr>
          <a:xfrm>
            <a:off x="4634609" y="2892738"/>
            <a:ext cx="1402080" cy="1751719"/>
            <a:chOff x="8046720" y="1428206"/>
            <a:chExt cx="1402080" cy="1751719"/>
          </a:xfrm>
        </p:grpSpPr>
        <p:grpSp>
          <p:nvGrpSpPr>
            <p:cNvPr id="11" name="Gruppo 10">
              <a:extLst>
                <a:ext uri="{FF2B5EF4-FFF2-40B4-BE49-F238E27FC236}">
                  <a16:creationId xmlns:a16="http://schemas.microsoft.com/office/drawing/2014/main" id="{0DB6D310-6DB6-B38C-0909-6CD25E38485C}"/>
                </a:ext>
              </a:extLst>
            </p:cNvPr>
            <p:cNvGrpSpPr/>
            <p:nvPr/>
          </p:nvGrpSpPr>
          <p:grpSpPr>
            <a:xfrm>
              <a:off x="8055429" y="1437541"/>
              <a:ext cx="1366146" cy="1582784"/>
              <a:chOff x="6096001" y="1708908"/>
              <a:chExt cx="1366146" cy="1582784"/>
            </a:xfrm>
          </p:grpSpPr>
          <p:pic>
            <p:nvPicPr>
              <p:cNvPr id="13" name="Immagine 12">
                <a:extLst>
                  <a:ext uri="{FF2B5EF4-FFF2-40B4-BE49-F238E27FC236}">
                    <a16:creationId xmlns:a16="http://schemas.microsoft.com/office/drawing/2014/main" id="{DFC9CB84-0932-3CAD-3314-1AEC3CD2EFB9}"/>
                  </a:ext>
                </a:extLst>
              </p:cNvPr>
              <p:cNvPicPr>
                <a:picLocks noChangeAspect="1"/>
              </p:cNvPicPr>
              <p:nvPr/>
            </p:nvPicPr>
            <p:blipFill>
              <a:blip r:embed="rId7"/>
              <a:stretch>
                <a:fillRect/>
              </a:stretch>
            </p:blipFill>
            <p:spPr>
              <a:xfrm>
                <a:off x="6096002" y="2659046"/>
                <a:ext cx="1288725" cy="632646"/>
              </a:xfrm>
              <a:prstGeom prst="rect">
                <a:avLst/>
              </a:prstGeom>
            </p:spPr>
          </p:pic>
          <p:pic>
            <p:nvPicPr>
              <p:cNvPr id="14" name="Immagine 13">
                <a:extLst>
                  <a:ext uri="{FF2B5EF4-FFF2-40B4-BE49-F238E27FC236}">
                    <a16:creationId xmlns:a16="http://schemas.microsoft.com/office/drawing/2014/main" id="{56502118-4B09-A33C-84F0-C5ACA42136A8}"/>
                  </a:ext>
                </a:extLst>
              </p:cNvPr>
              <p:cNvPicPr>
                <a:picLocks noChangeAspect="1"/>
              </p:cNvPicPr>
              <p:nvPr/>
            </p:nvPicPr>
            <p:blipFill>
              <a:blip r:embed="rId8"/>
              <a:stretch>
                <a:fillRect/>
              </a:stretch>
            </p:blipFill>
            <p:spPr>
              <a:xfrm>
                <a:off x="6096001" y="2220227"/>
                <a:ext cx="1366146" cy="372585"/>
              </a:xfrm>
              <a:prstGeom prst="rect">
                <a:avLst/>
              </a:prstGeom>
            </p:spPr>
          </p:pic>
          <mc:AlternateContent xmlns:mc="http://schemas.openxmlformats.org/markup-compatibility/2006" xmlns:a14="http://schemas.microsoft.com/office/drawing/2010/main">
            <mc:Choice Requires="a14">
              <p:sp>
                <p:nvSpPr>
                  <p:cNvPr id="15" name="Rettangolo 14">
                    <a:extLst>
                      <a:ext uri="{FF2B5EF4-FFF2-40B4-BE49-F238E27FC236}">
                        <a16:creationId xmlns:a16="http://schemas.microsoft.com/office/drawing/2014/main" id="{5D74826A-2833-39D0-0928-5966503CCBF8}"/>
                      </a:ext>
                    </a:extLst>
                  </p:cNvPr>
                  <p:cNvSpPr/>
                  <p:nvPr/>
                </p:nvSpPr>
                <p:spPr>
                  <a:xfrm>
                    <a:off x="6098569" y="1708908"/>
                    <a:ext cx="1363578" cy="400110"/>
                  </a:xfrm>
                  <a:prstGeom prst="rect">
                    <a:avLst/>
                  </a:prstGeom>
                </p:spPr>
                <p:txBody>
                  <a:bodyPr wrap="none">
                    <a:spAutoFit/>
                  </a:bodyPr>
                  <a:lstStyle/>
                  <a:p>
                    <a14:m>
                      <m:oMath xmlns:m="http://schemas.openxmlformats.org/officeDocument/2006/math">
                        <m:sSub>
                          <m:sSubPr>
                            <m:ctrlPr>
                              <a:rPr lang="it-IT" sz="2000" i="1">
                                <a:latin typeface="Cambria Math" panose="02040503050406030204" pitchFamily="18" charset="0"/>
                              </a:rPr>
                            </m:ctrlPr>
                          </m:sSubPr>
                          <m:e>
                            <m:r>
                              <a:rPr lang="it-IT" sz="2000" i="1">
                                <a:latin typeface="Cambria Math" panose="02040503050406030204" pitchFamily="18" charset="0"/>
                              </a:rPr>
                              <m:t>𝜙</m:t>
                            </m:r>
                          </m:e>
                          <m:sub>
                            <m:r>
                              <a:rPr lang="it-IT" sz="2000" i="1">
                                <a:latin typeface="Cambria Math" panose="02040503050406030204" pitchFamily="18" charset="0"/>
                              </a:rPr>
                              <m:t>1</m:t>
                            </m:r>
                          </m:sub>
                        </m:sSub>
                      </m:oMath>
                    </a14:m>
                    <a:r>
                      <a:rPr lang="it-IT" sz="2000"/>
                      <a:t>-</a:t>
                    </a:r>
                    <a14:m>
                      <m:oMath xmlns:m="http://schemas.openxmlformats.org/officeDocument/2006/math">
                        <m:sSub>
                          <m:sSubPr>
                            <m:ctrlPr>
                              <a:rPr lang="it-IT" sz="2000" i="1">
                                <a:latin typeface="Cambria Math" panose="02040503050406030204" pitchFamily="18" charset="0"/>
                              </a:rPr>
                            </m:ctrlPr>
                          </m:sSubPr>
                          <m:e>
                            <m:r>
                              <a:rPr lang="it-IT" sz="2000" i="1">
                                <a:latin typeface="Cambria Math" panose="02040503050406030204" pitchFamily="18" charset="0"/>
                              </a:rPr>
                              <m:t>𝜙</m:t>
                            </m:r>
                          </m:e>
                          <m:sub>
                            <m:r>
                              <a:rPr lang="it-IT" sz="2000" i="1">
                                <a:latin typeface="Cambria Math" panose="02040503050406030204" pitchFamily="18" charset="0"/>
                              </a:rPr>
                              <m:t>2</m:t>
                            </m:r>
                          </m:sub>
                        </m:sSub>
                        <m:r>
                          <a:rPr lang="it-IT" sz="2000" i="1">
                            <a:latin typeface="Cambria Math" panose="02040503050406030204" pitchFamily="18" charset="0"/>
                          </a:rPr>
                          <m:t>=</m:t>
                        </m:r>
                        <m:r>
                          <a:rPr lang="el-GR" sz="2000" i="1">
                            <a:latin typeface="Cambria Math" panose="02040503050406030204" pitchFamily="18" charset="0"/>
                          </a:rPr>
                          <m:t>𝜑</m:t>
                        </m:r>
                      </m:oMath>
                    </a14:m>
                    <a:endParaRPr lang="it-IT" sz="2000" i="1"/>
                  </a:p>
                </p:txBody>
              </p:sp>
            </mc:Choice>
            <mc:Fallback xmlns="">
              <p:sp>
                <p:nvSpPr>
                  <p:cNvPr id="4" name="Rettangolo 3"/>
                  <p:cNvSpPr>
                    <a:spLocks noRot="1" noChangeAspect="1" noMove="1" noResize="1" noEditPoints="1" noAdjustHandles="1" noChangeArrowheads="1" noChangeShapeType="1" noTextEdit="1"/>
                  </p:cNvSpPr>
                  <p:nvPr/>
                </p:nvSpPr>
                <p:spPr>
                  <a:xfrm>
                    <a:off x="6098569" y="1708908"/>
                    <a:ext cx="1363578" cy="400110"/>
                  </a:xfrm>
                  <a:prstGeom prst="rect">
                    <a:avLst/>
                  </a:prstGeom>
                  <a:blipFill>
                    <a:blip r:embed="rId9"/>
                    <a:stretch>
                      <a:fillRect l="-1786" t="-9231" b="-27692"/>
                    </a:stretch>
                  </a:blipFill>
                </p:spPr>
                <p:txBody>
                  <a:bodyPr/>
                  <a:lstStyle/>
                  <a:p>
                    <a:r>
                      <a:rPr lang="en-GB">
                        <a:noFill/>
                      </a:rPr>
                      <a:t> </a:t>
                    </a:r>
                  </a:p>
                </p:txBody>
              </p:sp>
            </mc:Fallback>
          </mc:AlternateContent>
        </p:grpSp>
        <p:sp>
          <p:nvSpPr>
            <p:cNvPr id="12" name="Rettangolo 11">
              <a:extLst>
                <a:ext uri="{FF2B5EF4-FFF2-40B4-BE49-F238E27FC236}">
                  <a16:creationId xmlns:a16="http://schemas.microsoft.com/office/drawing/2014/main" id="{850187C2-3758-A09C-72EB-798DF488C0CF}"/>
                </a:ext>
              </a:extLst>
            </p:cNvPr>
            <p:cNvSpPr/>
            <p:nvPr/>
          </p:nvSpPr>
          <p:spPr>
            <a:xfrm>
              <a:off x="8046720" y="1428206"/>
              <a:ext cx="1402080" cy="17517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Immagine 15">
            <a:extLst>
              <a:ext uri="{FF2B5EF4-FFF2-40B4-BE49-F238E27FC236}">
                <a16:creationId xmlns:a16="http://schemas.microsoft.com/office/drawing/2014/main" id="{99343601-45DF-5A0E-A0F7-85B7EB86614A}"/>
              </a:ext>
            </a:extLst>
          </p:cNvPr>
          <p:cNvPicPr>
            <a:picLocks noChangeAspect="1"/>
          </p:cNvPicPr>
          <p:nvPr/>
        </p:nvPicPr>
        <p:blipFill>
          <a:blip r:embed="rId10"/>
          <a:stretch>
            <a:fillRect/>
          </a:stretch>
        </p:blipFill>
        <p:spPr>
          <a:xfrm>
            <a:off x="7698177" y="2088683"/>
            <a:ext cx="3400573" cy="2680633"/>
          </a:xfrm>
          <a:prstGeom prst="rect">
            <a:avLst/>
          </a:prstGeom>
        </p:spPr>
      </p:pic>
      <p:sp>
        <p:nvSpPr>
          <p:cNvPr id="17" name="CasellaDiTesto 16">
            <a:extLst>
              <a:ext uri="{FF2B5EF4-FFF2-40B4-BE49-F238E27FC236}">
                <a16:creationId xmlns:a16="http://schemas.microsoft.com/office/drawing/2014/main" id="{8E411FB3-CE7C-62D6-1E22-355446789C25}"/>
              </a:ext>
            </a:extLst>
          </p:cNvPr>
          <p:cNvSpPr txBox="1"/>
          <p:nvPr/>
        </p:nvSpPr>
        <p:spPr>
          <a:xfrm>
            <a:off x="6999762" y="1518320"/>
            <a:ext cx="4797404" cy="369332"/>
          </a:xfrm>
          <a:prstGeom prst="rect">
            <a:avLst/>
          </a:prstGeom>
          <a:noFill/>
        </p:spPr>
        <p:txBody>
          <a:bodyPr wrap="none" rtlCol="0">
            <a:spAutoFit/>
          </a:bodyPr>
          <a:lstStyle/>
          <a:p>
            <a:r>
              <a:rPr lang="en-GB" dirty="0"/>
              <a:t>The most widespread qubit type is the transmon.</a:t>
            </a:r>
          </a:p>
        </p:txBody>
      </p:sp>
      <p:sp>
        <p:nvSpPr>
          <p:cNvPr id="18" name="CasellaDiTesto 17">
            <a:extLst>
              <a:ext uri="{FF2B5EF4-FFF2-40B4-BE49-F238E27FC236}">
                <a16:creationId xmlns:a16="http://schemas.microsoft.com/office/drawing/2014/main" id="{5855930B-17E8-8196-3578-E8FF83ED8158}"/>
              </a:ext>
            </a:extLst>
          </p:cNvPr>
          <p:cNvSpPr txBox="1"/>
          <p:nvPr/>
        </p:nvSpPr>
        <p:spPr>
          <a:xfrm>
            <a:off x="5755992" y="5026728"/>
            <a:ext cx="6632258" cy="1200329"/>
          </a:xfrm>
          <a:prstGeom prst="rect">
            <a:avLst/>
          </a:prstGeom>
          <a:noFill/>
        </p:spPr>
        <p:txBody>
          <a:bodyPr wrap="square" rtlCol="0">
            <a:spAutoFit/>
          </a:bodyPr>
          <a:lstStyle/>
          <a:p>
            <a:pPr algn="ctr"/>
            <a:r>
              <a:rPr lang="it-IT" dirty="0"/>
              <a:t>Transmon </a:t>
            </a:r>
            <a:r>
              <a:rPr lang="en-GB" noProof="0" dirty="0"/>
              <a:t>consists of a small JJ shunted by two large capacitors to reduce the charge noise. Its simple design and high quality performance make the transmon one of the best candidates for large-scale production.</a:t>
            </a:r>
            <a:endParaRPr lang="it-IT" dirty="0"/>
          </a:p>
        </p:txBody>
      </p:sp>
      <p:sp>
        <p:nvSpPr>
          <p:cNvPr id="19" name="CasellaDiTesto 18">
            <a:extLst>
              <a:ext uri="{FF2B5EF4-FFF2-40B4-BE49-F238E27FC236}">
                <a16:creationId xmlns:a16="http://schemas.microsoft.com/office/drawing/2014/main" id="{D528333D-3D09-CAB0-C190-7EA628D2E360}"/>
              </a:ext>
            </a:extLst>
          </p:cNvPr>
          <p:cNvSpPr txBox="1"/>
          <p:nvPr/>
        </p:nvSpPr>
        <p:spPr>
          <a:xfrm>
            <a:off x="-528" y="1164377"/>
            <a:ext cx="4216219" cy="707886"/>
          </a:xfrm>
          <a:prstGeom prst="rect">
            <a:avLst/>
          </a:prstGeom>
          <a:noFill/>
        </p:spPr>
        <p:txBody>
          <a:bodyPr wrap="none" rtlCol="0">
            <a:spAutoFit/>
          </a:bodyPr>
          <a:lstStyle/>
          <a:p>
            <a:r>
              <a:rPr lang="en-GB" sz="4000" noProof="0" dirty="0"/>
              <a:t>Josephson Junction</a:t>
            </a:r>
            <a:endParaRPr lang="en-GB" sz="5400" i="1" dirty="0"/>
          </a:p>
        </p:txBody>
      </p:sp>
    </p:spTree>
    <p:extLst>
      <p:ext uri="{BB962C8B-B14F-4D97-AF65-F5344CB8AC3E}">
        <p14:creationId xmlns:p14="http://schemas.microsoft.com/office/powerpoint/2010/main" val="3231915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asellaDiTesto 18">
            <a:extLst>
              <a:ext uri="{FF2B5EF4-FFF2-40B4-BE49-F238E27FC236}">
                <a16:creationId xmlns:a16="http://schemas.microsoft.com/office/drawing/2014/main" id="{D528333D-3D09-CAB0-C190-7EA628D2E360}"/>
              </a:ext>
            </a:extLst>
          </p:cNvPr>
          <p:cNvSpPr txBox="1"/>
          <p:nvPr/>
        </p:nvSpPr>
        <p:spPr>
          <a:xfrm>
            <a:off x="0" y="1164006"/>
            <a:ext cx="5047600" cy="707886"/>
          </a:xfrm>
          <a:prstGeom prst="rect">
            <a:avLst/>
          </a:prstGeom>
          <a:noFill/>
        </p:spPr>
        <p:txBody>
          <a:bodyPr wrap="none" rtlCol="0">
            <a:spAutoFit/>
          </a:bodyPr>
          <a:lstStyle/>
          <a:p>
            <a:r>
              <a:rPr lang="en-GB" sz="4000" noProof="0" dirty="0"/>
              <a:t>Transmon in a RF cavity</a:t>
            </a:r>
            <a:endParaRPr lang="en-GB" sz="5400" i="1" dirty="0"/>
          </a:p>
        </p:txBody>
      </p:sp>
      <p:pic>
        <p:nvPicPr>
          <p:cNvPr id="2052" name="Picture 4">
            <a:extLst>
              <a:ext uri="{FF2B5EF4-FFF2-40B4-BE49-F238E27FC236}">
                <a16:creationId xmlns:a16="http://schemas.microsoft.com/office/drawing/2014/main" id="{800E300E-616B-208B-9D3A-B81832F3A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790" y="2175030"/>
            <a:ext cx="6545664" cy="3165021"/>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nettore 2 20">
            <a:extLst>
              <a:ext uri="{FF2B5EF4-FFF2-40B4-BE49-F238E27FC236}">
                <a16:creationId xmlns:a16="http://schemas.microsoft.com/office/drawing/2014/main" id="{AA69BBE3-F11C-2545-F824-BB0D13D87814}"/>
              </a:ext>
            </a:extLst>
          </p:cNvPr>
          <p:cNvCxnSpPr>
            <a:cxnSpLocks/>
          </p:cNvCxnSpPr>
          <p:nvPr/>
        </p:nvCxnSpPr>
        <p:spPr>
          <a:xfrm flipV="1">
            <a:off x="8586788" y="3128963"/>
            <a:ext cx="1114425" cy="50006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6" name="Connettore 2 25">
            <a:extLst>
              <a:ext uri="{FF2B5EF4-FFF2-40B4-BE49-F238E27FC236}">
                <a16:creationId xmlns:a16="http://schemas.microsoft.com/office/drawing/2014/main" id="{583097C9-9DF8-3B59-29D2-1BCF6EB2F523}"/>
              </a:ext>
            </a:extLst>
          </p:cNvPr>
          <p:cNvCxnSpPr>
            <a:cxnSpLocks/>
          </p:cNvCxnSpPr>
          <p:nvPr/>
        </p:nvCxnSpPr>
        <p:spPr>
          <a:xfrm>
            <a:off x="6585210" y="5422771"/>
            <a:ext cx="0" cy="360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7" name="Connettore 2 26">
            <a:extLst>
              <a:ext uri="{FF2B5EF4-FFF2-40B4-BE49-F238E27FC236}">
                <a16:creationId xmlns:a16="http://schemas.microsoft.com/office/drawing/2014/main" id="{214CB214-B1EC-36C7-AD64-76CBB23CD8EA}"/>
              </a:ext>
            </a:extLst>
          </p:cNvPr>
          <p:cNvCxnSpPr>
            <a:cxnSpLocks/>
          </p:cNvCxnSpPr>
          <p:nvPr/>
        </p:nvCxnSpPr>
        <p:spPr>
          <a:xfrm flipH="1">
            <a:off x="6799739" y="3772054"/>
            <a:ext cx="899886" cy="0"/>
          </a:xfrm>
          <a:prstGeom prst="straightConnector1">
            <a:avLst/>
          </a:prstGeom>
          <a:ln w="762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9" name="CasellaDiTesto 28">
            <a:extLst>
              <a:ext uri="{FF2B5EF4-FFF2-40B4-BE49-F238E27FC236}">
                <a16:creationId xmlns:a16="http://schemas.microsoft.com/office/drawing/2014/main" id="{E208E63C-2631-57FD-2DCC-3EE443EEF5D7}"/>
              </a:ext>
            </a:extLst>
          </p:cNvPr>
          <p:cNvSpPr txBox="1"/>
          <p:nvPr/>
        </p:nvSpPr>
        <p:spPr>
          <a:xfrm>
            <a:off x="9459635" y="2560357"/>
            <a:ext cx="2603598" cy="461665"/>
          </a:xfrm>
          <a:prstGeom prst="rect">
            <a:avLst/>
          </a:prstGeom>
          <a:noFill/>
        </p:spPr>
        <p:txBody>
          <a:bodyPr wrap="none" rtlCol="0">
            <a:spAutoFit/>
          </a:bodyPr>
          <a:lstStyle/>
          <a:p>
            <a:r>
              <a:rPr lang="en-GB" sz="2400" noProof="0" dirty="0"/>
              <a:t>Josephson Junction</a:t>
            </a:r>
            <a:endParaRPr lang="en-GB" sz="3600" i="1" dirty="0"/>
          </a:p>
        </p:txBody>
      </p:sp>
      <p:sp>
        <p:nvSpPr>
          <p:cNvPr id="30" name="CasellaDiTesto 29">
            <a:extLst>
              <a:ext uri="{FF2B5EF4-FFF2-40B4-BE49-F238E27FC236}">
                <a16:creationId xmlns:a16="http://schemas.microsoft.com/office/drawing/2014/main" id="{71FB6421-2570-F5B5-3A62-B0014D8EAF07}"/>
              </a:ext>
            </a:extLst>
          </p:cNvPr>
          <p:cNvSpPr txBox="1"/>
          <p:nvPr/>
        </p:nvSpPr>
        <p:spPr>
          <a:xfrm>
            <a:off x="5877195" y="5750529"/>
            <a:ext cx="1416029" cy="461665"/>
          </a:xfrm>
          <a:prstGeom prst="rect">
            <a:avLst/>
          </a:prstGeom>
          <a:noFill/>
        </p:spPr>
        <p:txBody>
          <a:bodyPr wrap="none" rtlCol="0">
            <a:spAutoFit/>
          </a:bodyPr>
          <a:lstStyle/>
          <a:p>
            <a:r>
              <a:rPr lang="en-GB" sz="2400" noProof="0" dirty="0"/>
              <a:t>Transmon</a:t>
            </a:r>
            <a:endParaRPr lang="en-GB" sz="3600" i="1" dirty="0"/>
          </a:p>
        </p:txBody>
      </p:sp>
      <p:cxnSp>
        <p:nvCxnSpPr>
          <p:cNvPr id="31" name="Connettore 2 30">
            <a:extLst>
              <a:ext uri="{FF2B5EF4-FFF2-40B4-BE49-F238E27FC236}">
                <a16:creationId xmlns:a16="http://schemas.microsoft.com/office/drawing/2014/main" id="{88D64B65-1FCA-01FB-7476-2BC7FC685C2D}"/>
              </a:ext>
            </a:extLst>
          </p:cNvPr>
          <p:cNvCxnSpPr>
            <a:cxnSpLocks/>
          </p:cNvCxnSpPr>
          <p:nvPr/>
        </p:nvCxnSpPr>
        <p:spPr>
          <a:xfrm flipV="1">
            <a:off x="6699509" y="1837257"/>
            <a:ext cx="708015" cy="84788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6" name="CasellaDiTesto 35">
            <a:extLst>
              <a:ext uri="{FF2B5EF4-FFF2-40B4-BE49-F238E27FC236}">
                <a16:creationId xmlns:a16="http://schemas.microsoft.com/office/drawing/2014/main" id="{D425993E-774E-1BBE-D739-1D337B602A41}"/>
              </a:ext>
            </a:extLst>
          </p:cNvPr>
          <p:cNvSpPr txBox="1"/>
          <p:nvPr/>
        </p:nvSpPr>
        <p:spPr>
          <a:xfrm>
            <a:off x="6799739" y="1375592"/>
            <a:ext cx="4972708" cy="461665"/>
          </a:xfrm>
          <a:prstGeom prst="rect">
            <a:avLst/>
          </a:prstGeom>
          <a:noFill/>
        </p:spPr>
        <p:txBody>
          <a:bodyPr wrap="none" rtlCol="0">
            <a:spAutoFit/>
          </a:bodyPr>
          <a:lstStyle/>
          <a:p>
            <a:r>
              <a:rPr lang="en-GB" sz="2400" dirty="0"/>
              <a:t>Two metal pads (</a:t>
            </a:r>
            <a:r>
              <a:rPr lang="en-GB" sz="2400" noProof="0" dirty="0"/>
              <a:t>two large capacitors</a:t>
            </a:r>
            <a:r>
              <a:rPr lang="en-GB" sz="2400" dirty="0"/>
              <a:t>)</a:t>
            </a:r>
          </a:p>
        </p:txBody>
      </p:sp>
      <p:cxnSp>
        <p:nvCxnSpPr>
          <p:cNvPr id="42" name="Connettore 2 41">
            <a:extLst>
              <a:ext uri="{FF2B5EF4-FFF2-40B4-BE49-F238E27FC236}">
                <a16:creationId xmlns:a16="http://schemas.microsoft.com/office/drawing/2014/main" id="{4288DDAC-F7D9-3F84-A718-1BE360B85300}"/>
              </a:ext>
            </a:extLst>
          </p:cNvPr>
          <p:cNvCxnSpPr>
            <a:cxnSpLocks/>
          </p:cNvCxnSpPr>
          <p:nvPr/>
        </p:nvCxnSpPr>
        <p:spPr>
          <a:xfrm flipH="1">
            <a:off x="5058736" y="4735595"/>
            <a:ext cx="899886" cy="0"/>
          </a:xfrm>
          <a:prstGeom prst="straightConnector1">
            <a:avLst/>
          </a:prstGeom>
          <a:ln w="762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28773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E68393FC-D753-FA71-4524-33D29237628C}"/>
              </a:ext>
            </a:extLst>
          </p:cNvPr>
          <p:cNvSpPr txBox="1">
            <a:spLocks/>
          </p:cNvSpPr>
          <p:nvPr/>
        </p:nvSpPr>
        <p:spPr>
          <a:xfrm>
            <a:off x="0" y="6492875"/>
            <a:ext cx="1663778"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i="1" dirty="0" err="1">
                <a:solidFill>
                  <a:schemeClr val="tx1"/>
                </a:solidFill>
              </a:rPr>
              <a:t>Courtesy</a:t>
            </a:r>
            <a:r>
              <a:rPr lang="it-IT" i="1" dirty="0">
                <a:solidFill>
                  <a:schemeClr val="tx1"/>
                </a:solidFill>
              </a:rPr>
              <a:t> of A. </a:t>
            </a:r>
            <a:r>
              <a:rPr lang="it-IT" i="1" dirty="0" err="1">
                <a:solidFill>
                  <a:schemeClr val="tx1"/>
                </a:solidFill>
              </a:rPr>
              <a:t>Rettaroli</a:t>
            </a:r>
            <a:endParaRPr lang="it-IT" dirty="0">
              <a:solidFill>
                <a:schemeClr val="tx1"/>
              </a:solidFill>
            </a:endParaRPr>
          </a:p>
        </p:txBody>
      </p:sp>
      <p:sp>
        <p:nvSpPr>
          <p:cNvPr id="5" name="Rettangolo 4">
            <a:extLst>
              <a:ext uri="{FF2B5EF4-FFF2-40B4-BE49-F238E27FC236}">
                <a16:creationId xmlns:a16="http://schemas.microsoft.com/office/drawing/2014/main" id="{8311ABD9-58CB-B0F1-6956-866F1036C936}"/>
              </a:ext>
            </a:extLst>
          </p:cNvPr>
          <p:cNvSpPr/>
          <p:nvPr/>
        </p:nvSpPr>
        <p:spPr>
          <a:xfrm>
            <a:off x="-4" y="1130717"/>
            <a:ext cx="2793265" cy="707886"/>
          </a:xfrm>
          <a:prstGeom prst="rect">
            <a:avLst/>
          </a:prstGeom>
        </p:spPr>
        <p:txBody>
          <a:bodyPr wrap="none">
            <a:spAutoFit/>
          </a:bodyPr>
          <a:lstStyle/>
          <a:p>
            <a:pPr algn="ctr"/>
            <a:r>
              <a:rPr lang="en-GB" sz="4000" dirty="0"/>
              <a:t>LNF-cryostat</a:t>
            </a:r>
          </a:p>
        </p:txBody>
      </p:sp>
      <p:pic>
        <p:nvPicPr>
          <p:cNvPr id="6" name="Segnaposto contenuto 4">
            <a:extLst>
              <a:ext uri="{FF2B5EF4-FFF2-40B4-BE49-F238E27FC236}">
                <a16:creationId xmlns:a16="http://schemas.microsoft.com/office/drawing/2014/main" id="{45FCB118-4A4E-F089-8365-6E6338DD7020}"/>
              </a:ext>
            </a:extLst>
          </p:cNvPr>
          <p:cNvPicPr>
            <a:picLocks noGrp="1" noChangeAspect="1"/>
          </p:cNvPicPr>
          <p:nvPr>
            <p:ph idx="1"/>
          </p:nvPr>
        </p:nvPicPr>
        <p:blipFill>
          <a:blip r:embed="rId3"/>
          <a:stretch>
            <a:fillRect/>
          </a:stretch>
        </p:blipFill>
        <p:spPr>
          <a:xfrm>
            <a:off x="5284124" y="1351325"/>
            <a:ext cx="3578673" cy="4080510"/>
          </a:xfrm>
        </p:spPr>
      </p:pic>
      <p:pic>
        <p:nvPicPr>
          <p:cNvPr id="7" name="Immagine 6" descr="Immagine che contiene pavimento, interni, ingombro, arredamento&#10;&#10;Descrizione generata automaticamente">
            <a:extLst>
              <a:ext uri="{FF2B5EF4-FFF2-40B4-BE49-F238E27FC236}">
                <a16:creationId xmlns:a16="http://schemas.microsoft.com/office/drawing/2014/main" id="{FB2020A3-E28F-CA0C-9652-92B8FEB70020}"/>
              </a:ext>
            </a:extLst>
          </p:cNvPr>
          <p:cNvPicPr>
            <a:picLocks noChangeAspect="1"/>
          </p:cNvPicPr>
          <p:nvPr/>
        </p:nvPicPr>
        <p:blipFill rotWithShape="1">
          <a:blip r:embed="rId4"/>
          <a:srcRect l="3603" r="5219" b="4248"/>
          <a:stretch/>
        </p:blipFill>
        <p:spPr>
          <a:xfrm>
            <a:off x="661660" y="3548550"/>
            <a:ext cx="3577070" cy="2347839"/>
          </a:xfrm>
          <a:prstGeom prst="rect">
            <a:avLst/>
          </a:prstGeom>
        </p:spPr>
      </p:pic>
      <p:pic>
        <p:nvPicPr>
          <p:cNvPr id="8" name="Immagine 7">
            <a:extLst>
              <a:ext uri="{FF2B5EF4-FFF2-40B4-BE49-F238E27FC236}">
                <a16:creationId xmlns:a16="http://schemas.microsoft.com/office/drawing/2014/main" id="{B1F466CA-C227-6A26-F6A4-DEFEE7DA7430}"/>
              </a:ext>
            </a:extLst>
          </p:cNvPr>
          <p:cNvPicPr>
            <a:picLocks noChangeAspect="1"/>
          </p:cNvPicPr>
          <p:nvPr/>
        </p:nvPicPr>
        <p:blipFill>
          <a:blip r:embed="rId5"/>
          <a:stretch>
            <a:fillRect/>
          </a:stretch>
        </p:blipFill>
        <p:spPr>
          <a:xfrm>
            <a:off x="300585" y="2338887"/>
            <a:ext cx="1549419" cy="910284"/>
          </a:xfrm>
          <a:prstGeom prst="rect">
            <a:avLst/>
          </a:prstGeom>
        </p:spPr>
      </p:pic>
      <p:grpSp>
        <p:nvGrpSpPr>
          <p:cNvPr id="9" name="Gruppo 8">
            <a:extLst>
              <a:ext uri="{FF2B5EF4-FFF2-40B4-BE49-F238E27FC236}">
                <a16:creationId xmlns:a16="http://schemas.microsoft.com/office/drawing/2014/main" id="{F26E9375-0440-5954-E1E6-826CC1853F94}"/>
              </a:ext>
            </a:extLst>
          </p:cNvPr>
          <p:cNvGrpSpPr/>
          <p:nvPr/>
        </p:nvGrpSpPr>
        <p:grpSpPr>
          <a:xfrm>
            <a:off x="2600710" y="1963204"/>
            <a:ext cx="2691602" cy="1428376"/>
            <a:chOff x="8991858" y="3575501"/>
            <a:chExt cx="2454316" cy="1822299"/>
          </a:xfrm>
        </p:grpSpPr>
        <mc:AlternateContent xmlns:mc="http://schemas.openxmlformats.org/markup-compatibility/2006" xmlns:a14="http://schemas.microsoft.com/office/drawing/2010/main">
          <mc:Choice Requires="a14">
            <p:sp>
              <p:nvSpPr>
                <p:cNvPr id="10" name="Rettangolo 9">
                  <a:extLst>
                    <a:ext uri="{FF2B5EF4-FFF2-40B4-BE49-F238E27FC236}">
                      <a16:creationId xmlns:a16="http://schemas.microsoft.com/office/drawing/2014/main" id="{F671508F-0173-C33E-30A1-257BED472B5A}"/>
                    </a:ext>
                  </a:extLst>
                </p:cNvPr>
                <p:cNvSpPr/>
                <p:nvPr/>
              </p:nvSpPr>
              <p:spPr>
                <a:xfrm>
                  <a:off x="9494604" y="3721770"/>
                  <a:ext cx="1448823" cy="471188"/>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𝑇</m:t>
                            </m:r>
                          </m:e>
                          <m:sub>
                            <m:r>
                              <a:rPr lang="en-GB" i="1" smtClean="0">
                                <a:latin typeface="Cambria Math" panose="02040503050406030204" pitchFamily="18" charset="0"/>
                              </a:rPr>
                              <m:t>𝑏𝑎𝑠𝑒</m:t>
                            </m:r>
                          </m:sub>
                        </m:sSub>
                        <m:r>
                          <a:rPr lang="en-GB" i="1" smtClean="0">
                            <a:latin typeface="Cambria Math" panose="02040503050406030204" pitchFamily="18" charset="0"/>
                          </a:rPr>
                          <m:t>=8 </m:t>
                        </m:r>
                        <m:r>
                          <a:rPr lang="en-GB" i="1" smtClean="0">
                            <a:latin typeface="Cambria Math" panose="02040503050406030204" pitchFamily="18" charset="0"/>
                          </a:rPr>
                          <m:t>𝑚𝐾</m:t>
                        </m:r>
                      </m:oMath>
                    </m:oMathPara>
                  </a14:m>
                  <a:endParaRPr lang="en-GB"/>
                </a:p>
              </p:txBody>
            </p:sp>
          </mc:Choice>
          <mc:Fallback xmlns="">
            <p:sp>
              <p:nvSpPr>
                <p:cNvPr id="10" name="Rettangolo 9">
                  <a:extLst>
                    <a:ext uri="{FF2B5EF4-FFF2-40B4-BE49-F238E27FC236}">
                      <a16:creationId xmlns:a16="http://schemas.microsoft.com/office/drawing/2014/main" id="{F671508F-0173-C33E-30A1-257BED472B5A}"/>
                    </a:ext>
                  </a:extLst>
                </p:cNvPr>
                <p:cNvSpPr>
                  <a:spLocks noRot="1" noChangeAspect="1" noMove="1" noResize="1" noEditPoints="1" noAdjustHandles="1" noChangeArrowheads="1" noChangeShapeType="1" noTextEdit="1"/>
                </p:cNvSpPr>
                <p:nvPr/>
              </p:nvSpPr>
              <p:spPr>
                <a:xfrm>
                  <a:off x="9494604" y="3721770"/>
                  <a:ext cx="1448823" cy="471188"/>
                </a:xfrm>
                <a:prstGeom prst="rect">
                  <a:avLst/>
                </a:prstGeom>
                <a:blipFill>
                  <a:blip r:embed="rId6"/>
                  <a:stretch>
                    <a:fillRect b="-1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41668A0C-6F1E-00D6-7DD4-4AA81FD49A60}"/>
                    </a:ext>
                  </a:extLst>
                </p:cNvPr>
                <p:cNvSpPr txBox="1"/>
                <p:nvPr/>
              </p:nvSpPr>
              <p:spPr>
                <a:xfrm>
                  <a:off x="9150312" y="4397908"/>
                  <a:ext cx="2137410" cy="824579"/>
                </a:xfrm>
                <a:prstGeom prst="rect">
                  <a:avLst/>
                </a:prstGeom>
                <a:noFill/>
              </p:spPr>
              <p:txBody>
                <a:bodyPr wrap="square" rtlCol="0">
                  <a:spAutoFit/>
                </a:bodyPr>
                <a:lstStyle/>
                <a:p>
                  <a:pPr algn="ctr"/>
                  <a:r>
                    <a:rPr lang="en-GB"/>
                    <a:t>Cooling power:</a:t>
                  </a:r>
                </a:p>
                <a:p>
                  <a:pPr algn="ct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500 </m:t>
                        </m:r>
                        <m:r>
                          <a:rPr lang="en-GB" i="1" smtClean="0">
                            <a:latin typeface="Cambria Math" panose="02040503050406030204" pitchFamily="18" charset="0"/>
                          </a:rPr>
                          <m:t>𝜇</m:t>
                        </m:r>
                        <m:r>
                          <a:rPr lang="en-GB" i="1" smtClean="0">
                            <a:latin typeface="Cambria Math" panose="02040503050406030204" pitchFamily="18" charset="0"/>
                          </a:rPr>
                          <m:t>𝑊</m:t>
                        </m:r>
                        <m:r>
                          <a:rPr lang="en-GB" i="1" smtClean="0">
                            <a:latin typeface="Cambria Math" panose="02040503050406030204" pitchFamily="18" charset="0"/>
                          </a:rPr>
                          <m:t>  @  100 </m:t>
                        </m:r>
                        <m:r>
                          <a:rPr lang="en-GB" i="1" smtClean="0">
                            <a:latin typeface="Cambria Math" panose="02040503050406030204" pitchFamily="18" charset="0"/>
                          </a:rPr>
                          <m:t>𝑚𝐾</m:t>
                        </m:r>
                      </m:oMath>
                    </m:oMathPara>
                  </a14:m>
                  <a:endParaRPr lang="en-GB"/>
                </a:p>
              </p:txBody>
            </p:sp>
          </mc:Choice>
          <mc:Fallback xmlns="">
            <p:sp>
              <p:nvSpPr>
                <p:cNvPr id="11" name="CasellaDiTesto 10">
                  <a:extLst>
                    <a:ext uri="{FF2B5EF4-FFF2-40B4-BE49-F238E27FC236}">
                      <a16:creationId xmlns:a16="http://schemas.microsoft.com/office/drawing/2014/main" id="{41668A0C-6F1E-00D6-7DD4-4AA81FD49A60}"/>
                    </a:ext>
                  </a:extLst>
                </p:cNvPr>
                <p:cNvSpPr txBox="1">
                  <a:spLocks noRot="1" noChangeAspect="1" noMove="1" noResize="1" noEditPoints="1" noAdjustHandles="1" noChangeArrowheads="1" noChangeShapeType="1" noTextEdit="1"/>
                </p:cNvSpPr>
                <p:nvPr/>
              </p:nvSpPr>
              <p:spPr>
                <a:xfrm>
                  <a:off x="9150312" y="4397908"/>
                  <a:ext cx="2137410" cy="824579"/>
                </a:xfrm>
                <a:prstGeom prst="rect">
                  <a:avLst/>
                </a:prstGeom>
                <a:blipFill>
                  <a:blip r:embed="rId7"/>
                  <a:stretch>
                    <a:fillRect t="-3846" b="-9615"/>
                  </a:stretch>
                </a:blipFill>
              </p:spPr>
              <p:txBody>
                <a:bodyPr/>
                <a:lstStyle/>
                <a:p>
                  <a:r>
                    <a:rPr lang="it-IT">
                      <a:noFill/>
                    </a:rPr>
                    <a:t> </a:t>
                  </a:r>
                </a:p>
              </p:txBody>
            </p:sp>
          </mc:Fallback>
        </mc:AlternateContent>
        <p:sp>
          <p:nvSpPr>
            <p:cNvPr id="12" name="Rettangolo con angoli arrotondati 12">
              <a:extLst>
                <a:ext uri="{FF2B5EF4-FFF2-40B4-BE49-F238E27FC236}">
                  <a16:creationId xmlns:a16="http://schemas.microsoft.com/office/drawing/2014/main" id="{7B40F3B9-0A09-9350-58D6-2BF64C38487C}"/>
                </a:ext>
              </a:extLst>
            </p:cNvPr>
            <p:cNvSpPr/>
            <p:nvPr/>
          </p:nvSpPr>
          <p:spPr>
            <a:xfrm>
              <a:off x="8991858" y="3575501"/>
              <a:ext cx="2454316" cy="18222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5" descr="A picture containing indoor, floor, table, dining table&#10;&#10;Description automatically generated">
            <a:extLst>
              <a:ext uri="{FF2B5EF4-FFF2-40B4-BE49-F238E27FC236}">
                <a16:creationId xmlns:a16="http://schemas.microsoft.com/office/drawing/2014/main" id="{D4971874-AC7A-A48D-420A-C74EC3828132}"/>
              </a:ext>
            </a:extLst>
          </p:cNvPr>
          <p:cNvPicPr>
            <a:picLocks noChangeAspect="1"/>
          </p:cNvPicPr>
          <p:nvPr/>
        </p:nvPicPr>
        <p:blipFill rotWithShape="1">
          <a:blip r:embed="rId8"/>
          <a:srcRect r="-2" b="20979"/>
          <a:stretch/>
        </p:blipFill>
        <p:spPr>
          <a:xfrm>
            <a:off x="9184474" y="3249171"/>
            <a:ext cx="2761437" cy="2909432"/>
          </a:xfrm>
          <a:prstGeom prst="rect">
            <a:avLst/>
          </a:prstGeom>
        </p:spPr>
      </p:pic>
      <p:pic>
        <p:nvPicPr>
          <p:cNvPr id="3" name="Picture 10" descr="A picture containing sunburst chart&#10;&#10;Description automatically generated">
            <a:extLst>
              <a:ext uri="{FF2B5EF4-FFF2-40B4-BE49-F238E27FC236}">
                <a16:creationId xmlns:a16="http://schemas.microsoft.com/office/drawing/2014/main" id="{27AB3C94-2305-F40A-8549-FAC10874A6C8}"/>
              </a:ext>
            </a:extLst>
          </p:cNvPr>
          <p:cNvPicPr>
            <a:picLocks noChangeAspect="1"/>
          </p:cNvPicPr>
          <p:nvPr/>
        </p:nvPicPr>
        <p:blipFill>
          <a:blip r:embed="rId9"/>
          <a:stretch>
            <a:fillRect/>
          </a:stretch>
        </p:blipFill>
        <p:spPr>
          <a:xfrm>
            <a:off x="11085091" y="2384872"/>
            <a:ext cx="806324" cy="818314"/>
          </a:xfrm>
          <a:prstGeom prst="rect">
            <a:avLst/>
          </a:prstGeom>
        </p:spPr>
      </p:pic>
      <p:cxnSp>
        <p:nvCxnSpPr>
          <p:cNvPr id="13" name="Connettore 2 12">
            <a:extLst>
              <a:ext uri="{FF2B5EF4-FFF2-40B4-BE49-F238E27FC236}">
                <a16:creationId xmlns:a16="http://schemas.microsoft.com/office/drawing/2014/main" id="{B1176F54-94EC-9337-91A6-AB9298C4DEAD}"/>
              </a:ext>
            </a:extLst>
          </p:cNvPr>
          <p:cNvCxnSpPr>
            <a:cxnSpLocks/>
            <a:stCxn id="14" idx="3"/>
          </p:cNvCxnSpPr>
          <p:nvPr/>
        </p:nvCxnSpPr>
        <p:spPr>
          <a:xfrm flipV="1">
            <a:off x="8544216" y="5506675"/>
            <a:ext cx="1728497" cy="46708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4" name="CasellaDiTesto 13">
            <a:extLst>
              <a:ext uri="{FF2B5EF4-FFF2-40B4-BE49-F238E27FC236}">
                <a16:creationId xmlns:a16="http://schemas.microsoft.com/office/drawing/2014/main" id="{E1C85C44-7E4A-5905-FBC5-38E08FBA9A3D}"/>
              </a:ext>
            </a:extLst>
          </p:cNvPr>
          <p:cNvSpPr txBox="1"/>
          <p:nvPr/>
        </p:nvSpPr>
        <p:spPr>
          <a:xfrm>
            <a:off x="7128187" y="5742923"/>
            <a:ext cx="1416029" cy="461665"/>
          </a:xfrm>
          <a:prstGeom prst="rect">
            <a:avLst/>
          </a:prstGeom>
          <a:noFill/>
        </p:spPr>
        <p:txBody>
          <a:bodyPr wrap="none" rtlCol="0">
            <a:spAutoFit/>
          </a:bodyPr>
          <a:lstStyle/>
          <a:p>
            <a:r>
              <a:rPr lang="en-GB" sz="2400" noProof="0" dirty="0"/>
              <a:t>Transmon</a:t>
            </a:r>
            <a:endParaRPr lang="en-GB" sz="3600" i="1" dirty="0"/>
          </a:p>
        </p:txBody>
      </p:sp>
    </p:spTree>
    <p:extLst>
      <p:ext uri="{BB962C8B-B14F-4D97-AF65-F5344CB8AC3E}">
        <p14:creationId xmlns:p14="http://schemas.microsoft.com/office/powerpoint/2010/main" val="1995442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ED55011-DFEF-24EB-5CCE-6E161980E2C4}"/>
              </a:ext>
            </a:extLst>
          </p:cNvPr>
          <p:cNvSpPr txBox="1"/>
          <p:nvPr/>
        </p:nvSpPr>
        <p:spPr>
          <a:xfrm>
            <a:off x="-12389" y="1146817"/>
            <a:ext cx="3866828" cy="707886"/>
          </a:xfrm>
          <a:prstGeom prst="rect">
            <a:avLst/>
          </a:prstGeom>
          <a:noFill/>
        </p:spPr>
        <p:txBody>
          <a:bodyPr wrap="none" rtlCol="0">
            <a:spAutoFit/>
          </a:bodyPr>
          <a:lstStyle/>
          <a:p>
            <a:r>
              <a:rPr lang="en-GB" sz="4000" dirty="0"/>
              <a:t>Qubit in 3D cavity</a:t>
            </a:r>
            <a:endParaRPr lang="en-GB" sz="4000" i="1" dirty="0"/>
          </a:p>
        </p:txBody>
      </p:sp>
      <p:pic>
        <p:nvPicPr>
          <p:cNvPr id="5" name="Immagine 4">
            <a:extLst>
              <a:ext uri="{FF2B5EF4-FFF2-40B4-BE49-F238E27FC236}">
                <a16:creationId xmlns:a16="http://schemas.microsoft.com/office/drawing/2014/main" id="{96025D2E-B81A-5627-B824-C5AFFF16362B}"/>
              </a:ext>
            </a:extLst>
          </p:cNvPr>
          <p:cNvPicPr>
            <a:picLocks noChangeAspect="1"/>
          </p:cNvPicPr>
          <p:nvPr/>
        </p:nvPicPr>
        <p:blipFill>
          <a:blip r:embed="rId3"/>
          <a:stretch>
            <a:fillRect/>
          </a:stretch>
        </p:blipFill>
        <p:spPr>
          <a:xfrm>
            <a:off x="1102706" y="2139928"/>
            <a:ext cx="2159524" cy="3575720"/>
          </a:xfrm>
          <a:prstGeom prst="rect">
            <a:avLst/>
          </a:prstGeom>
        </p:spPr>
      </p:pic>
      <p:pic>
        <p:nvPicPr>
          <p:cNvPr id="6" name="Immagine 5">
            <a:extLst>
              <a:ext uri="{FF2B5EF4-FFF2-40B4-BE49-F238E27FC236}">
                <a16:creationId xmlns:a16="http://schemas.microsoft.com/office/drawing/2014/main" id="{12E9BFED-20EF-E464-7A46-E57FE144BB37}"/>
              </a:ext>
            </a:extLst>
          </p:cNvPr>
          <p:cNvPicPr>
            <a:picLocks noChangeAspect="1"/>
          </p:cNvPicPr>
          <p:nvPr/>
        </p:nvPicPr>
        <p:blipFill>
          <a:blip r:embed="rId4"/>
          <a:stretch>
            <a:fillRect/>
          </a:stretch>
        </p:blipFill>
        <p:spPr>
          <a:xfrm>
            <a:off x="5788223" y="3308429"/>
            <a:ext cx="4725059" cy="781159"/>
          </a:xfrm>
          <a:prstGeom prst="rect">
            <a:avLst/>
          </a:prstGeom>
        </p:spPr>
      </p:pic>
      <p:sp>
        <p:nvSpPr>
          <p:cNvPr id="7" name="CasellaDiTesto 6">
            <a:extLst>
              <a:ext uri="{FF2B5EF4-FFF2-40B4-BE49-F238E27FC236}">
                <a16:creationId xmlns:a16="http://schemas.microsoft.com/office/drawing/2014/main" id="{7C6E5637-067C-D74A-7346-3FC36EA7A1D2}"/>
              </a:ext>
            </a:extLst>
          </p:cNvPr>
          <p:cNvSpPr txBox="1"/>
          <p:nvPr/>
        </p:nvSpPr>
        <p:spPr>
          <a:xfrm>
            <a:off x="3498905" y="5804604"/>
            <a:ext cx="7784926" cy="461665"/>
          </a:xfrm>
          <a:prstGeom prst="rect">
            <a:avLst/>
          </a:prstGeom>
          <a:solidFill>
            <a:schemeClr val="bg1"/>
          </a:solidFill>
        </p:spPr>
        <p:txBody>
          <a:bodyPr wrap="square" rtlCol="0">
            <a:spAutoFit/>
          </a:bodyPr>
          <a:lstStyle/>
          <a:p>
            <a:r>
              <a:rPr lang="en-GB" sz="2400" u="sng"/>
              <a:t>We read the Qubit state through a cavity measurement</a:t>
            </a:r>
            <a:endParaRPr lang="en-GB" sz="2400" u="sng" baseline="-25000"/>
          </a:p>
        </p:txBody>
      </p:sp>
      <p:grpSp>
        <p:nvGrpSpPr>
          <p:cNvPr id="8" name="Gruppo 7">
            <a:extLst>
              <a:ext uri="{FF2B5EF4-FFF2-40B4-BE49-F238E27FC236}">
                <a16:creationId xmlns:a16="http://schemas.microsoft.com/office/drawing/2014/main" id="{B78E34E4-63CA-23CF-7BBC-48EFA1181A9D}"/>
              </a:ext>
            </a:extLst>
          </p:cNvPr>
          <p:cNvGrpSpPr>
            <a:grpSpLocks noChangeAspect="1"/>
          </p:cNvGrpSpPr>
          <p:nvPr/>
        </p:nvGrpSpPr>
        <p:grpSpPr>
          <a:xfrm>
            <a:off x="6586710" y="1340933"/>
            <a:ext cx="3128087" cy="1620000"/>
            <a:chOff x="7422400" y="1465848"/>
            <a:chExt cx="3800475" cy="1968222"/>
          </a:xfrm>
        </p:grpSpPr>
        <p:grpSp>
          <p:nvGrpSpPr>
            <p:cNvPr id="9" name="Gruppo 8">
              <a:extLst>
                <a:ext uri="{FF2B5EF4-FFF2-40B4-BE49-F238E27FC236}">
                  <a16:creationId xmlns:a16="http://schemas.microsoft.com/office/drawing/2014/main" id="{29EE54A6-90CD-5E15-4DC4-02CA293F6848}"/>
                </a:ext>
              </a:extLst>
            </p:cNvPr>
            <p:cNvGrpSpPr/>
            <p:nvPr/>
          </p:nvGrpSpPr>
          <p:grpSpPr>
            <a:xfrm>
              <a:off x="7422400" y="2003534"/>
              <a:ext cx="3800475" cy="1430536"/>
              <a:chOff x="7190422" y="2426176"/>
              <a:chExt cx="3800475" cy="1430536"/>
            </a:xfrm>
          </p:grpSpPr>
          <p:pic>
            <p:nvPicPr>
              <p:cNvPr id="12" name="Immagine 11">
                <a:extLst>
                  <a:ext uri="{FF2B5EF4-FFF2-40B4-BE49-F238E27FC236}">
                    <a16:creationId xmlns:a16="http://schemas.microsoft.com/office/drawing/2014/main" id="{B0FF02E2-A3B5-7A69-36F1-8C45B2BFF87C}"/>
                  </a:ext>
                </a:extLst>
              </p:cNvPr>
              <p:cNvPicPr>
                <a:picLocks noChangeAspect="1"/>
              </p:cNvPicPr>
              <p:nvPr/>
            </p:nvPicPr>
            <p:blipFill>
              <a:blip r:embed="rId5"/>
              <a:stretch>
                <a:fillRect/>
              </a:stretch>
            </p:blipFill>
            <p:spPr>
              <a:xfrm>
                <a:off x="7190422" y="2580362"/>
                <a:ext cx="3800475" cy="1276350"/>
              </a:xfrm>
              <a:prstGeom prst="rect">
                <a:avLst/>
              </a:prstGeom>
            </p:spPr>
          </p:pic>
          <p:sp>
            <p:nvSpPr>
              <p:cNvPr id="13" name="CasellaDiTesto 12">
                <a:extLst>
                  <a:ext uri="{FF2B5EF4-FFF2-40B4-BE49-F238E27FC236}">
                    <a16:creationId xmlns:a16="http://schemas.microsoft.com/office/drawing/2014/main" id="{295C39C9-951F-4E46-747E-2F8238101196}"/>
                  </a:ext>
                </a:extLst>
              </p:cNvPr>
              <p:cNvSpPr txBox="1"/>
              <p:nvPr/>
            </p:nvSpPr>
            <p:spPr>
              <a:xfrm>
                <a:off x="7428857" y="2426176"/>
                <a:ext cx="425116" cy="369332"/>
              </a:xfrm>
              <a:prstGeom prst="rect">
                <a:avLst/>
              </a:prstGeom>
              <a:solidFill>
                <a:schemeClr val="bg1"/>
              </a:solidFill>
            </p:spPr>
            <p:txBody>
              <a:bodyPr wrap="none" rtlCol="0">
                <a:spAutoFit/>
              </a:bodyPr>
              <a:lstStyle/>
              <a:p>
                <a:r>
                  <a:rPr lang="el-GR"/>
                  <a:t>ω</a:t>
                </a:r>
                <a:r>
                  <a:rPr lang="it-IT" baseline="-25000"/>
                  <a:t>q</a:t>
                </a:r>
                <a:endParaRPr lang="en-GB" baseline="-25000"/>
              </a:p>
            </p:txBody>
          </p:sp>
          <p:sp>
            <p:nvSpPr>
              <p:cNvPr id="14" name="CasellaDiTesto 13">
                <a:extLst>
                  <a:ext uri="{FF2B5EF4-FFF2-40B4-BE49-F238E27FC236}">
                    <a16:creationId xmlns:a16="http://schemas.microsoft.com/office/drawing/2014/main" id="{B93C121A-4B2D-B930-5CAE-F0E4DC0A28BF}"/>
                  </a:ext>
                </a:extLst>
              </p:cNvPr>
              <p:cNvSpPr txBox="1"/>
              <p:nvPr/>
            </p:nvSpPr>
            <p:spPr>
              <a:xfrm>
                <a:off x="10362557" y="2426176"/>
                <a:ext cx="397866" cy="369332"/>
              </a:xfrm>
              <a:prstGeom prst="rect">
                <a:avLst/>
              </a:prstGeom>
              <a:solidFill>
                <a:schemeClr val="bg1"/>
              </a:solidFill>
            </p:spPr>
            <p:txBody>
              <a:bodyPr wrap="none" rtlCol="0">
                <a:spAutoFit/>
              </a:bodyPr>
              <a:lstStyle/>
              <a:p>
                <a:r>
                  <a:rPr lang="el-GR"/>
                  <a:t>ω</a:t>
                </a:r>
                <a:r>
                  <a:rPr lang="it-IT" baseline="-25000"/>
                  <a:t>r</a:t>
                </a:r>
                <a:endParaRPr lang="en-GB" baseline="-25000"/>
              </a:p>
            </p:txBody>
          </p:sp>
          <p:sp>
            <p:nvSpPr>
              <p:cNvPr id="15" name="Rettangolo 14">
                <a:extLst>
                  <a:ext uri="{FF2B5EF4-FFF2-40B4-BE49-F238E27FC236}">
                    <a16:creationId xmlns:a16="http://schemas.microsoft.com/office/drawing/2014/main" id="{2C12B398-B29B-18C5-DC5A-8EC581176461}"/>
                  </a:ext>
                </a:extLst>
              </p:cNvPr>
              <p:cNvSpPr/>
              <p:nvPr/>
            </p:nvSpPr>
            <p:spPr>
              <a:xfrm>
                <a:off x="7757160" y="3352800"/>
                <a:ext cx="784860" cy="350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CasellaDiTesto 9">
              <a:extLst>
                <a:ext uri="{FF2B5EF4-FFF2-40B4-BE49-F238E27FC236}">
                  <a16:creationId xmlns:a16="http://schemas.microsoft.com/office/drawing/2014/main" id="{624805B0-A3F3-A6B9-CECF-3B00C284EB23}"/>
                </a:ext>
              </a:extLst>
            </p:cNvPr>
            <p:cNvSpPr txBox="1"/>
            <p:nvPr/>
          </p:nvSpPr>
          <p:spPr>
            <a:xfrm>
              <a:off x="8313184" y="1465848"/>
              <a:ext cx="1850571" cy="369332"/>
            </a:xfrm>
            <a:prstGeom prst="rect">
              <a:avLst/>
            </a:prstGeom>
            <a:solidFill>
              <a:schemeClr val="bg1"/>
            </a:solidFill>
          </p:spPr>
          <p:txBody>
            <a:bodyPr wrap="none" rtlCol="0">
              <a:spAutoFit/>
            </a:bodyPr>
            <a:lstStyle/>
            <a:p>
              <a:r>
                <a:rPr lang="it-IT" dirty="0"/>
                <a:t>Dispersive regime</a:t>
              </a:r>
              <a:endParaRPr lang="en-GB" baseline="-25000" dirty="0"/>
            </a:p>
          </p:txBody>
        </p:sp>
        <p:sp>
          <p:nvSpPr>
            <p:cNvPr id="11" name="Rettangolo 10">
              <a:extLst>
                <a:ext uri="{FF2B5EF4-FFF2-40B4-BE49-F238E27FC236}">
                  <a16:creationId xmlns:a16="http://schemas.microsoft.com/office/drawing/2014/main" id="{4A9CCA4A-C5C2-D1C7-2E56-CC6E5004D34D}"/>
                </a:ext>
              </a:extLst>
            </p:cNvPr>
            <p:cNvSpPr/>
            <p:nvPr/>
          </p:nvSpPr>
          <p:spPr>
            <a:xfrm>
              <a:off x="9126109" y="2372866"/>
              <a:ext cx="471604" cy="369332"/>
            </a:xfrm>
            <a:prstGeom prst="rect">
              <a:avLst/>
            </a:prstGeom>
            <a:solidFill>
              <a:schemeClr val="bg1"/>
            </a:solidFill>
          </p:spPr>
          <p:txBody>
            <a:bodyPr wrap="none">
              <a:spAutoFit/>
            </a:bodyPr>
            <a:lstStyle/>
            <a:p>
              <a:r>
                <a:rPr lang="el-GR"/>
                <a:t>Δ</a:t>
              </a:r>
              <a:r>
                <a:rPr lang="it-IT" baseline="-25000"/>
                <a:t>01</a:t>
              </a:r>
              <a:endParaRPr lang="en-GB" baseline="-25000"/>
            </a:p>
          </p:txBody>
        </p:sp>
      </p:grpSp>
      <p:grpSp>
        <p:nvGrpSpPr>
          <p:cNvPr id="16" name="Gruppo 15">
            <a:extLst>
              <a:ext uri="{FF2B5EF4-FFF2-40B4-BE49-F238E27FC236}">
                <a16:creationId xmlns:a16="http://schemas.microsoft.com/office/drawing/2014/main" id="{57613094-F2EA-0B50-1AD9-BEEA55B5BC24}"/>
              </a:ext>
            </a:extLst>
          </p:cNvPr>
          <p:cNvGrpSpPr/>
          <p:nvPr/>
        </p:nvGrpSpPr>
        <p:grpSpPr>
          <a:xfrm>
            <a:off x="7053180" y="5182633"/>
            <a:ext cx="2402496" cy="408105"/>
            <a:chOff x="668903" y="3562401"/>
            <a:chExt cx="2402496" cy="408105"/>
          </a:xfrm>
        </p:grpSpPr>
        <p:sp>
          <p:nvSpPr>
            <p:cNvPr id="17" name="Rettangolo 16">
              <a:extLst>
                <a:ext uri="{FF2B5EF4-FFF2-40B4-BE49-F238E27FC236}">
                  <a16:creationId xmlns:a16="http://schemas.microsoft.com/office/drawing/2014/main" id="{F3825B28-8212-230D-2879-DA7089653067}"/>
                </a:ext>
              </a:extLst>
            </p:cNvPr>
            <p:cNvSpPr/>
            <p:nvPr/>
          </p:nvSpPr>
          <p:spPr>
            <a:xfrm>
              <a:off x="668903" y="3570396"/>
              <a:ext cx="1524775" cy="400110"/>
            </a:xfrm>
            <a:prstGeom prst="rect">
              <a:avLst/>
            </a:prstGeom>
            <a:solidFill>
              <a:schemeClr val="bg1"/>
            </a:solidFill>
          </p:spPr>
          <p:txBody>
            <a:bodyPr wrap="square">
              <a:spAutoFit/>
            </a:bodyPr>
            <a:lstStyle/>
            <a:p>
              <a:r>
                <a:rPr lang="el-GR" sz="2000" dirty="0"/>
                <a:t>Δ</a:t>
              </a:r>
              <a:r>
                <a:rPr lang="it-IT" sz="2000" baseline="-25000" dirty="0"/>
                <a:t>01</a:t>
              </a:r>
              <a:r>
                <a:rPr lang="it-IT" sz="2000" dirty="0"/>
                <a:t>=</a:t>
              </a:r>
              <a:r>
                <a:rPr lang="el-GR" sz="2000" dirty="0"/>
                <a:t>ω</a:t>
              </a:r>
              <a:r>
                <a:rPr lang="it-IT" sz="2000" baseline="-25000" dirty="0" err="1"/>
                <a:t>q</a:t>
              </a:r>
              <a:r>
                <a:rPr lang="it-IT" sz="2000" dirty="0"/>
                <a:t>-</a:t>
              </a:r>
              <a:r>
                <a:rPr lang="el-GR" sz="2000" dirty="0"/>
                <a:t>ω</a:t>
              </a:r>
              <a:r>
                <a:rPr lang="it-IT" sz="2000" baseline="-25000" dirty="0" err="1"/>
                <a:t>r</a:t>
              </a:r>
              <a:endParaRPr lang="en-GB" sz="2000" baseline="-25000" dirty="0"/>
            </a:p>
          </p:txBody>
        </p:sp>
        <p:sp>
          <p:nvSpPr>
            <p:cNvPr id="18" name="Rettangolo 17">
              <a:extLst>
                <a:ext uri="{FF2B5EF4-FFF2-40B4-BE49-F238E27FC236}">
                  <a16:creationId xmlns:a16="http://schemas.microsoft.com/office/drawing/2014/main" id="{D2A278AA-EE7E-5D53-6466-205580F84C05}"/>
                </a:ext>
              </a:extLst>
            </p:cNvPr>
            <p:cNvSpPr/>
            <p:nvPr/>
          </p:nvSpPr>
          <p:spPr>
            <a:xfrm>
              <a:off x="2139734" y="3562401"/>
              <a:ext cx="931665" cy="400110"/>
            </a:xfrm>
            <a:prstGeom prst="rect">
              <a:avLst/>
            </a:prstGeom>
            <a:solidFill>
              <a:schemeClr val="bg1"/>
            </a:solidFill>
          </p:spPr>
          <p:txBody>
            <a:bodyPr wrap="none">
              <a:spAutoFit/>
            </a:bodyPr>
            <a:lstStyle/>
            <a:p>
              <a:r>
                <a:rPr lang="el-GR" sz="2000" dirty="0"/>
                <a:t>ω</a:t>
              </a:r>
              <a:r>
                <a:rPr lang="it-IT" sz="2000" baseline="-25000" dirty="0" err="1"/>
                <a:t>q</a:t>
              </a:r>
              <a:r>
                <a:rPr lang="it-IT" sz="2000" dirty="0"/>
                <a:t>=</a:t>
              </a:r>
              <a:r>
                <a:rPr lang="el-GR" sz="2000" dirty="0"/>
                <a:t>ω</a:t>
              </a:r>
              <a:r>
                <a:rPr lang="it-IT" sz="2000" baseline="-25000" dirty="0"/>
                <a:t>01</a:t>
              </a:r>
              <a:endParaRPr lang="en-GB" sz="2000" baseline="-25000" dirty="0"/>
            </a:p>
          </p:txBody>
        </p:sp>
      </p:grpSp>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9D88669E-CE23-784A-27E0-4EE067395A90}"/>
                  </a:ext>
                </a:extLst>
              </p:cNvPr>
              <p:cNvSpPr txBox="1"/>
              <p:nvPr/>
            </p:nvSpPr>
            <p:spPr>
              <a:xfrm>
                <a:off x="8703045" y="4234912"/>
                <a:ext cx="1011752" cy="7338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m:rPr>
                              <m:sty m:val="p"/>
                            </m:rPr>
                            <a:rPr lang="el-GR" sz="2000" i="1" smtClean="0">
                              <a:latin typeface="Cambria Math" panose="02040503050406030204" pitchFamily="18" charset="0"/>
                            </a:rPr>
                            <m:t>χ</m:t>
                          </m:r>
                        </m:e>
                        <m:sub>
                          <m:r>
                            <a:rPr lang="it-IT" sz="2000" b="0" i="1" smtClean="0">
                              <a:latin typeface="Cambria Math" panose="02040503050406030204" pitchFamily="18" charset="0"/>
                            </a:rPr>
                            <m:t>𝑖𝑗</m:t>
                          </m:r>
                        </m:sub>
                      </m:sSub>
                      <m:r>
                        <a:rPr lang="it-IT" sz="2000" b="0" i="1" smtClean="0">
                          <a:latin typeface="Cambria Math" panose="02040503050406030204" pitchFamily="18" charset="0"/>
                        </a:rPr>
                        <m:t>=</m:t>
                      </m:r>
                      <m:f>
                        <m:fPr>
                          <m:ctrlPr>
                            <a:rPr lang="it-IT" sz="2000" b="0" i="1" smtClean="0">
                              <a:latin typeface="Cambria Math" panose="02040503050406030204" pitchFamily="18" charset="0"/>
                            </a:rPr>
                          </m:ctrlPr>
                        </m:fPr>
                        <m:num>
                          <m:sSubSup>
                            <m:sSubSupPr>
                              <m:ctrlPr>
                                <a:rPr lang="it-IT" sz="2000" b="0" i="1" smtClean="0">
                                  <a:latin typeface="Cambria Math" panose="02040503050406030204" pitchFamily="18" charset="0"/>
                                </a:rPr>
                              </m:ctrlPr>
                            </m:sSubSupPr>
                            <m:e>
                              <m:r>
                                <a:rPr lang="it-IT" sz="2000" b="0" i="1" smtClean="0">
                                  <a:latin typeface="Cambria Math" panose="02040503050406030204" pitchFamily="18" charset="0"/>
                                </a:rPr>
                                <m:t>𝑔</m:t>
                              </m:r>
                            </m:e>
                            <m:sub>
                              <m:r>
                                <a:rPr lang="it-IT" sz="2000" b="0" i="1" smtClean="0">
                                  <a:latin typeface="Cambria Math" panose="02040503050406030204" pitchFamily="18" charset="0"/>
                                </a:rPr>
                                <m:t>𝑖𝑗</m:t>
                              </m:r>
                            </m:sub>
                            <m:sup>
                              <m:r>
                                <a:rPr lang="it-IT" sz="2000" b="0" i="1" smtClean="0">
                                  <a:latin typeface="Cambria Math" panose="02040503050406030204" pitchFamily="18" charset="0"/>
                                </a:rPr>
                                <m:t>2</m:t>
                              </m:r>
                            </m:sup>
                          </m:sSubSup>
                        </m:num>
                        <m:den>
                          <m:sSub>
                            <m:sSubPr>
                              <m:ctrlPr>
                                <a:rPr lang="it-IT" sz="2000" b="0" i="1" smtClean="0">
                                  <a:latin typeface="Cambria Math" panose="02040503050406030204" pitchFamily="18" charset="0"/>
                                </a:rPr>
                              </m:ctrlPr>
                            </m:sSubPr>
                            <m:e>
                              <m:r>
                                <m:rPr>
                                  <m:sty m:val="p"/>
                                </m:rPr>
                                <a:rPr lang="el-GR" sz="2000" b="0" i="1" smtClean="0">
                                  <a:latin typeface="Cambria Math" panose="02040503050406030204" pitchFamily="18" charset="0"/>
                                </a:rPr>
                                <m:t>Δ</m:t>
                              </m:r>
                            </m:e>
                            <m:sub>
                              <m:r>
                                <a:rPr lang="it-IT" sz="2000" b="0" i="1" smtClean="0">
                                  <a:latin typeface="Cambria Math" panose="02040503050406030204" pitchFamily="18" charset="0"/>
                                </a:rPr>
                                <m:t>𝑖𝑗</m:t>
                              </m:r>
                            </m:sub>
                          </m:sSub>
                        </m:den>
                      </m:f>
                    </m:oMath>
                  </m:oMathPara>
                </a14:m>
                <a:endParaRPr lang="en-GB" sz="2000" dirty="0"/>
              </a:p>
            </p:txBody>
          </p:sp>
        </mc:Choice>
        <mc:Fallback xmlns="">
          <p:sp>
            <p:nvSpPr>
              <p:cNvPr id="19" name="CasellaDiTesto 18">
                <a:extLst>
                  <a:ext uri="{FF2B5EF4-FFF2-40B4-BE49-F238E27FC236}">
                    <a16:creationId xmlns:a16="http://schemas.microsoft.com/office/drawing/2014/main" id="{9D88669E-CE23-784A-27E0-4EE067395A90}"/>
                  </a:ext>
                </a:extLst>
              </p:cNvPr>
              <p:cNvSpPr txBox="1">
                <a:spLocks noRot="1" noChangeAspect="1" noMove="1" noResize="1" noEditPoints="1" noAdjustHandles="1" noChangeArrowheads="1" noChangeShapeType="1" noTextEdit="1"/>
              </p:cNvSpPr>
              <p:nvPr/>
            </p:nvSpPr>
            <p:spPr>
              <a:xfrm>
                <a:off x="8703045" y="4234912"/>
                <a:ext cx="1011752" cy="733855"/>
              </a:xfrm>
              <a:prstGeom prst="rect">
                <a:avLst/>
              </a:prstGeom>
              <a:blipFill>
                <a:blip r:embed="rId6"/>
                <a:stretch>
                  <a:fillRect l="-6173" r="-2469" b="-847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1CE48F3A-E674-42F6-602A-3137B03548D7}"/>
                  </a:ext>
                </a:extLst>
              </p:cNvPr>
              <p:cNvSpPr txBox="1"/>
              <p:nvPr/>
            </p:nvSpPr>
            <p:spPr>
              <a:xfrm>
                <a:off x="6235674" y="4341704"/>
                <a:ext cx="1577676" cy="5250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m:rPr>
                              <m:sty m:val="p"/>
                            </m:rPr>
                            <a:rPr lang="el-GR" sz="2000" i="1" smtClean="0">
                              <a:latin typeface="Cambria Math" panose="02040503050406030204" pitchFamily="18" charset="0"/>
                            </a:rPr>
                            <m:t>χ</m:t>
                          </m:r>
                        </m:e>
                        <m:sub>
                          <m:r>
                            <a:rPr lang="it-IT" sz="2000" b="0" i="1" smtClean="0">
                              <a:latin typeface="Cambria Math" panose="02040503050406030204" pitchFamily="18" charset="0"/>
                            </a:rPr>
                            <m:t> </m:t>
                          </m:r>
                        </m:sub>
                      </m:sSub>
                      <m:r>
                        <a:rPr lang="it-IT" sz="2000" b="0" i="1" smtClean="0">
                          <a:latin typeface="Cambria Math" panose="02040503050406030204" pitchFamily="18" charset="0"/>
                        </a:rPr>
                        <m:t>=</m:t>
                      </m:r>
                      <m:sSub>
                        <m:sSubPr>
                          <m:ctrlPr>
                            <a:rPr lang="en-GB" sz="2000" i="1" smtClean="0">
                              <a:latin typeface="Cambria Math" panose="02040503050406030204" pitchFamily="18" charset="0"/>
                            </a:rPr>
                          </m:ctrlPr>
                        </m:sSubPr>
                        <m:e>
                          <m:r>
                            <m:rPr>
                              <m:sty m:val="p"/>
                            </m:rPr>
                            <a:rPr lang="el-GR" sz="2000" i="1" smtClean="0">
                              <a:latin typeface="Cambria Math" panose="02040503050406030204" pitchFamily="18" charset="0"/>
                            </a:rPr>
                            <m:t>χ</m:t>
                          </m:r>
                        </m:e>
                        <m:sub>
                          <m:r>
                            <a:rPr lang="it-IT" sz="2000" b="0" i="1" smtClean="0">
                              <a:latin typeface="Cambria Math" panose="02040503050406030204" pitchFamily="18" charset="0"/>
                            </a:rPr>
                            <m:t>01</m:t>
                          </m:r>
                        </m:sub>
                      </m:sSub>
                      <m:r>
                        <a:rPr lang="it-IT" sz="2000" b="0" i="1" smtClean="0">
                          <a:latin typeface="Cambria Math" panose="02040503050406030204" pitchFamily="18" charset="0"/>
                        </a:rPr>
                        <m:t>−</m:t>
                      </m:r>
                      <m:f>
                        <m:fPr>
                          <m:ctrlPr>
                            <a:rPr lang="it-IT" sz="2000" b="0" i="1" smtClean="0">
                              <a:latin typeface="Cambria Math" panose="02040503050406030204" pitchFamily="18" charset="0"/>
                            </a:rPr>
                          </m:ctrlPr>
                        </m:fPr>
                        <m:num>
                          <m:sSub>
                            <m:sSubPr>
                              <m:ctrlPr>
                                <a:rPr lang="en-GB" sz="2000" i="1" smtClean="0">
                                  <a:latin typeface="Cambria Math" panose="02040503050406030204" pitchFamily="18" charset="0"/>
                                </a:rPr>
                              </m:ctrlPr>
                            </m:sSubPr>
                            <m:e>
                              <m:r>
                                <m:rPr>
                                  <m:sty m:val="p"/>
                                </m:rPr>
                                <a:rPr lang="el-GR" sz="2000" i="1" smtClean="0">
                                  <a:latin typeface="Cambria Math" panose="02040503050406030204" pitchFamily="18" charset="0"/>
                                </a:rPr>
                                <m:t>χ</m:t>
                              </m:r>
                            </m:e>
                            <m:sub>
                              <m:r>
                                <a:rPr lang="it-IT" sz="2000" b="0" i="1" smtClean="0">
                                  <a:latin typeface="Cambria Math" panose="02040503050406030204" pitchFamily="18" charset="0"/>
                                </a:rPr>
                                <m:t>12</m:t>
                              </m:r>
                            </m:sub>
                          </m:sSub>
                        </m:num>
                        <m:den>
                          <m:r>
                            <a:rPr lang="it-IT" sz="2000" b="0" i="1" smtClean="0">
                              <a:latin typeface="Cambria Math" panose="02040503050406030204" pitchFamily="18" charset="0"/>
                            </a:rPr>
                            <m:t>2</m:t>
                          </m:r>
                        </m:den>
                      </m:f>
                    </m:oMath>
                  </m:oMathPara>
                </a14:m>
                <a:endParaRPr lang="en-GB" sz="2000" dirty="0"/>
              </a:p>
            </p:txBody>
          </p:sp>
        </mc:Choice>
        <mc:Fallback xmlns="">
          <p:sp>
            <p:nvSpPr>
              <p:cNvPr id="20" name="CasellaDiTesto 19">
                <a:extLst>
                  <a:ext uri="{FF2B5EF4-FFF2-40B4-BE49-F238E27FC236}">
                    <a16:creationId xmlns:a16="http://schemas.microsoft.com/office/drawing/2014/main" id="{1CE48F3A-E674-42F6-602A-3137B03548D7}"/>
                  </a:ext>
                </a:extLst>
              </p:cNvPr>
              <p:cNvSpPr txBox="1">
                <a:spLocks noRot="1" noChangeAspect="1" noMove="1" noResize="1" noEditPoints="1" noAdjustHandles="1" noChangeArrowheads="1" noChangeShapeType="1" noTextEdit="1"/>
              </p:cNvSpPr>
              <p:nvPr/>
            </p:nvSpPr>
            <p:spPr>
              <a:xfrm>
                <a:off x="6235674" y="4341704"/>
                <a:ext cx="1577676" cy="525080"/>
              </a:xfrm>
              <a:prstGeom prst="rect">
                <a:avLst/>
              </a:prstGeom>
              <a:blipFill>
                <a:blip r:embed="rId7"/>
                <a:stretch>
                  <a:fillRect l="-4000" r="-800" b="-16279"/>
                </a:stretch>
              </a:blipFill>
            </p:spPr>
            <p:txBody>
              <a:bodyPr/>
              <a:lstStyle/>
              <a:p>
                <a:r>
                  <a:rPr lang="it-IT">
                    <a:noFill/>
                  </a:rPr>
                  <a:t> </a:t>
                </a:r>
              </a:p>
            </p:txBody>
          </p:sp>
        </mc:Fallback>
      </mc:AlternateContent>
      <p:sp>
        <p:nvSpPr>
          <p:cNvPr id="21" name="Segnaposto piè di pagina 3">
            <a:extLst>
              <a:ext uri="{FF2B5EF4-FFF2-40B4-BE49-F238E27FC236}">
                <a16:creationId xmlns:a16="http://schemas.microsoft.com/office/drawing/2014/main" id="{EF4E2B38-CED8-DF7B-4E42-AFA284094362}"/>
              </a:ext>
            </a:extLst>
          </p:cNvPr>
          <p:cNvSpPr txBox="1">
            <a:spLocks/>
          </p:cNvSpPr>
          <p:nvPr/>
        </p:nvSpPr>
        <p:spPr>
          <a:xfrm>
            <a:off x="0" y="6492875"/>
            <a:ext cx="4572000" cy="365125"/>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i="1" dirty="0" err="1">
                <a:solidFill>
                  <a:schemeClr val="tx1"/>
                </a:solidFill>
              </a:rPr>
              <a:t>Fabricated</a:t>
            </a:r>
            <a:r>
              <a:rPr lang="it-IT" sz="1400" i="1" dirty="0">
                <a:solidFill>
                  <a:schemeClr val="tx1"/>
                </a:solidFill>
              </a:rPr>
              <a:t> @ Technology Innovation Institute, Abu Dhabi</a:t>
            </a:r>
            <a:endParaRPr lang="it-IT" sz="1400" dirty="0">
              <a:solidFill>
                <a:schemeClr val="tx1"/>
              </a:solidFill>
            </a:endParaRPr>
          </a:p>
        </p:txBody>
      </p:sp>
      <p:pic>
        <p:nvPicPr>
          <p:cNvPr id="2" name="Picture 24" descr="Icon&#10;&#10;Description automatically generated">
            <a:extLst>
              <a:ext uri="{FF2B5EF4-FFF2-40B4-BE49-F238E27FC236}">
                <a16:creationId xmlns:a16="http://schemas.microsoft.com/office/drawing/2014/main" id="{66911032-A82A-237D-1BD1-B83311BD134B}"/>
              </a:ext>
            </a:extLst>
          </p:cNvPr>
          <p:cNvPicPr>
            <a:picLocks noChangeAspect="1"/>
          </p:cNvPicPr>
          <p:nvPr/>
        </p:nvPicPr>
        <p:blipFill rotWithShape="1">
          <a:blip r:embed="rId8"/>
          <a:srcRect t="8622" b="11476"/>
          <a:stretch/>
        </p:blipFill>
        <p:spPr>
          <a:xfrm>
            <a:off x="224985" y="5557401"/>
            <a:ext cx="1150999" cy="612000"/>
          </a:xfrm>
          <a:prstGeom prst="rect">
            <a:avLst/>
          </a:prstGeom>
        </p:spPr>
      </p:pic>
    </p:spTree>
    <p:extLst>
      <p:ext uri="{BB962C8B-B14F-4D97-AF65-F5344CB8AC3E}">
        <p14:creationId xmlns:p14="http://schemas.microsoft.com/office/powerpoint/2010/main" val="1464471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25C69B3-01A7-8194-6A2C-C91460808862}"/>
              </a:ext>
            </a:extLst>
          </p:cNvPr>
          <p:cNvSpPr txBox="1"/>
          <p:nvPr/>
        </p:nvSpPr>
        <p:spPr>
          <a:xfrm>
            <a:off x="0" y="1128151"/>
            <a:ext cx="8175187" cy="707886"/>
          </a:xfrm>
          <a:prstGeom prst="rect">
            <a:avLst/>
          </a:prstGeom>
          <a:noFill/>
        </p:spPr>
        <p:txBody>
          <a:bodyPr wrap="none" rtlCol="0">
            <a:spAutoFit/>
          </a:bodyPr>
          <a:lstStyle/>
          <a:p>
            <a:r>
              <a:rPr lang="en-GB" sz="4000" dirty="0"/>
              <a:t>Qubit in 3D cavity: Cavity spectroscopy</a:t>
            </a:r>
            <a:endParaRPr lang="en-GB" sz="4000" i="1" dirty="0"/>
          </a:p>
        </p:txBody>
      </p:sp>
      <p:grpSp>
        <p:nvGrpSpPr>
          <p:cNvPr id="5" name="Gruppo 4">
            <a:extLst>
              <a:ext uri="{FF2B5EF4-FFF2-40B4-BE49-F238E27FC236}">
                <a16:creationId xmlns:a16="http://schemas.microsoft.com/office/drawing/2014/main" id="{9DEAB891-0D6C-95D5-2F17-F64FDB950CA2}"/>
              </a:ext>
            </a:extLst>
          </p:cNvPr>
          <p:cNvGrpSpPr/>
          <p:nvPr/>
        </p:nvGrpSpPr>
        <p:grpSpPr>
          <a:xfrm>
            <a:off x="555257" y="1858881"/>
            <a:ext cx="6233865" cy="4266150"/>
            <a:chOff x="463077" y="1400783"/>
            <a:chExt cx="6443022" cy="4657120"/>
          </a:xfrm>
        </p:grpSpPr>
        <p:pic>
          <p:nvPicPr>
            <p:cNvPr id="6" name="Immagine 5">
              <a:extLst>
                <a:ext uri="{FF2B5EF4-FFF2-40B4-BE49-F238E27FC236}">
                  <a16:creationId xmlns:a16="http://schemas.microsoft.com/office/drawing/2014/main" id="{4B5E11C0-5083-8DF0-F519-F482794BC62C}"/>
                </a:ext>
              </a:extLst>
            </p:cNvPr>
            <p:cNvPicPr>
              <a:picLocks noChangeAspect="1"/>
            </p:cNvPicPr>
            <p:nvPr/>
          </p:nvPicPr>
          <p:blipFill>
            <a:blip r:embed="rId3"/>
            <a:stretch>
              <a:fillRect/>
            </a:stretch>
          </p:blipFill>
          <p:spPr>
            <a:xfrm>
              <a:off x="463077" y="1842367"/>
              <a:ext cx="6443022" cy="4215536"/>
            </a:xfrm>
            <a:prstGeom prst="rect">
              <a:avLst/>
            </a:prstGeom>
          </p:spPr>
        </p:pic>
        <p:sp>
          <p:nvSpPr>
            <p:cNvPr id="7" name="CasellaDiTesto 6">
              <a:extLst>
                <a:ext uri="{FF2B5EF4-FFF2-40B4-BE49-F238E27FC236}">
                  <a16:creationId xmlns:a16="http://schemas.microsoft.com/office/drawing/2014/main" id="{1F99335A-34BE-CD43-6855-F07AB7BB59BC}"/>
                </a:ext>
              </a:extLst>
            </p:cNvPr>
            <p:cNvSpPr txBox="1"/>
            <p:nvPr/>
          </p:nvSpPr>
          <p:spPr>
            <a:xfrm>
              <a:off x="631087" y="1400783"/>
              <a:ext cx="2279474" cy="705563"/>
            </a:xfrm>
            <a:prstGeom prst="rect">
              <a:avLst/>
            </a:prstGeom>
            <a:noFill/>
          </p:spPr>
          <p:txBody>
            <a:bodyPr wrap="none" rtlCol="0">
              <a:spAutoFit/>
            </a:bodyPr>
            <a:lstStyle/>
            <a:p>
              <a:r>
                <a:rPr lang="en-GB" dirty="0"/>
                <a:t>Bare cavity frequency</a:t>
              </a:r>
            </a:p>
            <a:p>
              <a:r>
                <a:rPr lang="el-GR" dirty="0"/>
                <a:t>ν</a:t>
              </a:r>
              <a:r>
                <a:rPr lang="it-IT" baseline="-25000" dirty="0" err="1"/>
                <a:t>r</a:t>
              </a:r>
              <a:r>
                <a:rPr lang="en-GB" dirty="0"/>
                <a:t>= 7.268 GHz</a:t>
              </a:r>
            </a:p>
          </p:txBody>
        </p:sp>
        <p:cxnSp>
          <p:nvCxnSpPr>
            <p:cNvPr id="8" name="Connettore 2 7">
              <a:extLst>
                <a:ext uri="{FF2B5EF4-FFF2-40B4-BE49-F238E27FC236}">
                  <a16:creationId xmlns:a16="http://schemas.microsoft.com/office/drawing/2014/main" id="{C720BF98-E11E-3BCB-5AEE-C5B78709FA52}"/>
                </a:ext>
              </a:extLst>
            </p:cNvPr>
            <p:cNvCxnSpPr>
              <a:cxnSpLocks/>
            </p:cNvCxnSpPr>
            <p:nvPr/>
          </p:nvCxnSpPr>
          <p:spPr>
            <a:xfrm>
              <a:off x="2332996" y="1842367"/>
              <a:ext cx="0" cy="22103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cxnSp>
        <p:nvCxnSpPr>
          <p:cNvPr id="12" name="Connettore diritto 15">
            <a:extLst>
              <a:ext uri="{FF2B5EF4-FFF2-40B4-BE49-F238E27FC236}">
                <a16:creationId xmlns:a16="http://schemas.microsoft.com/office/drawing/2014/main" id="{E91BBB98-FE16-08ED-C206-308276202162}"/>
              </a:ext>
            </a:extLst>
          </p:cNvPr>
          <p:cNvCxnSpPr>
            <a:cxnSpLocks/>
          </p:cNvCxnSpPr>
          <p:nvPr/>
        </p:nvCxnSpPr>
        <p:spPr>
          <a:xfrm>
            <a:off x="2402515" y="5593663"/>
            <a:ext cx="212505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Connettore diritto 16">
            <a:extLst>
              <a:ext uri="{FF2B5EF4-FFF2-40B4-BE49-F238E27FC236}">
                <a16:creationId xmlns:a16="http://schemas.microsoft.com/office/drawing/2014/main" id="{149453B2-C20D-13A2-3D24-1766D6385A88}"/>
              </a:ext>
            </a:extLst>
          </p:cNvPr>
          <p:cNvCxnSpPr/>
          <p:nvPr/>
        </p:nvCxnSpPr>
        <p:spPr>
          <a:xfrm>
            <a:off x="2364474" y="2842204"/>
            <a:ext cx="0" cy="270401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ttangolo 13">
                <a:extLst>
                  <a:ext uri="{FF2B5EF4-FFF2-40B4-BE49-F238E27FC236}">
                    <a16:creationId xmlns:a16="http://schemas.microsoft.com/office/drawing/2014/main" id="{DFF21DEC-6B46-AC47-C4A0-B7A5A23ED009}"/>
                  </a:ext>
                </a:extLst>
              </p:cNvPr>
              <p:cNvSpPr/>
              <p:nvPr/>
            </p:nvSpPr>
            <p:spPr>
              <a:xfrm>
                <a:off x="7667183" y="3830481"/>
                <a:ext cx="4006353" cy="584584"/>
              </a:xfrm>
              <a:prstGeom prst="rect">
                <a:avLst/>
              </a:prstGeom>
            </p:spPr>
            <p:txBody>
              <a:bodyPr wrap="none">
                <a:spAutoFit/>
              </a:bodyPr>
              <a:lstStyle/>
              <a:p>
                <a14:m>
                  <m:oMath xmlns:m="http://schemas.openxmlformats.org/officeDocument/2006/math">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r>
                          <a:rPr lang="it-IT" b="0" i="1" smtClean="0">
                            <a:latin typeface="Cambria Math" panose="02040503050406030204" pitchFamily="18" charset="0"/>
                          </a:rPr>
                          <m:t>2</m:t>
                        </m:r>
                        <m:r>
                          <m:rPr>
                            <m:sty m:val="p"/>
                          </m:rPr>
                          <a:rPr lang="el-GR" b="0" i="1" smtClean="0">
                            <a:latin typeface="Cambria Math" panose="02040503050406030204" pitchFamily="18" charset="0"/>
                          </a:rPr>
                          <m:t>π</m:t>
                        </m:r>
                      </m:den>
                    </m:f>
                  </m:oMath>
                </a14:m>
                <a:r>
                  <a:rPr lang="it-IT" dirty="0"/>
                  <a:t>(</a:t>
                </a:r>
                <a14:m>
                  <m:oMath xmlns:m="http://schemas.openxmlformats.org/officeDocument/2006/math">
                    <m:r>
                      <m:rPr>
                        <m:sty m:val="p"/>
                      </m:rPr>
                      <a:rPr lang="el-GR" sz="2400" i="1" smtClean="0">
                        <a:latin typeface="Cambria Math" panose="02040503050406030204" pitchFamily="18" charset="0"/>
                      </a:rPr>
                      <m:t>χ</m:t>
                    </m:r>
                    <m:r>
                      <a:rPr lang="it-IT" sz="2400" b="0" i="1" smtClean="0">
                        <a:latin typeface="Cambria Math" panose="02040503050406030204" pitchFamily="18" charset="0"/>
                      </a:rPr>
                      <m:t>+</m:t>
                    </m:r>
                    <m:f>
                      <m:fPr>
                        <m:ctrlPr>
                          <a:rPr lang="it-IT" sz="2400" b="0" i="1" smtClean="0">
                            <a:latin typeface="Cambria Math" panose="02040503050406030204" pitchFamily="18" charset="0"/>
                          </a:rPr>
                        </m:ctrlPr>
                      </m:fPr>
                      <m:num>
                        <m:sSub>
                          <m:sSubPr>
                            <m:ctrlPr>
                              <a:rPr lang="en-GB" sz="2400" i="1" smtClean="0">
                                <a:latin typeface="Cambria Math" panose="02040503050406030204" pitchFamily="18" charset="0"/>
                              </a:rPr>
                            </m:ctrlPr>
                          </m:sSubPr>
                          <m:e>
                            <m:r>
                              <m:rPr>
                                <m:sty m:val="p"/>
                              </m:rPr>
                              <a:rPr lang="el-GR" sz="2400" i="1">
                                <a:latin typeface="Cambria Math" panose="02040503050406030204" pitchFamily="18" charset="0"/>
                              </a:rPr>
                              <m:t>χ</m:t>
                            </m:r>
                          </m:e>
                          <m:sub>
                            <m:r>
                              <a:rPr lang="it-IT" sz="2400" b="0" i="1" smtClean="0">
                                <a:latin typeface="Cambria Math" panose="02040503050406030204" pitchFamily="18" charset="0"/>
                              </a:rPr>
                              <m:t>12</m:t>
                            </m:r>
                          </m:sub>
                        </m:sSub>
                      </m:num>
                      <m:den>
                        <m:r>
                          <a:rPr lang="it-IT" sz="2400" b="0" i="1" smtClean="0">
                            <a:latin typeface="Cambria Math" panose="02040503050406030204" pitchFamily="18" charset="0"/>
                          </a:rPr>
                          <m:t>2</m:t>
                        </m:r>
                      </m:den>
                    </m:f>
                    <m:r>
                      <a:rPr lang="it-IT" sz="2400" b="0" i="1" smtClean="0">
                        <a:latin typeface="Cambria Math" panose="02040503050406030204" pitchFamily="18" charset="0"/>
                      </a:rPr>
                      <m:t>)=−10.2</m:t>
                    </m:r>
                    <m:r>
                      <m:rPr>
                        <m:nor/>
                      </m:rPr>
                      <a:rPr lang="it-IT" sz="2400">
                        <a:latin typeface="Cambria Math" panose="02040503050406030204" pitchFamily="18" charset="0"/>
                        <a:ea typeface="Cambria Math" panose="02040503050406030204" pitchFamily="18" charset="0"/>
                      </a:rPr>
                      <m:t>±0.</m:t>
                    </m:r>
                    <m:r>
                      <a:rPr lang="it-IT" sz="2400" b="0" i="1" smtClean="0">
                        <a:latin typeface="Cambria Math" panose="02040503050406030204" pitchFamily="18" charset="0"/>
                        <a:ea typeface="Cambria Math" panose="02040503050406030204" pitchFamily="18" charset="0"/>
                      </a:rPr>
                      <m:t>1 </m:t>
                    </m:r>
                    <m:r>
                      <a:rPr lang="it-IT" sz="2400" b="0" i="1" smtClean="0">
                        <a:latin typeface="Cambria Math" panose="02040503050406030204" pitchFamily="18" charset="0"/>
                      </a:rPr>
                      <m:t>𝑀𝐻𝑧</m:t>
                    </m:r>
                  </m:oMath>
                </a14:m>
                <a:endParaRPr lang="en-GB" dirty="0"/>
              </a:p>
            </p:txBody>
          </p:sp>
        </mc:Choice>
        <mc:Fallback xmlns="">
          <p:sp>
            <p:nvSpPr>
              <p:cNvPr id="14" name="Rettangolo 13">
                <a:extLst>
                  <a:ext uri="{FF2B5EF4-FFF2-40B4-BE49-F238E27FC236}">
                    <a16:creationId xmlns:a16="http://schemas.microsoft.com/office/drawing/2014/main" id="{DFF21DEC-6B46-AC47-C4A0-B7A5A23ED009}"/>
                  </a:ext>
                </a:extLst>
              </p:cNvPr>
              <p:cNvSpPr>
                <a:spLocks noRot="1" noChangeAspect="1" noMove="1" noResize="1" noEditPoints="1" noAdjustHandles="1" noChangeArrowheads="1" noChangeShapeType="1" noTextEdit="1"/>
              </p:cNvSpPr>
              <p:nvPr/>
            </p:nvSpPr>
            <p:spPr>
              <a:xfrm>
                <a:off x="7667183" y="3830481"/>
                <a:ext cx="4006353" cy="584584"/>
              </a:xfrm>
              <a:prstGeom prst="rect">
                <a:avLst/>
              </a:prstGeom>
              <a:blipFill>
                <a:blip r:embed="rId4"/>
                <a:stretch>
                  <a:fillRect b="-212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57B39A6D-43FD-4C49-785A-0FF297411F8C}"/>
                  </a:ext>
                </a:extLst>
              </p:cNvPr>
              <p:cNvSpPr txBox="1"/>
              <p:nvPr/>
            </p:nvSpPr>
            <p:spPr>
              <a:xfrm>
                <a:off x="2836987" y="5062296"/>
                <a:ext cx="1256107" cy="484941"/>
              </a:xfrm>
              <a:prstGeom prst="rect">
                <a:avLst/>
              </a:prstGeom>
              <a:noFill/>
            </p:spPr>
            <p:txBody>
              <a:bodyPr wrap="square">
                <a:spAutoFit/>
              </a:bodyPr>
              <a:lstStyle/>
              <a:p>
                <a14:m>
                  <m:oMath xmlns:m="http://schemas.openxmlformats.org/officeDocument/2006/math">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r>
                          <a:rPr lang="it-IT" b="0" i="1" smtClean="0">
                            <a:latin typeface="Cambria Math" panose="02040503050406030204" pitchFamily="18" charset="0"/>
                          </a:rPr>
                          <m:t>2</m:t>
                        </m:r>
                        <m:r>
                          <m:rPr>
                            <m:sty m:val="p"/>
                          </m:rPr>
                          <a:rPr lang="el-GR" b="0" i="1" smtClean="0">
                            <a:latin typeface="Cambria Math" panose="02040503050406030204" pitchFamily="18" charset="0"/>
                          </a:rPr>
                          <m:t>π</m:t>
                        </m:r>
                      </m:den>
                    </m:f>
                  </m:oMath>
                </a14:m>
                <a:r>
                  <a:rPr lang="it-IT" dirty="0"/>
                  <a:t>(</a:t>
                </a:r>
                <a14:m>
                  <m:oMath xmlns:m="http://schemas.openxmlformats.org/officeDocument/2006/math">
                    <m:r>
                      <m:rPr>
                        <m:sty m:val="p"/>
                      </m:rPr>
                      <a:rPr lang="el-GR" i="1" smtClean="0">
                        <a:latin typeface="Cambria Math" panose="02040503050406030204" pitchFamily="18" charset="0"/>
                      </a:rPr>
                      <m:t>χ</m:t>
                    </m:r>
                    <m:r>
                      <a:rPr lang="it-IT" b="0" i="1" smtClean="0">
                        <a:latin typeface="Cambria Math" panose="02040503050406030204" pitchFamily="18" charset="0"/>
                      </a:rPr>
                      <m:t>+</m:t>
                    </m:r>
                    <m:f>
                      <m:fPr>
                        <m:ctrlPr>
                          <a:rPr lang="it-IT" b="0" i="1" smtClean="0">
                            <a:latin typeface="Cambria Math" panose="02040503050406030204" pitchFamily="18" charset="0"/>
                          </a:rPr>
                        </m:ctrlPr>
                      </m:fPr>
                      <m:num>
                        <m:sSub>
                          <m:sSubPr>
                            <m:ctrlPr>
                              <a:rPr lang="en-GB" i="1" smtClean="0">
                                <a:latin typeface="Cambria Math" panose="02040503050406030204" pitchFamily="18" charset="0"/>
                              </a:rPr>
                            </m:ctrlPr>
                          </m:sSubPr>
                          <m:e>
                            <m:r>
                              <m:rPr>
                                <m:sty m:val="p"/>
                              </m:rPr>
                              <a:rPr lang="el-GR" i="1">
                                <a:latin typeface="Cambria Math" panose="02040503050406030204" pitchFamily="18" charset="0"/>
                              </a:rPr>
                              <m:t>χ</m:t>
                            </m:r>
                          </m:e>
                          <m:sub>
                            <m:r>
                              <a:rPr lang="it-IT" b="0" i="1" smtClean="0">
                                <a:latin typeface="Cambria Math" panose="02040503050406030204" pitchFamily="18" charset="0"/>
                              </a:rPr>
                              <m:t>12</m:t>
                            </m:r>
                          </m:sub>
                        </m:sSub>
                      </m:num>
                      <m:den>
                        <m:r>
                          <a:rPr lang="it-IT" b="0" i="1" smtClean="0">
                            <a:latin typeface="Cambria Math" panose="02040503050406030204" pitchFamily="18" charset="0"/>
                          </a:rPr>
                          <m:t>2</m:t>
                        </m:r>
                      </m:den>
                    </m:f>
                    <m:r>
                      <a:rPr lang="it-IT" b="0" i="1" smtClean="0">
                        <a:latin typeface="Cambria Math" panose="02040503050406030204" pitchFamily="18" charset="0"/>
                      </a:rPr>
                      <m:t>)</m:t>
                    </m:r>
                  </m:oMath>
                </a14:m>
                <a:endParaRPr lang="it-IT" dirty="0"/>
              </a:p>
            </p:txBody>
          </p:sp>
        </mc:Choice>
        <mc:Fallback xmlns="">
          <p:sp>
            <p:nvSpPr>
              <p:cNvPr id="15" name="CasellaDiTesto 14">
                <a:extLst>
                  <a:ext uri="{FF2B5EF4-FFF2-40B4-BE49-F238E27FC236}">
                    <a16:creationId xmlns:a16="http://schemas.microsoft.com/office/drawing/2014/main" id="{57B39A6D-43FD-4C49-785A-0FF297411F8C}"/>
                  </a:ext>
                </a:extLst>
              </p:cNvPr>
              <p:cNvSpPr txBox="1">
                <a:spLocks noRot="1" noChangeAspect="1" noMove="1" noResize="1" noEditPoints="1" noAdjustHandles="1" noChangeArrowheads="1" noChangeShapeType="1" noTextEdit="1"/>
              </p:cNvSpPr>
              <p:nvPr/>
            </p:nvSpPr>
            <p:spPr>
              <a:xfrm>
                <a:off x="2836987" y="5062296"/>
                <a:ext cx="1256107" cy="484941"/>
              </a:xfrm>
              <a:prstGeom prst="rect">
                <a:avLst/>
              </a:prstGeom>
              <a:blipFill>
                <a:blip r:embed="rId5"/>
                <a:stretch>
                  <a:fillRect b="-7692"/>
                </a:stretch>
              </a:blipFill>
            </p:spPr>
            <p:txBody>
              <a:bodyPr/>
              <a:lstStyle/>
              <a:p>
                <a:r>
                  <a:rPr lang="it-IT">
                    <a:noFill/>
                  </a:rPr>
                  <a:t> </a:t>
                </a:r>
              </a:p>
            </p:txBody>
          </p:sp>
        </mc:Fallback>
      </mc:AlternateContent>
      <p:sp>
        <p:nvSpPr>
          <p:cNvPr id="20" name="CasellaDiTesto 19">
            <a:extLst>
              <a:ext uri="{FF2B5EF4-FFF2-40B4-BE49-F238E27FC236}">
                <a16:creationId xmlns:a16="http://schemas.microsoft.com/office/drawing/2014/main" id="{4BCDD732-0659-A20E-FA55-350CD3F94B70}"/>
              </a:ext>
            </a:extLst>
          </p:cNvPr>
          <p:cNvSpPr txBox="1"/>
          <p:nvPr/>
        </p:nvSpPr>
        <p:spPr>
          <a:xfrm rot="16200000">
            <a:off x="5511512" y="3904126"/>
            <a:ext cx="2431948" cy="36933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GB" dirty="0"/>
              <a:t>Transmission coefficient</a:t>
            </a:r>
          </a:p>
        </p:txBody>
      </p:sp>
      <p:sp>
        <p:nvSpPr>
          <p:cNvPr id="27" name="CasellaDiTesto 26">
            <a:extLst>
              <a:ext uri="{FF2B5EF4-FFF2-40B4-BE49-F238E27FC236}">
                <a16:creationId xmlns:a16="http://schemas.microsoft.com/office/drawing/2014/main" id="{35413FAB-D76E-A9B0-D8C8-9EA6EDD196BE}"/>
              </a:ext>
            </a:extLst>
          </p:cNvPr>
          <p:cNvSpPr txBox="1"/>
          <p:nvPr/>
        </p:nvSpPr>
        <p:spPr>
          <a:xfrm>
            <a:off x="4619933" y="5981165"/>
            <a:ext cx="2179507" cy="369332"/>
          </a:xfrm>
          <a:prstGeom prst="rect">
            <a:avLst/>
          </a:prstGeom>
          <a:noFill/>
        </p:spPr>
        <p:txBody>
          <a:bodyPr wrap="none" rtlCol="0">
            <a:spAutoFit/>
          </a:bodyPr>
          <a:lstStyle/>
          <a:p>
            <a:r>
              <a:rPr lang="it-IT" dirty="0" err="1"/>
              <a:t>Qubit</a:t>
            </a:r>
            <a:r>
              <a:rPr lang="it-IT" dirty="0"/>
              <a:t> in ground state</a:t>
            </a:r>
            <a:endParaRPr lang="en-GB" dirty="0"/>
          </a:p>
        </p:txBody>
      </p:sp>
      <p:cxnSp>
        <p:nvCxnSpPr>
          <p:cNvPr id="29" name="Connettore 2 28">
            <a:extLst>
              <a:ext uri="{FF2B5EF4-FFF2-40B4-BE49-F238E27FC236}">
                <a16:creationId xmlns:a16="http://schemas.microsoft.com/office/drawing/2014/main" id="{1FB0694C-43E3-4F6B-DF53-F3175F4C0A05}"/>
              </a:ext>
            </a:extLst>
          </p:cNvPr>
          <p:cNvCxnSpPr>
            <a:cxnSpLocks/>
          </p:cNvCxnSpPr>
          <p:nvPr/>
        </p:nvCxnSpPr>
        <p:spPr>
          <a:xfrm flipH="1" flipV="1">
            <a:off x="4610716" y="5877422"/>
            <a:ext cx="9217" cy="25659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37324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E74CCC6-61CB-FFA4-2AC1-BC5ECEA7B8B9}"/>
              </a:ext>
            </a:extLst>
          </p:cNvPr>
          <p:cNvSpPr txBox="1"/>
          <p:nvPr/>
        </p:nvSpPr>
        <p:spPr>
          <a:xfrm>
            <a:off x="0" y="1083159"/>
            <a:ext cx="9488944" cy="707886"/>
          </a:xfrm>
          <a:prstGeom prst="rect">
            <a:avLst/>
          </a:prstGeom>
          <a:noFill/>
        </p:spPr>
        <p:txBody>
          <a:bodyPr wrap="none" rtlCol="0">
            <a:spAutoFit/>
          </a:bodyPr>
          <a:lstStyle/>
          <a:p>
            <a:r>
              <a:rPr lang="en-GB" sz="4000" dirty="0"/>
              <a:t>Qubit in 3D cavity: Resolving Photon Number</a:t>
            </a:r>
            <a:endParaRPr lang="en-GB" sz="4000" i="1" dirty="0"/>
          </a:p>
        </p:txBody>
      </p:sp>
      <p:grpSp>
        <p:nvGrpSpPr>
          <p:cNvPr id="6" name="Gruppo 5">
            <a:extLst>
              <a:ext uri="{FF2B5EF4-FFF2-40B4-BE49-F238E27FC236}">
                <a16:creationId xmlns:a16="http://schemas.microsoft.com/office/drawing/2014/main" id="{78442F1B-0937-1973-16CF-32497595F439}"/>
              </a:ext>
            </a:extLst>
          </p:cNvPr>
          <p:cNvGrpSpPr/>
          <p:nvPr/>
        </p:nvGrpSpPr>
        <p:grpSpPr>
          <a:xfrm>
            <a:off x="3830808" y="2474034"/>
            <a:ext cx="4788415" cy="3868482"/>
            <a:chOff x="3230772" y="2769727"/>
            <a:chExt cx="4060315" cy="3448716"/>
          </a:xfrm>
        </p:grpSpPr>
        <p:grpSp>
          <p:nvGrpSpPr>
            <p:cNvPr id="9" name="Gruppo 8">
              <a:extLst>
                <a:ext uri="{FF2B5EF4-FFF2-40B4-BE49-F238E27FC236}">
                  <a16:creationId xmlns:a16="http://schemas.microsoft.com/office/drawing/2014/main" id="{6FB9EB89-82F9-061C-6123-D51EF4EB4B37}"/>
                </a:ext>
              </a:extLst>
            </p:cNvPr>
            <p:cNvGrpSpPr/>
            <p:nvPr/>
          </p:nvGrpSpPr>
          <p:grpSpPr>
            <a:xfrm>
              <a:off x="3230772" y="2769727"/>
              <a:ext cx="4060315" cy="3448716"/>
              <a:chOff x="2764178" y="1834605"/>
              <a:chExt cx="5339859" cy="4235214"/>
            </a:xfrm>
          </p:grpSpPr>
          <p:grpSp>
            <p:nvGrpSpPr>
              <p:cNvPr id="19" name="Gruppo 18">
                <a:extLst>
                  <a:ext uri="{FF2B5EF4-FFF2-40B4-BE49-F238E27FC236}">
                    <a16:creationId xmlns:a16="http://schemas.microsoft.com/office/drawing/2014/main" id="{EB0EA367-9EE9-86D5-884C-D29911440DDC}"/>
                  </a:ext>
                </a:extLst>
              </p:cNvPr>
              <p:cNvGrpSpPr/>
              <p:nvPr/>
            </p:nvGrpSpPr>
            <p:grpSpPr>
              <a:xfrm>
                <a:off x="2764178" y="1834605"/>
                <a:ext cx="5339859" cy="4235214"/>
                <a:chOff x="3174481" y="1756020"/>
                <a:chExt cx="4682625" cy="3504134"/>
              </a:xfrm>
            </p:grpSpPr>
            <p:pic>
              <p:nvPicPr>
                <p:cNvPr id="21" name="Immagine 20">
                  <a:extLst>
                    <a:ext uri="{FF2B5EF4-FFF2-40B4-BE49-F238E27FC236}">
                      <a16:creationId xmlns:a16="http://schemas.microsoft.com/office/drawing/2014/main" id="{50F77D3A-6181-FF1F-EE6C-018D912418F9}"/>
                    </a:ext>
                  </a:extLst>
                </p:cNvPr>
                <p:cNvPicPr>
                  <a:picLocks noChangeAspect="1"/>
                </p:cNvPicPr>
                <p:nvPr/>
              </p:nvPicPr>
              <p:blipFill>
                <a:blip r:embed="rId3"/>
                <a:stretch>
                  <a:fillRect/>
                </a:stretch>
              </p:blipFill>
              <p:spPr>
                <a:xfrm>
                  <a:off x="3174481" y="1756020"/>
                  <a:ext cx="4682625" cy="3504134"/>
                </a:xfrm>
                <a:prstGeom prst="rect">
                  <a:avLst/>
                </a:prstGeom>
              </p:spPr>
            </p:pic>
            <p:cxnSp>
              <p:nvCxnSpPr>
                <p:cNvPr id="22" name="Connettore diritto 14">
                  <a:extLst>
                    <a:ext uri="{FF2B5EF4-FFF2-40B4-BE49-F238E27FC236}">
                      <a16:creationId xmlns:a16="http://schemas.microsoft.com/office/drawing/2014/main" id="{426640CC-620D-1CFB-D329-2AE64A11EBCF}"/>
                    </a:ext>
                  </a:extLst>
                </p:cNvPr>
                <p:cNvCxnSpPr>
                  <a:cxnSpLocks/>
                </p:cNvCxnSpPr>
                <p:nvPr/>
              </p:nvCxnSpPr>
              <p:spPr>
                <a:xfrm>
                  <a:off x="6476844" y="3418385"/>
                  <a:ext cx="0" cy="542992"/>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Connettore diritto 15">
                  <a:extLst>
                    <a:ext uri="{FF2B5EF4-FFF2-40B4-BE49-F238E27FC236}">
                      <a16:creationId xmlns:a16="http://schemas.microsoft.com/office/drawing/2014/main" id="{CD6D6321-DAC3-7F25-6017-C9907277F84E}"/>
                    </a:ext>
                  </a:extLst>
                </p:cNvPr>
                <p:cNvCxnSpPr>
                  <a:cxnSpLocks/>
                </p:cNvCxnSpPr>
                <p:nvPr/>
              </p:nvCxnSpPr>
              <p:spPr>
                <a:xfrm>
                  <a:off x="6692669" y="2587171"/>
                  <a:ext cx="0" cy="1400502"/>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20" name="CasellaDiTesto 19">
                <a:extLst>
                  <a:ext uri="{FF2B5EF4-FFF2-40B4-BE49-F238E27FC236}">
                    <a16:creationId xmlns:a16="http://schemas.microsoft.com/office/drawing/2014/main" id="{4775849F-5634-455B-39C2-DA97F2E57F3A}"/>
                  </a:ext>
                </a:extLst>
              </p:cNvPr>
              <p:cNvSpPr txBox="1"/>
              <p:nvPr/>
            </p:nvSpPr>
            <p:spPr>
              <a:xfrm flipH="1">
                <a:off x="6410901" y="4415907"/>
                <a:ext cx="652142" cy="515749"/>
              </a:xfrm>
              <a:prstGeom prst="rect">
                <a:avLst/>
              </a:prstGeom>
              <a:noFill/>
            </p:spPr>
            <p:txBody>
              <a:bodyPr wrap="square" rtlCol="0">
                <a:spAutoFit/>
              </a:bodyPr>
              <a:lstStyle/>
              <a:p>
                <a:r>
                  <a:rPr lang="it-IT" b="1" dirty="0">
                    <a:solidFill>
                      <a:srgbClr val="FF0000"/>
                    </a:solidFill>
                  </a:rPr>
                  <a:t>2</a:t>
                </a:r>
                <a:r>
                  <a:rPr lang="el-GR" b="1" dirty="0">
                    <a:solidFill>
                      <a:srgbClr val="FF0000"/>
                    </a:solidFill>
                  </a:rPr>
                  <a:t>χ</a:t>
                </a:r>
                <a:endParaRPr lang="en-GB" b="1" dirty="0">
                  <a:solidFill>
                    <a:srgbClr val="FF0000"/>
                  </a:solidFill>
                </a:endParaRPr>
              </a:p>
            </p:txBody>
          </p:sp>
        </p:grpSp>
        <p:sp>
          <p:nvSpPr>
            <p:cNvPr id="12" name="CasellaDiTesto 11">
              <a:extLst>
                <a:ext uri="{FF2B5EF4-FFF2-40B4-BE49-F238E27FC236}">
                  <a16:creationId xmlns:a16="http://schemas.microsoft.com/office/drawing/2014/main" id="{872F23C9-E791-D14E-0F23-00A432DE4C6E}"/>
                </a:ext>
              </a:extLst>
            </p:cNvPr>
            <p:cNvSpPr txBox="1"/>
            <p:nvPr/>
          </p:nvSpPr>
          <p:spPr>
            <a:xfrm>
              <a:off x="3772004" y="5337490"/>
              <a:ext cx="1038463" cy="274380"/>
            </a:xfrm>
            <a:prstGeom prst="rect">
              <a:avLst/>
            </a:prstGeom>
            <a:noFill/>
          </p:spPr>
          <p:txBody>
            <a:bodyPr wrap="square" rtlCol="0">
              <a:spAutoFit/>
            </a:bodyPr>
            <a:lstStyle/>
            <a:p>
              <a:r>
                <a:rPr lang="en-GB" sz="1400" dirty="0"/>
                <a:t>P</a:t>
              </a:r>
              <a:r>
                <a:rPr lang="en-GB" sz="1400" baseline="-25000" dirty="0"/>
                <a:t>VNA</a:t>
              </a:r>
              <a:r>
                <a:rPr lang="en-GB" sz="1400" dirty="0"/>
                <a:t>=-30 dBm</a:t>
              </a:r>
            </a:p>
          </p:txBody>
        </p:sp>
        <p:sp>
          <p:nvSpPr>
            <p:cNvPr id="13" name="CasellaDiTesto 12">
              <a:extLst>
                <a:ext uri="{FF2B5EF4-FFF2-40B4-BE49-F238E27FC236}">
                  <a16:creationId xmlns:a16="http://schemas.microsoft.com/office/drawing/2014/main" id="{E1BD4ACC-446B-246F-E1F3-8C7D638CF3F5}"/>
                </a:ext>
              </a:extLst>
            </p:cNvPr>
            <p:cNvSpPr txBox="1"/>
            <p:nvPr/>
          </p:nvSpPr>
          <p:spPr>
            <a:xfrm>
              <a:off x="3754136" y="5063109"/>
              <a:ext cx="1204823" cy="274380"/>
            </a:xfrm>
            <a:prstGeom prst="rect">
              <a:avLst/>
            </a:prstGeom>
            <a:noFill/>
          </p:spPr>
          <p:txBody>
            <a:bodyPr wrap="square" rtlCol="0">
              <a:spAutoFit/>
            </a:bodyPr>
            <a:lstStyle/>
            <a:p>
              <a:r>
                <a:rPr lang="en-GB" sz="1400" dirty="0" err="1"/>
                <a:t>f</a:t>
              </a:r>
              <a:r>
                <a:rPr lang="en-GB" sz="1400" baseline="-25000" dirty="0" err="1"/>
                <a:t>VNA</a:t>
              </a:r>
              <a:r>
                <a:rPr lang="en-GB" sz="1400" dirty="0"/>
                <a:t> = 7.227 GHz</a:t>
              </a:r>
            </a:p>
          </p:txBody>
        </p:sp>
      </p:grp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0DB4A09F-8BAE-561E-7196-746B8987E632}"/>
                  </a:ext>
                </a:extLst>
              </p:cNvPr>
              <p:cNvSpPr txBox="1"/>
              <p:nvPr/>
            </p:nvSpPr>
            <p:spPr>
              <a:xfrm>
                <a:off x="8813537" y="4998103"/>
                <a:ext cx="3464191" cy="486030"/>
              </a:xfrm>
              <a:prstGeom prst="rect">
                <a:avLst/>
              </a:prstGeom>
              <a:noFill/>
            </p:spPr>
            <p:txBody>
              <a:bodyPr wrap="square" rtlCol="0">
                <a:spAutoFit/>
              </a:bodyPr>
              <a:lstStyle/>
              <a:p>
                <a14:m>
                  <m:oMath xmlns:m="http://schemas.openxmlformats.org/officeDocument/2006/math">
                    <m:f>
                      <m:fPr>
                        <m:ctrlPr>
                          <a:rPr lang="it-IT" b="0" i="1" smtClean="0">
                            <a:latin typeface="Cambria Math" panose="02040503050406030204" pitchFamily="18" charset="0"/>
                          </a:rPr>
                        </m:ctrlPr>
                      </m:fPr>
                      <m:num>
                        <m:sSub>
                          <m:sSubPr>
                            <m:ctrlPr>
                              <a:rPr lang="en-GB" i="1">
                                <a:latin typeface="Cambria Math" panose="02040503050406030204" pitchFamily="18" charset="0"/>
                              </a:rPr>
                            </m:ctrlPr>
                          </m:sSubPr>
                          <m:e>
                            <m:r>
                              <m:rPr>
                                <m:sty m:val="p"/>
                              </m:rPr>
                              <a:rPr lang="el-GR" i="1" smtClean="0">
                                <a:latin typeface="Cambria Math" panose="02040503050406030204" pitchFamily="18" charset="0"/>
                              </a:rPr>
                              <m:t>ω</m:t>
                            </m:r>
                          </m:e>
                          <m:sub>
                            <m:d>
                              <m:dPr>
                                <m:begChr m:val=""/>
                                <m:endChr m:val="⟩"/>
                                <m:ctrlPr>
                                  <a:rPr lang="en-GB" i="1" smtClean="0">
                                    <a:latin typeface="Cambria Math" panose="02040503050406030204" pitchFamily="18" charset="0"/>
                                  </a:rPr>
                                </m:ctrlPr>
                              </m:dPr>
                              <m:e>
                                <m:r>
                                  <a:rPr lang="it-IT" b="0" i="1" smtClean="0">
                                    <a:latin typeface="Cambria Math" panose="02040503050406030204" pitchFamily="18" charset="0"/>
                                  </a:rPr>
                                  <m:t>|0</m:t>
                                </m:r>
                              </m:e>
                            </m:d>
                          </m:sub>
                        </m:sSub>
                      </m:num>
                      <m:den>
                        <m:r>
                          <a:rPr lang="it-IT" b="0" i="1" smtClean="0">
                            <a:latin typeface="Cambria Math" panose="02040503050406030204" pitchFamily="18" charset="0"/>
                          </a:rPr>
                          <m:t>2</m:t>
                        </m:r>
                        <m:r>
                          <m:rPr>
                            <m:sty m:val="p"/>
                          </m:rPr>
                          <a:rPr lang="el-GR" b="0" i="1" smtClean="0">
                            <a:latin typeface="Cambria Math" panose="02040503050406030204" pitchFamily="18" charset="0"/>
                          </a:rPr>
                          <m:t>π</m:t>
                        </m:r>
                      </m:den>
                    </m:f>
                  </m:oMath>
                </a14:m>
                <a:r>
                  <a:rPr lang="en-GB" dirty="0"/>
                  <a:t>=</a:t>
                </a:r>
                <a:r>
                  <a:rPr lang="it-IT" b="0" dirty="0"/>
                  <a:t> </a:t>
                </a:r>
                <a14:m>
                  <m:oMath xmlns:m="http://schemas.openxmlformats.org/officeDocument/2006/math">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r>
                          <a:rPr lang="it-IT" b="0" i="1" smtClean="0">
                            <a:latin typeface="Cambria Math" panose="02040503050406030204" pitchFamily="18" charset="0"/>
                          </a:rPr>
                          <m:t>2</m:t>
                        </m:r>
                        <m:r>
                          <m:rPr>
                            <m:sty m:val="p"/>
                          </m:rPr>
                          <a:rPr lang="el-GR" b="0" i="1" smtClean="0">
                            <a:latin typeface="Cambria Math" panose="02040503050406030204" pitchFamily="18" charset="0"/>
                          </a:rPr>
                          <m:t>π</m:t>
                        </m:r>
                      </m:den>
                    </m:f>
                    <m:r>
                      <m:rPr>
                        <m:nor/>
                      </m:rPr>
                      <a:rPr lang="it-IT"/>
                      <m:t>(</m:t>
                    </m:r>
                    <m:sSub>
                      <m:sSubPr>
                        <m:ctrlPr>
                          <a:rPr lang="en-GB" i="1" smtClean="0">
                            <a:latin typeface="Cambria Math" panose="02040503050406030204" pitchFamily="18" charset="0"/>
                          </a:rPr>
                        </m:ctrlPr>
                      </m:sSubPr>
                      <m:e>
                        <m:r>
                          <m:rPr>
                            <m:sty m:val="p"/>
                          </m:rPr>
                          <a:rPr lang="el-GR" i="1" smtClean="0">
                            <a:latin typeface="Cambria Math" panose="02040503050406030204" pitchFamily="18" charset="0"/>
                          </a:rPr>
                          <m:t>ω</m:t>
                        </m:r>
                      </m:e>
                      <m:sub>
                        <m:r>
                          <a:rPr lang="it-IT" b="0" i="1" smtClean="0">
                            <a:latin typeface="Cambria Math" panose="02040503050406030204" pitchFamily="18" charset="0"/>
                          </a:rPr>
                          <m:t>𝑞</m:t>
                        </m:r>
                      </m:sub>
                    </m:sSub>
                    <m:r>
                      <a:rPr lang="it-IT" b="0" i="1" smtClean="0">
                        <a:latin typeface="Cambria Math" panose="02040503050406030204" pitchFamily="18" charset="0"/>
                      </a:rPr>
                      <m:t>+</m:t>
                    </m:r>
                    <m:sSub>
                      <m:sSubPr>
                        <m:ctrlPr>
                          <a:rPr lang="en-GB" i="1" smtClean="0">
                            <a:latin typeface="Cambria Math" panose="02040503050406030204" pitchFamily="18" charset="0"/>
                          </a:rPr>
                        </m:ctrlPr>
                      </m:sSubPr>
                      <m:e>
                        <m:r>
                          <m:rPr>
                            <m:sty m:val="p"/>
                          </m:rPr>
                          <a:rPr lang="el-GR" i="1">
                            <a:latin typeface="Cambria Math" panose="02040503050406030204" pitchFamily="18" charset="0"/>
                          </a:rPr>
                          <m:t>χ</m:t>
                        </m:r>
                      </m:e>
                      <m:sub>
                        <m:r>
                          <a:rPr lang="it-IT" b="0" i="1" smtClean="0">
                            <a:latin typeface="Cambria Math" panose="02040503050406030204" pitchFamily="18" charset="0"/>
                          </a:rPr>
                          <m:t>01</m:t>
                        </m:r>
                      </m:sub>
                    </m:sSub>
                    <m:r>
                      <a:rPr lang="it-IT" b="0" i="1" smtClean="0">
                        <a:latin typeface="Cambria Math" panose="02040503050406030204" pitchFamily="18" charset="0"/>
                      </a:rPr>
                      <m:t>)=6.4194 </m:t>
                    </m:r>
                    <m:r>
                      <m:rPr>
                        <m:sty m:val="p"/>
                      </m:rPr>
                      <a:rPr lang="it-IT" b="0" i="0" smtClean="0">
                        <a:latin typeface="Cambria Math" panose="02040503050406030204" pitchFamily="18" charset="0"/>
                      </a:rPr>
                      <m:t>GHz</m:t>
                    </m:r>
                  </m:oMath>
                </a14:m>
                <a:endParaRPr lang="en-GB" dirty="0"/>
              </a:p>
            </p:txBody>
          </p:sp>
        </mc:Choice>
        <mc:Fallback xmlns="">
          <p:sp>
            <p:nvSpPr>
              <p:cNvPr id="24" name="CasellaDiTesto 23">
                <a:extLst>
                  <a:ext uri="{FF2B5EF4-FFF2-40B4-BE49-F238E27FC236}">
                    <a16:creationId xmlns:a16="http://schemas.microsoft.com/office/drawing/2014/main" id="{0DB4A09F-8BAE-561E-7196-746B8987E632}"/>
                  </a:ext>
                </a:extLst>
              </p:cNvPr>
              <p:cNvSpPr txBox="1">
                <a:spLocks noRot="1" noChangeAspect="1" noMove="1" noResize="1" noEditPoints="1" noAdjustHandles="1" noChangeArrowheads="1" noChangeShapeType="1" noTextEdit="1"/>
              </p:cNvSpPr>
              <p:nvPr/>
            </p:nvSpPr>
            <p:spPr>
              <a:xfrm>
                <a:off x="8813537" y="4998103"/>
                <a:ext cx="3464191" cy="486030"/>
              </a:xfrm>
              <a:prstGeom prst="rect">
                <a:avLst/>
              </a:prstGeom>
              <a:blipFill>
                <a:blip r:embed="rId4"/>
                <a:stretch>
                  <a:fillRect t="-42500" b="-35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5654A16F-D4F9-89D8-B515-116D3123E80A}"/>
                  </a:ext>
                </a:extLst>
              </p:cNvPr>
              <p:cNvSpPr txBox="1"/>
              <p:nvPr/>
            </p:nvSpPr>
            <p:spPr>
              <a:xfrm>
                <a:off x="8117726" y="5576642"/>
                <a:ext cx="3902431" cy="5742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it-IT" b="0" i="1" smtClean="0">
                              <a:latin typeface="Cambria Math" panose="02040503050406030204" pitchFamily="18" charset="0"/>
                            </a:rPr>
                          </m:ctrlPr>
                        </m:fPr>
                        <m:num>
                          <m:sSub>
                            <m:sSubPr>
                              <m:ctrlPr>
                                <a:rPr lang="en-GB" i="1">
                                  <a:latin typeface="Cambria Math" panose="02040503050406030204" pitchFamily="18" charset="0"/>
                                </a:rPr>
                              </m:ctrlPr>
                            </m:sSubPr>
                            <m:e>
                              <m:r>
                                <m:rPr>
                                  <m:sty m:val="p"/>
                                </m:rPr>
                                <a:rPr lang="el-GR" i="1" smtClean="0">
                                  <a:latin typeface="Cambria Math" panose="02040503050406030204" pitchFamily="18" charset="0"/>
                                </a:rPr>
                                <m:t>ω</m:t>
                              </m:r>
                            </m:e>
                            <m:sub>
                              <m:r>
                                <a:rPr lang="it-IT" b="0" i="1" smtClean="0">
                                  <a:latin typeface="Cambria Math" panose="02040503050406030204" pitchFamily="18" charset="0"/>
                                </a:rPr>
                                <m:t>𝑞</m:t>
                              </m:r>
                            </m:sub>
                          </m:sSub>
                        </m:num>
                        <m:den>
                          <m:r>
                            <a:rPr lang="it-IT" b="0" i="1" smtClean="0">
                              <a:latin typeface="Cambria Math" panose="02040503050406030204" pitchFamily="18" charset="0"/>
                            </a:rPr>
                            <m:t>2</m:t>
                          </m:r>
                          <m:r>
                            <m:rPr>
                              <m:sty m:val="p"/>
                            </m:rPr>
                            <a:rPr lang="el-GR" b="0" i="1" smtClean="0">
                              <a:latin typeface="Cambria Math" panose="02040503050406030204" pitchFamily="18" charset="0"/>
                            </a:rPr>
                            <m:t>π</m:t>
                          </m:r>
                        </m:den>
                      </m:f>
                      <m:r>
                        <a:rPr lang="it-IT" b="0" i="1" smtClean="0">
                          <a:latin typeface="Cambria Math" panose="02040503050406030204" pitchFamily="18" charset="0"/>
                        </a:rPr>
                        <m:t>=</m:t>
                      </m:r>
                      <m:sSub>
                        <m:sSubPr>
                          <m:ctrlPr>
                            <a:rPr lang="en-GB" i="1" smtClean="0">
                              <a:latin typeface="Cambria Math" panose="02040503050406030204" pitchFamily="18" charset="0"/>
                            </a:rPr>
                          </m:ctrlPr>
                        </m:sSubPr>
                        <m:e>
                          <m:r>
                            <m:rPr>
                              <m:sty m:val="p"/>
                            </m:rPr>
                            <a:rPr lang="el-GR" i="1" smtClean="0">
                              <a:latin typeface="Cambria Math" panose="02040503050406030204" pitchFamily="18" charset="0"/>
                            </a:rPr>
                            <m:t>ν</m:t>
                          </m:r>
                        </m:e>
                        <m:sub>
                          <m:r>
                            <a:rPr lang="it-IT" b="0" i="1" smtClean="0">
                              <a:latin typeface="Cambria Math" panose="02040503050406030204" pitchFamily="18" charset="0"/>
                            </a:rPr>
                            <m:t>𝑞</m:t>
                          </m:r>
                        </m:sub>
                      </m:sSub>
                      <m:r>
                        <a:rPr lang="it-IT" b="0" i="1" smtClean="0">
                          <a:latin typeface="Cambria Math" panose="02040503050406030204" pitchFamily="18" charset="0"/>
                        </a:rPr>
                        <m:t>=6.4296 </m:t>
                      </m:r>
                      <m:r>
                        <m:rPr>
                          <m:sty m:val="p"/>
                        </m:rPr>
                        <a:rPr lang="it-IT" b="0" i="0" smtClean="0">
                          <a:latin typeface="Cambria Math" panose="02040503050406030204" pitchFamily="18" charset="0"/>
                        </a:rPr>
                        <m:t>GHz</m:t>
                      </m:r>
                    </m:oMath>
                  </m:oMathPara>
                </a14:m>
                <a:endParaRPr lang="it-IT" dirty="0"/>
              </a:p>
            </p:txBody>
          </p:sp>
        </mc:Choice>
        <mc:Fallback xmlns="">
          <p:sp>
            <p:nvSpPr>
              <p:cNvPr id="25" name="CasellaDiTesto 24">
                <a:extLst>
                  <a:ext uri="{FF2B5EF4-FFF2-40B4-BE49-F238E27FC236}">
                    <a16:creationId xmlns:a16="http://schemas.microsoft.com/office/drawing/2014/main" id="{5654A16F-D4F9-89D8-B515-116D3123E80A}"/>
                  </a:ext>
                </a:extLst>
              </p:cNvPr>
              <p:cNvSpPr txBox="1">
                <a:spLocks noRot="1" noChangeAspect="1" noMove="1" noResize="1" noEditPoints="1" noAdjustHandles="1" noChangeArrowheads="1" noChangeShapeType="1" noTextEdit="1"/>
              </p:cNvSpPr>
              <p:nvPr/>
            </p:nvSpPr>
            <p:spPr>
              <a:xfrm>
                <a:off x="8117726" y="5576642"/>
                <a:ext cx="3902431" cy="574260"/>
              </a:xfrm>
              <a:prstGeom prst="rect">
                <a:avLst/>
              </a:prstGeom>
              <a:blipFill>
                <a:blip r:embed="rId5"/>
                <a:stretch>
                  <a:fillRect b="-217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6" name="Rettangolo 25">
                <a:extLst>
                  <a:ext uri="{FF2B5EF4-FFF2-40B4-BE49-F238E27FC236}">
                    <a16:creationId xmlns:a16="http://schemas.microsoft.com/office/drawing/2014/main" id="{A351EDA4-13CA-8388-264B-B5930FED22B7}"/>
                  </a:ext>
                </a:extLst>
              </p:cNvPr>
              <p:cNvSpPr/>
              <p:nvPr/>
            </p:nvSpPr>
            <p:spPr>
              <a:xfrm>
                <a:off x="9033135" y="2605523"/>
                <a:ext cx="2185919" cy="5140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it-IT" sz="1600" b="0" i="1" smtClean="0">
                              <a:latin typeface="Cambria Math" panose="02040503050406030204" pitchFamily="18" charset="0"/>
                            </a:rPr>
                          </m:ctrlPr>
                        </m:fPr>
                        <m:num>
                          <m:sSub>
                            <m:sSubPr>
                              <m:ctrlPr>
                                <a:rPr lang="en-GB" sz="1600" i="1" smtClean="0">
                                  <a:latin typeface="Cambria Math" panose="02040503050406030204" pitchFamily="18" charset="0"/>
                                </a:rPr>
                              </m:ctrlPr>
                            </m:sSubPr>
                            <m:e>
                              <m:r>
                                <m:rPr>
                                  <m:sty m:val="p"/>
                                </m:rPr>
                                <a:rPr lang="el-GR" sz="1600" i="1">
                                  <a:latin typeface="Cambria Math" panose="02040503050406030204" pitchFamily="18" charset="0"/>
                                </a:rPr>
                                <m:t>χ</m:t>
                              </m:r>
                            </m:e>
                            <m:sub>
                              <m:r>
                                <a:rPr lang="it-IT" sz="1600" b="0" i="1" smtClean="0">
                                  <a:latin typeface="Cambria Math" panose="02040503050406030204" pitchFamily="18" charset="0"/>
                                </a:rPr>
                                <m:t>01</m:t>
                              </m:r>
                            </m:sub>
                          </m:sSub>
                        </m:num>
                        <m:den>
                          <m:r>
                            <a:rPr lang="it-IT" sz="1600" b="0" i="1" smtClean="0">
                              <a:latin typeface="Cambria Math" panose="02040503050406030204" pitchFamily="18" charset="0"/>
                            </a:rPr>
                            <m:t>2</m:t>
                          </m:r>
                          <m:r>
                            <m:rPr>
                              <m:sty m:val="p"/>
                            </m:rPr>
                            <a:rPr lang="el-GR" sz="1600" b="0" i="1" smtClean="0">
                              <a:latin typeface="Cambria Math" panose="02040503050406030204" pitchFamily="18" charset="0"/>
                            </a:rPr>
                            <m:t>π</m:t>
                          </m:r>
                        </m:den>
                      </m:f>
                      <m:r>
                        <a:rPr lang="it-IT" sz="1600" b="0" i="0" smtClean="0">
                          <a:latin typeface="Cambria Math" panose="02040503050406030204" pitchFamily="18" charset="0"/>
                        </a:rPr>
                        <m:t>=</m:t>
                      </m:r>
                      <m:r>
                        <a:rPr lang="it-IT" sz="1600" b="0" i="1" smtClean="0">
                          <a:latin typeface="Cambria Math" panose="02040503050406030204" pitchFamily="18" charset="0"/>
                        </a:rPr>
                        <m:t>−10.2</m:t>
                      </m:r>
                      <m:r>
                        <m:rPr>
                          <m:nor/>
                        </m:rPr>
                        <a:rPr lang="it-IT" sz="1600">
                          <a:latin typeface="Cambria Math" panose="02040503050406030204" pitchFamily="18" charset="0"/>
                          <a:ea typeface="Cambria Math" panose="02040503050406030204" pitchFamily="18" charset="0"/>
                        </a:rPr>
                        <m:t>±0.</m:t>
                      </m:r>
                      <m:r>
                        <a:rPr lang="it-IT" sz="1600" i="1" smtClean="0">
                          <a:latin typeface="Cambria Math" panose="02040503050406030204" pitchFamily="18" charset="0"/>
                          <a:ea typeface="Cambria Math" panose="02040503050406030204" pitchFamily="18" charset="0"/>
                        </a:rPr>
                        <m:t>2</m:t>
                      </m:r>
                      <m:r>
                        <a:rPr lang="it-IT" sz="1600" b="0" i="1" smtClean="0">
                          <a:latin typeface="Cambria Math" panose="02040503050406030204" pitchFamily="18" charset="0"/>
                          <a:ea typeface="Cambria Math" panose="02040503050406030204" pitchFamily="18" charset="0"/>
                        </a:rPr>
                        <m:t> </m:t>
                      </m:r>
                      <m:r>
                        <m:rPr>
                          <m:sty m:val="p"/>
                        </m:rPr>
                        <a:rPr lang="it-IT" sz="1600" b="0" i="0" smtClean="0">
                          <a:latin typeface="Cambria Math" panose="02040503050406030204" pitchFamily="18" charset="0"/>
                        </a:rPr>
                        <m:t>MHz</m:t>
                      </m:r>
                    </m:oMath>
                  </m:oMathPara>
                </a14:m>
                <a:endParaRPr lang="en-GB" sz="1600" dirty="0"/>
              </a:p>
            </p:txBody>
          </p:sp>
        </mc:Choice>
        <mc:Fallback xmlns="">
          <p:sp>
            <p:nvSpPr>
              <p:cNvPr id="26" name="Rettangolo 25">
                <a:extLst>
                  <a:ext uri="{FF2B5EF4-FFF2-40B4-BE49-F238E27FC236}">
                    <a16:creationId xmlns:a16="http://schemas.microsoft.com/office/drawing/2014/main" id="{A351EDA4-13CA-8388-264B-B5930FED22B7}"/>
                  </a:ext>
                </a:extLst>
              </p:cNvPr>
              <p:cNvSpPr>
                <a:spLocks noRot="1" noChangeAspect="1" noMove="1" noResize="1" noEditPoints="1" noAdjustHandles="1" noChangeArrowheads="1" noChangeShapeType="1" noTextEdit="1"/>
              </p:cNvSpPr>
              <p:nvPr/>
            </p:nvSpPr>
            <p:spPr>
              <a:xfrm>
                <a:off x="9033135" y="2605523"/>
                <a:ext cx="2185919" cy="514051"/>
              </a:xfrm>
              <a:prstGeom prst="rect">
                <a:avLst/>
              </a:prstGeom>
              <a:blipFill>
                <a:blip r:embed="rId6"/>
                <a:stretch>
                  <a:fillRect b="-238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85FA1984-0C54-9F89-3AB2-0D8A216766F2}"/>
                  </a:ext>
                </a:extLst>
              </p:cNvPr>
              <p:cNvSpPr txBox="1"/>
              <p:nvPr/>
            </p:nvSpPr>
            <p:spPr>
              <a:xfrm>
                <a:off x="9080203" y="3157687"/>
                <a:ext cx="2420192" cy="504177"/>
              </a:xfrm>
              <a:prstGeom prst="rect">
                <a:avLst/>
              </a:prstGeom>
              <a:noFill/>
            </p:spPr>
            <p:txBody>
              <a:bodyPr wrap="square" rtlCol="0">
                <a:spAutoFit/>
              </a:bodyPr>
              <a:lstStyle/>
              <a:p>
                <a14:m>
                  <m:oMath xmlns:m="http://schemas.openxmlformats.org/officeDocument/2006/math">
                    <m:f>
                      <m:fPr>
                        <m:ctrlPr>
                          <a:rPr lang="it-IT" sz="2000" i="1">
                            <a:latin typeface="Cambria Math" panose="02040503050406030204" pitchFamily="18" charset="0"/>
                          </a:rPr>
                        </m:ctrlPr>
                      </m:fPr>
                      <m:num>
                        <m:sSub>
                          <m:sSubPr>
                            <m:ctrlPr>
                              <a:rPr lang="en-GB" sz="2000" i="1">
                                <a:latin typeface="Cambria Math" panose="02040503050406030204" pitchFamily="18" charset="0"/>
                              </a:rPr>
                            </m:ctrlPr>
                          </m:sSubPr>
                          <m:e>
                            <m:r>
                              <m:rPr>
                                <m:sty m:val="p"/>
                              </m:rPr>
                              <a:rPr lang="el-GR" sz="2000" i="1">
                                <a:latin typeface="Cambria Math" panose="02040503050406030204" pitchFamily="18" charset="0"/>
                              </a:rPr>
                              <m:t>χ</m:t>
                            </m:r>
                          </m:e>
                          <m:sub>
                            <m:r>
                              <a:rPr lang="it-IT" sz="2000" i="1">
                                <a:latin typeface="Cambria Math" panose="02040503050406030204" pitchFamily="18" charset="0"/>
                              </a:rPr>
                              <m:t> </m:t>
                            </m:r>
                          </m:sub>
                        </m:sSub>
                      </m:num>
                      <m:den>
                        <m:r>
                          <a:rPr lang="it-IT" sz="2000" i="1">
                            <a:latin typeface="Cambria Math" panose="02040503050406030204" pitchFamily="18" charset="0"/>
                          </a:rPr>
                          <m:t>2</m:t>
                        </m:r>
                        <m:r>
                          <m:rPr>
                            <m:sty m:val="p"/>
                          </m:rPr>
                          <a:rPr lang="el-GR" sz="2000" i="1">
                            <a:latin typeface="Cambria Math" panose="02040503050406030204" pitchFamily="18" charset="0"/>
                          </a:rPr>
                          <m:t>π</m:t>
                        </m:r>
                      </m:den>
                    </m:f>
                  </m:oMath>
                </a14:m>
                <a:r>
                  <a:rPr lang="el-GR" sz="1600" i="1" dirty="0">
                    <a:latin typeface="Cambria Math" panose="02040503050406030204" pitchFamily="18" charset="0"/>
                  </a:rPr>
                  <a:t> </a:t>
                </a:r>
                <a:r>
                  <a:rPr lang="it-IT" sz="1600" dirty="0">
                    <a:latin typeface="Cambria Math" panose="02040503050406030204" pitchFamily="18" charset="0"/>
                  </a:rPr>
                  <a:t>=</a:t>
                </a:r>
                <a:r>
                  <a:rPr lang="it-IT" sz="1600" i="1" dirty="0">
                    <a:latin typeface="Cambria Math" panose="02040503050406030204" pitchFamily="18" charset="0"/>
                  </a:rPr>
                  <a:t> </a:t>
                </a:r>
                <a14:m>
                  <m:oMath xmlns:m="http://schemas.openxmlformats.org/officeDocument/2006/math">
                    <m:r>
                      <a:rPr lang="it-IT" sz="1600" i="1">
                        <a:latin typeface="Cambria Math" panose="02040503050406030204" pitchFamily="18" charset="0"/>
                      </a:rPr>
                      <m:t>− </m:t>
                    </m:r>
                  </m:oMath>
                </a14:m>
                <a:r>
                  <a:rPr lang="it-IT" sz="1600" dirty="0">
                    <a:latin typeface="Cambria Math" panose="02040503050406030204" pitchFamily="18" charset="0"/>
                  </a:rPr>
                  <a:t>3.41±0.08 MHz</a:t>
                </a:r>
                <a:endParaRPr lang="en-GB" sz="1600" dirty="0">
                  <a:latin typeface="Cambria Math" panose="02040503050406030204" pitchFamily="18" charset="0"/>
                </a:endParaRPr>
              </a:p>
            </p:txBody>
          </p:sp>
        </mc:Choice>
        <mc:Fallback xmlns="">
          <p:sp>
            <p:nvSpPr>
              <p:cNvPr id="27" name="CasellaDiTesto 26">
                <a:extLst>
                  <a:ext uri="{FF2B5EF4-FFF2-40B4-BE49-F238E27FC236}">
                    <a16:creationId xmlns:a16="http://schemas.microsoft.com/office/drawing/2014/main" id="{85FA1984-0C54-9F89-3AB2-0D8A216766F2}"/>
                  </a:ext>
                </a:extLst>
              </p:cNvPr>
              <p:cNvSpPr txBox="1">
                <a:spLocks noRot="1" noChangeAspect="1" noMove="1" noResize="1" noEditPoints="1" noAdjustHandles="1" noChangeArrowheads="1" noChangeShapeType="1" noTextEdit="1"/>
              </p:cNvSpPr>
              <p:nvPr/>
            </p:nvSpPr>
            <p:spPr>
              <a:xfrm>
                <a:off x="9080203" y="3157687"/>
                <a:ext cx="2420192" cy="504177"/>
              </a:xfrm>
              <a:prstGeom prst="rect">
                <a:avLst/>
              </a:prstGeom>
              <a:blipFill>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8" name="Rettangolo 27">
                <a:extLst>
                  <a:ext uri="{FF2B5EF4-FFF2-40B4-BE49-F238E27FC236}">
                    <a16:creationId xmlns:a16="http://schemas.microsoft.com/office/drawing/2014/main" id="{3C2D50B0-0A59-04F6-E77B-9EDB0DB95769}"/>
                  </a:ext>
                </a:extLst>
              </p:cNvPr>
              <p:cNvSpPr/>
              <p:nvPr/>
            </p:nvSpPr>
            <p:spPr>
              <a:xfrm>
                <a:off x="9021916" y="2045894"/>
                <a:ext cx="2075376" cy="5140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it-IT" sz="1600" b="0" i="1" smtClean="0">
                              <a:latin typeface="Cambria Math" panose="02040503050406030204" pitchFamily="18" charset="0"/>
                            </a:rPr>
                          </m:ctrlPr>
                        </m:fPr>
                        <m:num>
                          <m:sSub>
                            <m:sSubPr>
                              <m:ctrlPr>
                                <a:rPr lang="en-GB" sz="1600" i="1" smtClean="0">
                                  <a:latin typeface="Cambria Math" panose="02040503050406030204" pitchFamily="18" charset="0"/>
                                </a:rPr>
                              </m:ctrlPr>
                            </m:sSubPr>
                            <m:e>
                              <m:r>
                                <m:rPr>
                                  <m:sty m:val="p"/>
                                </m:rPr>
                                <a:rPr lang="el-GR" sz="1600" i="1">
                                  <a:latin typeface="Cambria Math" panose="02040503050406030204" pitchFamily="18" charset="0"/>
                                </a:rPr>
                                <m:t>χ</m:t>
                              </m:r>
                            </m:e>
                            <m:sub>
                              <m:r>
                                <a:rPr lang="it-IT" sz="1600" b="0" i="1" smtClean="0">
                                  <a:latin typeface="Cambria Math" panose="02040503050406030204" pitchFamily="18" charset="0"/>
                                </a:rPr>
                                <m:t>12</m:t>
                              </m:r>
                            </m:sub>
                          </m:sSub>
                        </m:num>
                        <m:den>
                          <m:r>
                            <a:rPr lang="it-IT" sz="1600" b="0" i="1" smtClean="0">
                              <a:latin typeface="Cambria Math" panose="02040503050406030204" pitchFamily="18" charset="0"/>
                            </a:rPr>
                            <m:t>2</m:t>
                          </m:r>
                          <m:r>
                            <m:rPr>
                              <m:sty m:val="p"/>
                            </m:rPr>
                            <a:rPr lang="el-GR" sz="1600" b="0" i="1" smtClean="0">
                              <a:latin typeface="Cambria Math" panose="02040503050406030204" pitchFamily="18" charset="0"/>
                            </a:rPr>
                            <m:t>π</m:t>
                          </m:r>
                        </m:den>
                      </m:f>
                      <m:r>
                        <a:rPr lang="it-IT" sz="1600" b="0" i="0" smtClean="0">
                          <a:latin typeface="Cambria Math" panose="02040503050406030204" pitchFamily="18" charset="0"/>
                        </a:rPr>
                        <m:t>=−</m:t>
                      </m:r>
                      <m:r>
                        <a:rPr lang="it-IT" sz="1600" smtClean="0">
                          <a:latin typeface="Cambria Math" panose="02040503050406030204" pitchFamily="18" charset="0"/>
                        </a:rPr>
                        <m:t>13</m:t>
                      </m:r>
                      <m:r>
                        <a:rPr lang="it-IT" sz="1600" b="0" i="0" smtClean="0">
                          <a:latin typeface="Cambria Math" panose="02040503050406030204" pitchFamily="18" charset="0"/>
                        </a:rPr>
                        <m:t>.</m:t>
                      </m:r>
                      <m:r>
                        <a:rPr lang="it-IT" sz="1600">
                          <a:latin typeface="Cambria Math" panose="02040503050406030204" pitchFamily="18" charset="0"/>
                        </a:rPr>
                        <m:t>6</m:t>
                      </m:r>
                      <m:r>
                        <m:rPr>
                          <m:nor/>
                        </m:rPr>
                        <a:rPr lang="it-IT" sz="1600"/>
                        <m:t>±0.3</m:t>
                      </m:r>
                      <m:r>
                        <m:rPr>
                          <m:nor/>
                        </m:rPr>
                        <a:rPr lang="it-IT" sz="1600" smtClean="0">
                          <a:latin typeface="Cambria Math" panose="02040503050406030204" pitchFamily="18" charset="0"/>
                        </a:rPr>
                        <m:t>MHz</m:t>
                      </m:r>
                    </m:oMath>
                  </m:oMathPara>
                </a14:m>
                <a:endParaRPr lang="en-GB" sz="1600" dirty="0"/>
              </a:p>
            </p:txBody>
          </p:sp>
        </mc:Choice>
        <mc:Fallback xmlns="">
          <p:sp>
            <p:nvSpPr>
              <p:cNvPr id="28" name="Rettangolo 27">
                <a:extLst>
                  <a:ext uri="{FF2B5EF4-FFF2-40B4-BE49-F238E27FC236}">
                    <a16:creationId xmlns:a16="http://schemas.microsoft.com/office/drawing/2014/main" id="{3C2D50B0-0A59-04F6-E77B-9EDB0DB95769}"/>
                  </a:ext>
                </a:extLst>
              </p:cNvPr>
              <p:cNvSpPr>
                <a:spLocks noRot="1" noChangeAspect="1" noMove="1" noResize="1" noEditPoints="1" noAdjustHandles="1" noChangeArrowheads="1" noChangeShapeType="1" noTextEdit="1"/>
              </p:cNvSpPr>
              <p:nvPr/>
            </p:nvSpPr>
            <p:spPr>
              <a:xfrm>
                <a:off x="9021916" y="2045894"/>
                <a:ext cx="2075376" cy="514051"/>
              </a:xfrm>
              <a:prstGeom prst="rect">
                <a:avLst/>
              </a:prstGeom>
              <a:blipFill>
                <a:blip r:embed="rId8"/>
                <a:stretch>
                  <a:fillRect b="-2439"/>
                </a:stretch>
              </a:blipFill>
            </p:spPr>
            <p:txBody>
              <a:bodyPr/>
              <a:lstStyle/>
              <a:p>
                <a:r>
                  <a:rPr lang="it-IT">
                    <a:noFill/>
                  </a:rPr>
                  <a:t> </a:t>
                </a:r>
              </a:p>
            </p:txBody>
          </p:sp>
        </mc:Fallback>
      </mc:AlternateContent>
      <p:sp>
        <p:nvSpPr>
          <p:cNvPr id="34" name="CasellaDiTesto 33">
            <a:extLst>
              <a:ext uri="{FF2B5EF4-FFF2-40B4-BE49-F238E27FC236}">
                <a16:creationId xmlns:a16="http://schemas.microsoft.com/office/drawing/2014/main" id="{FBEF383E-9DA4-7E6E-05C6-9BEC835553AB}"/>
              </a:ext>
            </a:extLst>
          </p:cNvPr>
          <p:cNvSpPr txBox="1"/>
          <p:nvPr/>
        </p:nvSpPr>
        <p:spPr>
          <a:xfrm rot="16200000">
            <a:off x="2926341" y="4133409"/>
            <a:ext cx="1969290" cy="30777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dirty="0"/>
              <a:t>Transmission coefficient</a:t>
            </a:r>
          </a:p>
        </p:txBody>
      </p:sp>
      <p:sp>
        <p:nvSpPr>
          <p:cNvPr id="36" name="CasellaDiTesto 35">
            <a:extLst>
              <a:ext uri="{FF2B5EF4-FFF2-40B4-BE49-F238E27FC236}">
                <a16:creationId xmlns:a16="http://schemas.microsoft.com/office/drawing/2014/main" id="{99B46669-B60B-A91F-8E13-2AD9106F3B38}"/>
              </a:ext>
            </a:extLst>
          </p:cNvPr>
          <p:cNvSpPr txBox="1"/>
          <p:nvPr/>
        </p:nvSpPr>
        <p:spPr>
          <a:xfrm>
            <a:off x="452188" y="4732253"/>
            <a:ext cx="2562118" cy="923330"/>
          </a:xfrm>
          <a:prstGeom prst="rect">
            <a:avLst/>
          </a:prstGeom>
          <a:noFill/>
        </p:spPr>
        <p:txBody>
          <a:bodyPr wrap="square">
            <a:spAutoFit/>
          </a:bodyPr>
          <a:lstStyle/>
          <a:p>
            <a:r>
              <a:rPr lang="en-GB" dirty="0"/>
              <a:t>The qubit frequency depends on the number of photons in the cavity</a:t>
            </a:r>
          </a:p>
        </p:txBody>
      </p:sp>
      <p:grpSp>
        <p:nvGrpSpPr>
          <p:cNvPr id="37" name="Group 20">
            <a:extLst>
              <a:ext uri="{FF2B5EF4-FFF2-40B4-BE49-F238E27FC236}">
                <a16:creationId xmlns:a16="http://schemas.microsoft.com/office/drawing/2014/main" id="{4302ED83-AE2B-F33A-97E5-A3C606B93150}"/>
              </a:ext>
            </a:extLst>
          </p:cNvPr>
          <p:cNvGrpSpPr/>
          <p:nvPr/>
        </p:nvGrpSpPr>
        <p:grpSpPr>
          <a:xfrm>
            <a:off x="4784557" y="2205232"/>
            <a:ext cx="3254776" cy="396385"/>
            <a:chOff x="4869783" y="4521738"/>
            <a:chExt cx="3254776" cy="396385"/>
          </a:xfrm>
        </p:grpSpPr>
        <p:cxnSp>
          <p:nvCxnSpPr>
            <p:cNvPr id="38" name="Straight Arrow Connector 11">
              <a:extLst>
                <a:ext uri="{FF2B5EF4-FFF2-40B4-BE49-F238E27FC236}">
                  <a16:creationId xmlns:a16="http://schemas.microsoft.com/office/drawing/2014/main" id="{0C9B40B0-42F2-D436-1451-D79FDE400602}"/>
                </a:ext>
              </a:extLst>
            </p:cNvPr>
            <p:cNvCxnSpPr>
              <a:cxnSpLocks/>
            </p:cNvCxnSpPr>
            <p:nvPr/>
          </p:nvCxnSpPr>
          <p:spPr>
            <a:xfrm flipH="1">
              <a:off x="5322491" y="4521738"/>
              <a:ext cx="280206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12">
              <a:extLst>
                <a:ext uri="{FF2B5EF4-FFF2-40B4-BE49-F238E27FC236}">
                  <a16:creationId xmlns:a16="http://schemas.microsoft.com/office/drawing/2014/main" id="{9DF4FD70-FB90-C9BC-0E78-3F8AB9749653}"/>
                </a:ext>
              </a:extLst>
            </p:cNvPr>
            <p:cNvSpPr txBox="1"/>
            <p:nvPr/>
          </p:nvSpPr>
          <p:spPr>
            <a:xfrm>
              <a:off x="4869783" y="4622635"/>
              <a:ext cx="2006511" cy="276999"/>
            </a:xfrm>
            <a:prstGeom prst="rect">
              <a:avLst/>
            </a:prstGeom>
            <a:noFill/>
          </p:spPr>
          <p:txBody>
            <a:bodyPr wrap="none" rtlCol="0">
              <a:spAutoFit/>
            </a:bodyPr>
            <a:lstStyle/>
            <a:p>
              <a:r>
                <a:rPr lang="en-IT" sz="1200" dirty="0"/>
                <a:t>Number of photons in cavity</a:t>
              </a:r>
            </a:p>
          </p:txBody>
        </p:sp>
        <p:sp>
          <p:nvSpPr>
            <p:cNvPr id="40" name="TextBox 13">
              <a:extLst>
                <a:ext uri="{FF2B5EF4-FFF2-40B4-BE49-F238E27FC236}">
                  <a16:creationId xmlns:a16="http://schemas.microsoft.com/office/drawing/2014/main" id="{1017DD9B-E63A-FBFD-E611-B42111A5F7C6}"/>
                </a:ext>
              </a:extLst>
            </p:cNvPr>
            <p:cNvSpPr txBox="1"/>
            <p:nvPr/>
          </p:nvSpPr>
          <p:spPr>
            <a:xfrm>
              <a:off x="6744406" y="4641124"/>
              <a:ext cx="859531" cy="276999"/>
            </a:xfrm>
            <a:prstGeom prst="rect">
              <a:avLst/>
            </a:prstGeom>
            <a:noFill/>
          </p:spPr>
          <p:txBody>
            <a:bodyPr wrap="none" rtlCol="0">
              <a:spAutoFit/>
            </a:bodyPr>
            <a:lstStyle/>
            <a:p>
              <a:r>
                <a:rPr lang="en-IT" sz="1200" dirty="0"/>
                <a:t>4  3  2  1  0</a:t>
              </a:r>
            </a:p>
          </p:txBody>
        </p:sp>
        <p:cxnSp>
          <p:nvCxnSpPr>
            <p:cNvPr id="41" name="Straight Connector 14">
              <a:extLst>
                <a:ext uri="{FF2B5EF4-FFF2-40B4-BE49-F238E27FC236}">
                  <a16:creationId xmlns:a16="http://schemas.microsoft.com/office/drawing/2014/main" id="{6168A562-04D5-7E64-81F2-7090F47E64E3}"/>
                </a:ext>
              </a:extLst>
            </p:cNvPr>
            <p:cNvCxnSpPr>
              <a:cxnSpLocks/>
            </p:cNvCxnSpPr>
            <p:nvPr/>
          </p:nvCxnSpPr>
          <p:spPr>
            <a:xfrm flipV="1">
              <a:off x="7475731" y="4539647"/>
              <a:ext cx="0" cy="1171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15">
              <a:extLst>
                <a:ext uri="{FF2B5EF4-FFF2-40B4-BE49-F238E27FC236}">
                  <a16:creationId xmlns:a16="http://schemas.microsoft.com/office/drawing/2014/main" id="{C8416859-1A97-D679-8F26-CF570E23A39A}"/>
                </a:ext>
              </a:extLst>
            </p:cNvPr>
            <p:cNvCxnSpPr>
              <a:cxnSpLocks/>
            </p:cNvCxnSpPr>
            <p:nvPr/>
          </p:nvCxnSpPr>
          <p:spPr>
            <a:xfrm flipV="1">
              <a:off x="7322973" y="4531696"/>
              <a:ext cx="0" cy="1171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16">
              <a:extLst>
                <a:ext uri="{FF2B5EF4-FFF2-40B4-BE49-F238E27FC236}">
                  <a16:creationId xmlns:a16="http://schemas.microsoft.com/office/drawing/2014/main" id="{9978BA59-7564-D5EB-8D95-77CF6E7B9DDD}"/>
                </a:ext>
              </a:extLst>
            </p:cNvPr>
            <p:cNvCxnSpPr>
              <a:cxnSpLocks/>
            </p:cNvCxnSpPr>
            <p:nvPr/>
          </p:nvCxnSpPr>
          <p:spPr>
            <a:xfrm flipV="1">
              <a:off x="7174172" y="4523982"/>
              <a:ext cx="0" cy="1171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17">
              <a:extLst>
                <a:ext uri="{FF2B5EF4-FFF2-40B4-BE49-F238E27FC236}">
                  <a16:creationId xmlns:a16="http://schemas.microsoft.com/office/drawing/2014/main" id="{F8E345DE-A7F3-DF55-F08B-103DE5D2B749}"/>
                </a:ext>
              </a:extLst>
            </p:cNvPr>
            <p:cNvCxnSpPr>
              <a:cxnSpLocks/>
            </p:cNvCxnSpPr>
            <p:nvPr/>
          </p:nvCxnSpPr>
          <p:spPr>
            <a:xfrm flipV="1">
              <a:off x="7017799" y="4531696"/>
              <a:ext cx="0" cy="1171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18">
              <a:extLst>
                <a:ext uri="{FF2B5EF4-FFF2-40B4-BE49-F238E27FC236}">
                  <a16:creationId xmlns:a16="http://schemas.microsoft.com/office/drawing/2014/main" id="{CD16E728-34A3-5E73-0090-BE703D77F6F3}"/>
                </a:ext>
              </a:extLst>
            </p:cNvPr>
            <p:cNvCxnSpPr>
              <a:cxnSpLocks/>
            </p:cNvCxnSpPr>
            <p:nvPr/>
          </p:nvCxnSpPr>
          <p:spPr>
            <a:xfrm flipV="1">
              <a:off x="6879975" y="4539647"/>
              <a:ext cx="0" cy="1171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CasellaDiTesto 46">
            <a:extLst>
              <a:ext uri="{FF2B5EF4-FFF2-40B4-BE49-F238E27FC236}">
                <a16:creationId xmlns:a16="http://schemas.microsoft.com/office/drawing/2014/main" id="{984E497A-711B-9B35-8A91-CF00273D450A}"/>
              </a:ext>
            </a:extLst>
          </p:cNvPr>
          <p:cNvSpPr txBox="1"/>
          <p:nvPr/>
        </p:nvSpPr>
        <p:spPr>
          <a:xfrm>
            <a:off x="228717" y="2001452"/>
            <a:ext cx="3407777" cy="646331"/>
          </a:xfrm>
          <a:prstGeom prst="rect">
            <a:avLst/>
          </a:prstGeom>
          <a:noFill/>
        </p:spPr>
        <p:txBody>
          <a:bodyPr wrap="square">
            <a:spAutoFit/>
          </a:bodyPr>
          <a:lstStyle/>
          <a:p>
            <a:r>
              <a:rPr lang="en-GB" dirty="0"/>
              <a:t>With a two tone measurement, we measure the qubit frequency</a:t>
            </a:r>
          </a:p>
        </p:txBody>
      </p:sp>
      <p:sp>
        <p:nvSpPr>
          <p:cNvPr id="51" name="CasellaDiTesto 50">
            <a:extLst>
              <a:ext uri="{FF2B5EF4-FFF2-40B4-BE49-F238E27FC236}">
                <a16:creationId xmlns:a16="http://schemas.microsoft.com/office/drawing/2014/main" id="{E8D6CDAD-A459-CF76-89E2-ECE9AB6D78AC}"/>
              </a:ext>
            </a:extLst>
          </p:cNvPr>
          <p:cNvSpPr txBox="1"/>
          <p:nvPr/>
        </p:nvSpPr>
        <p:spPr>
          <a:xfrm>
            <a:off x="452188" y="3490412"/>
            <a:ext cx="2562118" cy="1200329"/>
          </a:xfrm>
          <a:prstGeom prst="rect">
            <a:avLst/>
          </a:prstGeom>
          <a:noFill/>
        </p:spPr>
        <p:txBody>
          <a:bodyPr wrap="square">
            <a:spAutoFit/>
          </a:bodyPr>
          <a:lstStyle/>
          <a:p>
            <a:r>
              <a:rPr lang="en-GB" dirty="0"/>
              <a:t>The deep position depends on the number of photons (</a:t>
            </a:r>
            <a:r>
              <a:rPr lang="en-GB" sz="1800" dirty="0"/>
              <a:t>P</a:t>
            </a:r>
            <a:r>
              <a:rPr lang="en-GB" sz="1800" baseline="-25000" dirty="0"/>
              <a:t>VNA</a:t>
            </a:r>
            <a:r>
              <a:rPr lang="en-GB" dirty="0"/>
              <a:t>) in the cavity</a:t>
            </a:r>
          </a:p>
        </p:txBody>
      </p:sp>
    </p:spTree>
    <p:extLst>
      <p:ext uri="{BB962C8B-B14F-4D97-AF65-F5344CB8AC3E}">
        <p14:creationId xmlns:p14="http://schemas.microsoft.com/office/powerpoint/2010/main" val="1460041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58CF97F-9EEE-F92F-F5E8-8D6BBB47116B}"/>
              </a:ext>
            </a:extLst>
          </p:cNvPr>
          <p:cNvSpPr txBox="1"/>
          <p:nvPr/>
        </p:nvSpPr>
        <p:spPr>
          <a:xfrm>
            <a:off x="0" y="1126725"/>
            <a:ext cx="8352543" cy="707886"/>
          </a:xfrm>
          <a:prstGeom prst="rect">
            <a:avLst/>
          </a:prstGeom>
          <a:noFill/>
        </p:spPr>
        <p:txBody>
          <a:bodyPr wrap="none" rtlCol="0">
            <a:spAutoFit/>
          </a:bodyPr>
          <a:lstStyle/>
          <a:p>
            <a:r>
              <a:rPr lang="en-GB" sz="4000" dirty="0"/>
              <a:t>Estimate</a:t>
            </a:r>
            <a:r>
              <a:rPr lang="en-GB" sz="2800" dirty="0"/>
              <a:t> </a:t>
            </a:r>
            <a:r>
              <a:rPr lang="en-GB" sz="4000" dirty="0"/>
              <a:t>of anharmonicity and capacity</a:t>
            </a:r>
          </a:p>
        </p:txBody>
      </p:sp>
      <mc:AlternateContent xmlns:mc="http://schemas.openxmlformats.org/markup-compatibility/2006" xmlns:a14="http://schemas.microsoft.com/office/drawing/2010/main">
        <mc:Choice Requires="a14">
          <p:sp>
            <p:nvSpPr>
              <p:cNvPr id="5" name="Rettangolo 4">
                <a:extLst>
                  <a:ext uri="{FF2B5EF4-FFF2-40B4-BE49-F238E27FC236}">
                    <a16:creationId xmlns:a16="http://schemas.microsoft.com/office/drawing/2014/main" id="{62C70A94-F321-2C49-91B2-1C1D825B0273}"/>
                  </a:ext>
                </a:extLst>
              </p:cNvPr>
              <p:cNvSpPr/>
              <p:nvPr/>
            </p:nvSpPr>
            <p:spPr>
              <a:xfrm>
                <a:off x="1280857" y="3253469"/>
                <a:ext cx="2692597" cy="6194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it-IT" sz="2000" b="0" i="1" smtClean="0">
                              <a:latin typeface="Cambria Math" panose="02040503050406030204" pitchFamily="18" charset="0"/>
                            </a:rPr>
                          </m:ctrlPr>
                        </m:fPr>
                        <m:num>
                          <m:sSub>
                            <m:sSubPr>
                              <m:ctrlPr>
                                <a:rPr lang="en-GB" sz="2000" i="1" smtClean="0">
                                  <a:latin typeface="Cambria Math" panose="02040503050406030204" pitchFamily="18" charset="0"/>
                                </a:rPr>
                              </m:ctrlPr>
                            </m:sSubPr>
                            <m:e>
                              <m:r>
                                <m:rPr>
                                  <m:sty m:val="p"/>
                                </m:rPr>
                                <a:rPr lang="el-GR" sz="2000" i="1">
                                  <a:latin typeface="Cambria Math" panose="02040503050406030204" pitchFamily="18" charset="0"/>
                                </a:rPr>
                                <m:t>χ</m:t>
                              </m:r>
                            </m:e>
                            <m:sub>
                              <m:r>
                                <a:rPr lang="it-IT" sz="2000" b="0" i="1" smtClean="0">
                                  <a:latin typeface="Cambria Math" panose="02040503050406030204" pitchFamily="18" charset="0"/>
                                </a:rPr>
                                <m:t>01</m:t>
                              </m:r>
                            </m:sub>
                          </m:sSub>
                        </m:num>
                        <m:den>
                          <m:r>
                            <a:rPr lang="it-IT" sz="2000" b="0" i="1" smtClean="0">
                              <a:latin typeface="Cambria Math" panose="02040503050406030204" pitchFamily="18" charset="0"/>
                            </a:rPr>
                            <m:t>2</m:t>
                          </m:r>
                          <m:r>
                            <m:rPr>
                              <m:sty m:val="p"/>
                            </m:rPr>
                            <a:rPr lang="el-GR" sz="2000" b="0" i="1" smtClean="0">
                              <a:latin typeface="Cambria Math" panose="02040503050406030204" pitchFamily="18" charset="0"/>
                            </a:rPr>
                            <m:t>π</m:t>
                          </m:r>
                        </m:den>
                      </m:f>
                      <m:r>
                        <a:rPr lang="it-IT" sz="2000" b="0" i="0" smtClean="0">
                          <a:latin typeface="Cambria Math" panose="02040503050406030204" pitchFamily="18" charset="0"/>
                        </a:rPr>
                        <m:t>=</m:t>
                      </m:r>
                      <m:r>
                        <a:rPr lang="it-IT" sz="2000" b="0" i="1" smtClean="0">
                          <a:latin typeface="Cambria Math" panose="02040503050406030204" pitchFamily="18" charset="0"/>
                        </a:rPr>
                        <m:t>−10.2</m:t>
                      </m:r>
                      <m:r>
                        <m:rPr>
                          <m:nor/>
                        </m:rPr>
                        <a:rPr lang="it-IT" sz="2000">
                          <a:latin typeface="Cambria Math" panose="02040503050406030204" pitchFamily="18" charset="0"/>
                          <a:ea typeface="Cambria Math" panose="02040503050406030204" pitchFamily="18" charset="0"/>
                        </a:rPr>
                        <m:t>±0.</m:t>
                      </m:r>
                      <m:r>
                        <a:rPr lang="it-IT" sz="2000" i="1" smtClean="0">
                          <a:latin typeface="Cambria Math" panose="02040503050406030204" pitchFamily="18" charset="0"/>
                          <a:ea typeface="Cambria Math" panose="02040503050406030204" pitchFamily="18" charset="0"/>
                        </a:rPr>
                        <m:t>2</m:t>
                      </m:r>
                      <m:r>
                        <a:rPr lang="it-IT" sz="2000" b="0" i="1" smtClean="0">
                          <a:latin typeface="Cambria Math" panose="02040503050406030204" pitchFamily="18" charset="0"/>
                          <a:ea typeface="Cambria Math" panose="02040503050406030204" pitchFamily="18" charset="0"/>
                        </a:rPr>
                        <m:t> </m:t>
                      </m:r>
                      <m:r>
                        <m:rPr>
                          <m:sty m:val="p"/>
                        </m:rPr>
                        <a:rPr lang="it-IT" sz="2000" b="0" i="0" smtClean="0">
                          <a:latin typeface="Cambria Math" panose="02040503050406030204" pitchFamily="18" charset="0"/>
                        </a:rPr>
                        <m:t>MHz</m:t>
                      </m:r>
                    </m:oMath>
                  </m:oMathPara>
                </a14:m>
                <a:endParaRPr lang="en-GB" sz="2000" dirty="0"/>
              </a:p>
            </p:txBody>
          </p:sp>
        </mc:Choice>
        <mc:Fallback xmlns="">
          <p:sp>
            <p:nvSpPr>
              <p:cNvPr id="5" name="Rettangolo 4">
                <a:extLst>
                  <a:ext uri="{FF2B5EF4-FFF2-40B4-BE49-F238E27FC236}">
                    <a16:creationId xmlns:a16="http://schemas.microsoft.com/office/drawing/2014/main" id="{62C70A94-F321-2C49-91B2-1C1D825B0273}"/>
                  </a:ext>
                </a:extLst>
              </p:cNvPr>
              <p:cNvSpPr>
                <a:spLocks noRot="1" noChangeAspect="1" noMove="1" noResize="1" noEditPoints="1" noAdjustHandles="1" noChangeArrowheads="1" noChangeShapeType="1" noTextEdit="1"/>
              </p:cNvSpPr>
              <p:nvPr/>
            </p:nvSpPr>
            <p:spPr>
              <a:xfrm>
                <a:off x="1280857" y="3253469"/>
                <a:ext cx="2692597" cy="619400"/>
              </a:xfrm>
              <a:prstGeom prst="rect">
                <a:avLst/>
              </a:prstGeom>
              <a:blipFill>
                <a:blip r:embed="rId3"/>
                <a:stretch>
                  <a:fillRect b="-816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15305A0D-E6EB-E90B-D88E-C00097744A35}"/>
                  </a:ext>
                </a:extLst>
              </p:cNvPr>
              <p:cNvSpPr txBox="1"/>
              <p:nvPr/>
            </p:nvSpPr>
            <p:spPr>
              <a:xfrm>
                <a:off x="1305837" y="2675688"/>
                <a:ext cx="3345687" cy="586571"/>
              </a:xfrm>
              <a:prstGeom prst="rect">
                <a:avLst/>
              </a:prstGeom>
              <a:noFill/>
            </p:spPr>
            <p:txBody>
              <a:bodyPr wrap="square" rtlCol="0">
                <a:spAutoFit/>
              </a:bodyPr>
              <a:lstStyle/>
              <a:p>
                <a14:m>
                  <m:oMath xmlns:m="http://schemas.openxmlformats.org/officeDocument/2006/math">
                    <m:f>
                      <m:fPr>
                        <m:ctrlPr>
                          <a:rPr lang="it-IT" sz="2400" i="1">
                            <a:latin typeface="Cambria Math" panose="02040503050406030204" pitchFamily="18" charset="0"/>
                          </a:rPr>
                        </m:ctrlPr>
                      </m:fPr>
                      <m:num>
                        <m:sSub>
                          <m:sSubPr>
                            <m:ctrlPr>
                              <a:rPr lang="en-GB" sz="2400" i="1">
                                <a:latin typeface="Cambria Math" panose="02040503050406030204" pitchFamily="18" charset="0"/>
                              </a:rPr>
                            </m:ctrlPr>
                          </m:sSubPr>
                          <m:e>
                            <m:r>
                              <m:rPr>
                                <m:sty m:val="p"/>
                              </m:rPr>
                              <a:rPr lang="el-GR" sz="2400" i="1">
                                <a:latin typeface="Cambria Math" panose="02040503050406030204" pitchFamily="18" charset="0"/>
                              </a:rPr>
                              <m:t>χ</m:t>
                            </m:r>
                          </m:e>
                          <m:sub>
                            <m:r>
                              <a:rPr lang="it-IT" sz="2400" i="1">
                                <a:latin typeface="Cambria Math" panose="02040503050406030204" pitchFamily="18" charset="0"/>
                              </a:rPr>
                              <m:t> </m:t>
                            </m:r>
                          </m:sub>
                        </m:sSub>
                      </m:num>
                      <m:den>
                        <m:r>
                          <a:rPr lang="it-IT" sz="2400" i="1">
                            <a:latin typeface="Cambria Math" panose="02040503050406030204" pitchFamily="18" charset="0"/>
                          </a:rPr>
                          <m:t>2</m:t>
                        </m:r>
                        <m:r>
                          <m:rPr>
                            <m:sty m:val="p"/>
                          </m:rPr>
                          <a:rPr lang="el-GR" sz="2400" i="1">
                            <a:latin typeface="Cambria Math" panose="02040503050406030204" pitchFamily="18" charset="0"/>
                          </a:rPr>
                          <m:t>π</m:t>
                        </m:r>
                      </m:den>
                    </m:f>
                  </m:oMath>
                </a14:m>
                <a:r>
                  <a:rPr lang="el-GR" sz="2000" i="1">
                    <a:latin typeface="Cambria Math" panose="02040503050406030204" pitchFamily="18" charset="0"/>
                  </a:rPr>
                  <a:t> </a:t>
                </a:r>
                <a:r>
                  <a:rPr lang="it-IT" sz="2000">
                    <a:latin typeface="Cambria Math" panose="02040503050406030204" pitchFamily="18" charset="0"/>
                  </a:rPr>
                  <a:t>=</a:t>
                </a:r>
                <a:r>
                  <a:rPr lang="it-IT" sz="2000" i="1">
                    <a:latin typeface="Cambria Math" panose="02040503050406030204" pitchFamily="18" charset="0"/>
                  </a:rPr>
                  <a:t> </a:t>
                </a:r>
                <a14:m>
                  <m:oMath xmlns:m="http://schemas.openxmlformats.org/officeDocument/2006/math">
                    <m:r>
                      <a:rPr lang="it-IT" sz="2000" i="1">
                        <a:latin typeface="Cambria Math" panose="02040503050406030204" pitchFamily="18" charset="0"/>
                      </a:rPr>
                      <m:t>− </m:t>
                    </m:r>
                  </m:oMath>
                </a14:m>
                <a:r>
                  <a:rPr lang="it-IT" sz="2000">
                    <a:latin typeface="Cambria Math" panose="02040503050406030204" pitchFamily="18" charset="0"/>
                  </a:rPr>
                  <a:t>3.41±0.08 MHz</a:t>
                </a:r>
                <a:endParaRPr lang="en-GB" sz="2000">
                  <a:latin typeface="Cambria Math" panose="02040503050406030204" pitchFamily="18" charset="0"/>
                </a:endParaRPr>
              </a:p>
            </p:txBody>
          </p:sp>
        </mc:Choice>
        <mc:Fallback xmlns="">
          <p:sp>
            <p:nvSpPr>
              <p:cNvPr id="6" name="CasellaDiTesto 5">
                <a:extLst>
                  <a:ext uri="{FF2B5EF4-FFF2-40B4-BE49-F238E27FC236}">
                    <a16:creationId xmlns:a16="http://schemas.microsoft.com/office/drawing/2014/main" id="{15305A0D-E6EB-E90B-D88E-C00097744A35}"/>
                  </a:ext>
                </a:extLst>
              </p:cNvPr>
              <p:cNvSpPr txBox="1">
                <a:spLocks noRot="1" noChangeAspect="1" noMove="1" noResize="1" noEditPoints="1" noAdjustHandles="1" noChangeArrowheads="1" noChangeShapeType="1" noTextEdit="1"/>
              </p:cNvSpPr>
              <p:nvPr/>
            </p:nvSpPr>
            <p:spPr>
              <a:xfrm>
                <a:off x="1305837" y="2675688"/>
                <a:ext cx="3345687" cy="586571"/>
              </a:xfrm>
              <a:prstGeom prst="rect">
                <a:avLst/>
              </a:prstGeom>
              <a:blipFill>
                <a:blip r:embed="rId4"/>
                <a:stretch>
                  <a:fillRect b="-4255"/>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 name="Rettangolo 6">
                <a:extLst>
                  <a:ext uri="{FF2B5EF4-FFF2-40B4-BE49-F238E27FC236}">
                    <a16:creationId xmlns:a16="http://schemas.microsoft.com/office/drawing/2014/main" id="{962687F3-1649-2B5F-041A-63C7179C9F02}"/>
                  </a:ext>
                </a:extLst>
              </p:cNvPr>
              <p:cNvSpPr/>
              <p:nvPr/>
            </p:nvSpPr>
            <p:spPr>
              <a:xfrm>
                <a:off x="1272980" y="2023437"/>
                <a:ext cx="2551981" cy="6194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it-IT" sz="2000" b="0" i="1" smtClean="0">
                              <a:latin typeface="Cambria Math" panose="02040503050406030204" pitchFamily="18" charset="0"/>
                            </a:rPr>
                          </m:ctrlPr>
                        </m:fPr>
                        <m:num>
                          <m:sSub>
                            <m:sSubPr>
                              <m:ctrlPr>
                                <a:rPr lang="en-GB" sz="2000" i="1" smtClean="0">
                                  <a:latin typeface="Cambria Math" panose="02040503050406030204" pitchFamily="18" charset="0"/>
                                </a:rPr>
                              </m:ctrlPr>
                            </m:sSubPr>
                            <m:e>
                              <m:r>
                                <m:rPr>
                                  <m:sty m:val="p"/>
                                </m:rPr>
                                <a:rPr lang="el-GR" sz="2000" i="1">
                                  <a:latin typeface="Cambria Math" panose="02040503050406030204" pitchFamily="18" charset="0"/>
                                </a:rPr>
                                <m:t>χ</m:t>
                              </m:r>
                            </m:e>
                            <m:sub>
                              <m:r>
                                <a:rPr lang="it-IT" sz="2000" b="0" i="1" smtClean="0">
                                  <a:latin typeface="Cambria Math" panose="02040503050406030204" pitchFamily="18" charset="0"/>
                                </a:rPr>
                                <m:t>12</m:t>
                              </m:r>
                            </m:sub>
                          </m:sSub>
                        </m:num>
                        <m:den>
                          <m:r>
                            <a:rPr lang="it-IT" sz="2000" b="0" i="1" smtClean="0">
                              <a:latin typeface="Cambria Math" panose="02040503050406030204" pitchFamily="18" charset="0"/>
                            </a:rPr>
                            <m:t>2</m:t>
                          </m:r>
                          <m:r>
                            <m:rPr>
                              <m:sty m:val="p"/>
                            </m:rPr>
                            <a:rPr lang="el-GR" sz="2000" b="0" i="1" smtClean="0">
                              <a:latin typeface="Cambria Math" panose="02040503050406030204" pitchFamily="18" charset="0"/>
                            </a:rPr>
                            <m:t>π</m:t>
                          </m:r>
                        </m:den>
                      </m:f>
                      <m:r>
                        <a:rPr lang="it-IT" sz="2000" b="0" i="0" smtClean="0">
                          <a:latin typeface="Cambria Math" panose="02040503050406030204" pitchFamily="18" charset="0"/>
                        </a:rPr>
                        <m:t>=−</m:t>
                      </m:r>
                      <m:r>
                        <a:rPr lang="it-IT" sz="2000" smtClean="0">
                          <a:latin typeface="Cambria Math" panose="02040503050406030204" pitchFamily="18" charset="0"/>
                        </a:rPr>
                        <m:t>13</m:t>
                      </m:r>
                      <m:r>
                        <a:rPr lang="it-IT" sz="2000" b="0" i="0" smtClean="0">
                          <a:latin typeface="Cambria Math" panose="02040503050406030204" pitchFamily="18" charset="0"/>
                        </a:rPr>
                        <m:t>.</m:t>
                      </m:r>
                      <m:r>
                        <a:rPr lang="it-IT" sz="2000">
                          <a:latin typeface="Cambria Math" panose="02040503050406030204" pitchFamily="18" charset="0"/>
                        </a:rPr>
                        <m:t>6</m:t>
                      </m:r>
                      <m:r>
                        <m:rPr>
                          <m:nor/>
                        </m:rPr>
                        <a:rPr lang="it-IT" sz="2000"/>
                        <m:t>±0.3</m:t>
                      </m:r>
                      <m:r>
                        <m:rPr>
                          <m:nor/>
                        </m:rPr>
                        <a:rPr lang="it-IT" sz="2000" smtClean="0">
                          <a:latin typeface="Cambria Math" panose="02040503050406030204" pitchFamily="18" charset="0"/>
                        </a:rPr>
                        <m:t>MHz</m:t>
                      </m:r>
                    </m:oMath>
                  </m:oMathPara>
                </a14:m>
                <a:endParaRPr lang="en-GB" sz="2000" dirty="0"/>
              </a:p>
            </p:txBody>
          </p:sp>
        </mc:Choice>
        <mc:Fallback xmlns="">
          <p:sp>
            <p:nvSpPr>
              <p:cNvPr id="7" name="Rettangolo 6">
                <a:extLst>
                  <a:ext uri="{FF2B5EF4-FFF2-40B4-BE49-F238E27FC236}">
                    <a16:creationId xmlns:a16="http://schemas.microsoft.com/office/drawing/2014/main" id="{962687F3-1649-2B5F-041A-63C7179C9F02}"/>
                  </a:ext>
                </a:extLst>
              </p:cNvPr>
              <p:cNvSpPr>
                <a:spLocks noRot="1" noChangeAspect="1" noMove="1" noResize="1" noEditPoints="1" noAdjustHandles="1" noChangeArrowheads="1" noChangeShapeType="1" noTextEdit="1"/>
              </p:cNvSpPr>
              <p:nvPr/>
            </p:nvSpPr>
            <p:spPr>
              <a:xfrm>
                <a:off x="1272980" y="2023437"/>
                <a:ext cx="2551981" cy="619400"/>
              </a:xfrm>
              <a:prstGeom prst="rect">
                <a:avLst/>
              </a:prstGeom>
              <a:blipFill>
                <a:blip r:embed="rId5"/>
                <a:stretch>
                  <a:fillRect b="-6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AF41FB7A-A7D8-717F-E6B0-F3A2E491B0BF}"/>
                  </a:ext>
                </a:extLst>
              </p:cNvPr>
              <p:cNvSpPr txBox="1"/>
              <p:nvPr/>
            </p:nvSpPr>
            <p:spPr>
              <a:xfrm>
                <a:off x="10019606" y="2420569"/>
                <a:ext cx="1127168" cy="6746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m:rPr>
                              <m:sty m:val="p"/>
                            </m:rPr>
                            <a:rPr lang="el-GR" sz="2000" i="1" smtClean="0">
                              <a:latin typeface="Cambria Math" panose="02040503050406030204" pitchFamily="18" charset="0"/>
                            </a:rPr>
                            <m:t>χ</m:t>
                          </m:r>
                        </m:e>
                        <m:sub>
                          <m:r>
                            <a:rPr lang="it-IT" sz="2000" b="0" i="1" smtClean="0">
                              <a:latin typeface="Cambria Math" panose="02040503050406030204" pitchFamily="18" charset="0"/>
                            </a:rPr>
                            <m:t>01</m:t>
                          </m:r>
                        </m:sub>
                      </m:sSub>
                      <m:r>
                        <a:rPr lang="it-IT" sz="2000" b="0" i="1" smtClean="0">
                          <a:latin typeface="Cambria Math" panose="02040503050406030204" pitchFamily="18" charset="0"/>
                        </a:rPr>
                        <m:t>=</m:t>
                      </m:r>
                      <m:f>
                        <m:fPr>
                          <m:ctrlPr>
                            <a:rPr lang="it-IT" sz="2000" b="0" i="1" smtClean="0">
                              <a:latin typeface="Cambria Math" panose="02040503050406030204" pitchFamily="18" charset="0"/>
                            </a:rPr>
                          </m:ctrlPr>
                        </m:fPr>
                        <m:num>
                          <m:sSubSup>
                            <m:sSubSupPr>
                              <m:ctrlPr>
                                <a:rPr lang="it-IT" sz="2000" b="0" i="1" smtClean="0">
                                  <a:latin typeface="Cambria Math" panose="02040503050406030204" pitchFamily="18" charset="0"/>
                                </a:rPr>
                              </m:ctrlPr>
                            </m:sSubSupPr>
                            <m:e>
                              <m:r>
                                <a:rPr lang="it-IT" sz="2000" b="0" i="1" smtClean="0">
                                  <a:latin typeface="Cambria Math" panose="02040503050406030204" pitchFamily="18" charset="0"/>
                                </a:rPr>
                                <m:t>𝑔</m:t>
                              </m:r>
                            </m:e>
                            <m:sub>
                              <m:r>
                                <a:rPr lang="it-IT" sz="2000" b="0" i="1" smtClean="0">
                                  <a:latin typeface="Cambria Math" panose="02040503050406030204" pitchFamily="18" charset="0"/>
                                </a:rPr>
                                <m:t>01</m:t>
                              </m:r>
                            </m:sub>
                            <m:sup>
                              <m:r>
                                <a:rPr lang="it-IT" sz="2000" b="0" i="1" smtClean="0">
                                  <a:latin typeface="Cambria Math" panose="02040503050406030204" pitchFamily="18" charset="0"/>
                                </a:rPr>
                                <m:t>2</m:t>
                              </m:r>
                            </m:sup>
                          </m:sSubSup>
                        </m:num>
                        <m:den>
                          <m:sSub>
                            <m:sSubPr>
                              <m:ctrlPr>
                                <a:rPr lang="it-IT" sz="2000" b="0" i="1" smtClean="0">
                                  <a:latin typeface="Cambria Math" panose="02040503050406030204" pitchFamily="18" charset="0"/>
                                </a:rPr>
                              </m:ctrlPr>
                            </m:sSubPr>
                            <m:e>
                              <m:r>
                                <m:rPr>
                                  <m:sty m:val="p"/>
                                </m:rPr>
                                <a:rPr lang="el-GR" sz="2000" b="0" i="1" smtClean="0">
                                  <a:latin typeface="Cambria Math" panose="02040503050406030204" pitchFamily="18" charset="0"/>
                                </a:rPr>
                                <m:t>Δ</m:t>
                              </m:r>
                            </m:e>
                            <m:sub>
                              <m:r>
                                <a:rPr lang="it-IT" sz="2000" b="0" i="1" smtClean="0">
                                  <a:latin typeface="Cambria Math" panose="02040503050406030204" pitchFamily="18" charset="0"/>
                                </a:rPr>
                                <m:t>01</m:t>
                              </m:r>
                            </m:sub>
                          </m:sSub>
                        </m:den>
                      </m:f>
                    </m:oMath>
                  </m:oMathPara>
                </a14:m>
                <a:endParaRPr lang="en-GB" sz="2000" dirty="0"/>
              </a:p>
            </p:txBody>
          </p:sp>
        </mc:Choice>
        <mc:Fallback xmlns="">
          <p:sp>
            <p:nvSpPr>
              <p:cNvPr id="8" name="CasellaDiTesto 7">
                <a:extLst>
                  <a:ext uri="{FF2B5EF4-FFF2-40B4-BE49-F238E27FC236}">
                    <a16:creationId xmlns:a16="http://schemas.microsoft.com/office/drawing/2014/main" id="{AF41FB7A-A7D8-717F-E6B0-F3A2E491B0BF}"/>
                  </a:ext>
                </a:extLst>
              </p:cNvPr>
              <p:cNvSpPr txBox="1">
                <a:spLocks noRot="1" noChangeAspect="1" noMove="1" noResize="1" noEditPoints="1" noAdjustHandles="1" noChangeArrowheads="1" noChangeShapeType="1" noTextEdit="1"/>
              </p:cNvSpPr>
              <p:nvPr/>
            </p:nvSpPr>
            <p:spPr>
              <a:xfrm>
                <a:off x="10019606" y="2420569"/>
                <a:ext cx="1127168" cy="674608"/>
              </a:xfrm>
              <a:prstGeom prst="rect">
                <a:avLst/>
              </a:prstGeom>
              <a:blipFill>
                <a:blip r:embed="rId6"/>
                <a:stretch>
                  <a:fillRect l="-5618" r="-2247" b="-9259"/>
                </a:stretch>
              </a:blipFill>
            </p:spPr>
            <p:txBody>
              <a:bodyPr/>
              <a:lstStyle/>
              <a:p>
                <a:r>
                  <a:rPr lang="it-IT">
                    <a:noFill/>
                  </a:rPr>
                  <a:t> </a:t>
                </a:r>
              </a:p>
            </p:txBody>
          </p:sp>
        </mc:Fallback>
      </mc:AlternateContent>
      <p:sp>
        <p:nvSpPr>
          <p:cNvPr id="9" name="Freccia a destra 2">
            <a:extLst>
              <a:ext uri="{FF2B5EF4-FFF2-40B4-BE49-F238E27FC236}">
                <a16:creationId xmlns:a16="http://schemas.microsoft.com/office/drawing/2014/main" id="{05A2E608-8EFC-2187-D200-287694857BBE}"/>
              </a:ext>
            </a:extLst>
          </p:cNvPr>
          <p:cNvSpPr/>
          <p:nvPr/>
        </p:nvSpPr>
        <p:spPr>
          <a:xfrm>
            <a:off x="4634066" y="2681284"/>
            <a:ext cx="1147666" cy="31137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mc:AlternateContent xmlns:mc="http://schemas.openxmlformats.org/markup-compatibility/2006" xmlns:a14="http://schemas.microsoft.com/office/drawing/2010/main">
        <mc:Choice Requires="a14">
          <p:sp>
            <p:nvSpPr>
              <p:cNvPr id="10" name="Rettangolo 9">
                <a:extLst>
                  <a:ext uri="{FF2B5EF4-FFF2-40B4-BE49-F238E27FC236}">
                    <a16:creationId xmlns:a16="http://schemas.microsoft.com/office/drawing/2014/main" id="{2E26ECF0-5E82-2A53-27C3-64334B2DFFA0}"/>
                  </a:ext>
                </a:extLst>
              </p:cNvPr>
              <p:cNvSpPr/>
              <p:nvPr/>
            </p:nvSpPr>
            <p:spPr>
              <a:xfrm>
                <a:off x="8136489" y="3237768"/>
                <a:ext cx="2263825" cy="619400"/>
              </a:xfrm>
              <a:prstGeom prst="rect">
                <a:avLst/>
              </a:prstGeom>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f>
                        <m:fPr>
                          <m:ctrlPr>
                            <a:rPr lang="it-IT" sz="2000" b="0" i="1" smtClean="0">
                              <a:latin typeface="Cambria Math" panose="02040503050406030204" pitchFamily="18" charset="0"/>
                            </a:rPr>
                          </m:ctrlPr>
                        </m:fPr>
                        <m:num>
                          <m:sSub>
                            <m:sSubPr>
                              <m:ctrlPr>
                                <a:rPr lang="en-GB" sz="2000" i="1" smtClean="0">
                                  <a:latin typeface="Cambria Math" panose="02040503050406030204" pitchFamily="18" charset="0"/>
                                </a:rPr>
                              </m:ctrlPr>
                            </m:sSubPr>
                            <m:e>
                              <m:r>
                                <a:rPr lang="it-IT" sz="2000" b="0" i="1" smtClean="0">
                                  <a:latin typeface="Cambria Math" panose="02040503050406030204" pitchFamily="18" charset="0"/>
                                </a:rPr>
                                <m:t>𝑔</m:t>
                              </m:r>
                            </m:e>
                            <m:sub>
                              <m:r>
                                <a:rPr lang="it-IT" sz="2000" b="0" i="0" smtClean="0">
                                  <a:latin typeface="Cambria Math" panose="02040503050406030204" pitchFamily="18" charset="0"/>
                                </a:rPr>
                                <m:t>01</m:t>
                              </m:r>
                            </m:sub>
                          </m:sSub>
                        </m:num>
                        <m:den>
                          <m:r>
                            <a:rPr lang="it-IT" sz="2000" b="0" i="1" smtClean="0">
                              <a:latin typeface="Cambria Math" panose="02040503050406030204" pitchFamily="18" charset="0"/>
                            </a:rPr>
                            <m:t>2</m:t>
                          </m:r>
                          <m:r>
                            <m:rPr>
                              <m:sty m:val="p"/>
                            </m:rPr>
                            <a:rPr lang="el-GR" sz="2000" b="0" i="1" smtClean="0">
                              <a:latin typeface="Cambria Math" panose="02040503050406030204" pitchFamily="18" charset="0"/>
                            </a:rPr>
                            <m:t>π</m:t>
                          </m:r>
                        </m:den>
                      </m:f>
                      <m:r>
                        <a:rPr lang="it-IT" sz="2000" b="0" i="0" smtClean="0">
                          <a:latin typeface="Cambria Math" panose="02040503050406030204" pitchFamily="18" charset="0"/>
                        </a:rPr>
                        <m:t>=92.5</m:t>
                      </m:r>
                      <m:r>
                        <m:rPr>
                          <m:nor/>
                        </m:rPr>
                        <a:rPr lang="it-IT" sz="2000"/>
                        <m:t>±</m:t>
                      </m:r>
                      <m:r>
                        <a:rPr lang="it-IT" sz="2000" b="0" i="0" smtClean="0">
                          <a:latin typeface="Cambria Math" panose="02040503050406030204" pitchFamily="18" charset="0"/>
                        </a:rPr>
                        <m:t>1 </m:t>
                      </m:r>
                      <m:r>
                        <m:rPr>
                          <m:sty m:val="p"/>
                        </m:rPr>
                        <a:rPr lang="it-IT" sz="2000" b="0" i="0" smtClean="0">
                          <a:latin typeface="Cambria Math" panose="02040503050406030204" pitchFamily="18" charset="0"/>
                        </a:rPr>
                        <m:t>MHz</m:t>
                      </m:r>
                    </m:oMath>
                  </m:oMathPara>
                </a14:m>
                <a:endParaRPr lang="en-GB" sz="2000"/>
              </a:p>
            </p:txBody>
          </p:sp>
        </mc:Choice>
        <mc:Fallback xmlns="">
          <p:sp>
            <p:nvSpPr>
              <p:cNvPr id="10" name="Rettangolo 9">
                <a:extLst>
                  <a:ext uri="{FF2B5EF4-FFF2-40B4-BE49-F238E27FC236}">
                    <a16:creationId xmlns:a16="http://schemas.microsoft.com/office/drawing/2014/main" id="{2E26ECF0-5E82-2A53-27C3-64334B2DFFA0}"/>
                  </a:ext>
                </a:extLst>
              </p:cNvPr>
              <p:cNvSpPr>
                <a:spLocks noRot="1" noChangeAspect="1" noMove="1" noResize="1" noEditPoints="1" noAdjustHandles="1" noChangeArrowheads="1" noChangeShapeType="1" noTextEdit="1"/>
              </p:cNvSpPr>
              <p:nvPr/>
            </p:nvSpPr>
            <p:spPr>
              <a:xfrm>
                <a:off x="8136489" y="3237768"/>
                <a:ext cx="2263825" cy="619400"/>
              </a:xfrm>
              <a:prstGeom prst="rect">
                <a:avLst/>
              </a:prstGeom>
              <a:blipFill>
                <a:blip r:embed="rId7"/>
                <a:stretch>
                  <a:fillRect b="-5882"/>
                </a:stretch>
              </a:blipFill>
              <a:ln>
                <a:solidFill>
                  <a:schemeClr val="tx1"/>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1" name="Rettangolo 10">
                <a:extLst>
                  <a:ext uri="{FF2B5EF4-FFF2-40B4-BE49-F238E27FC236}">
                    <a16:creationId xmlns:a16="http://schemas.microsoft.com/office/drawing/2014/main" id="{D764FFCB-8246-9AAC-5B15-08B2BEDB3B3E}"/>
                  </a:ext>
                </a:extLst>
              </p:cNvPr>
              <p:cNvSpPr/>
              <p:nvPr/>
            </p:nvSpPr>
            <p:spPr>
              <a:xfrm>
                <a:off x="6460069" y="2487168"/>
                <a:ext cx="3268908" cy="6705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it-IT" sz="2000" b="0" i="1" smtClean="0">
                              <a:latin typeface="Cambria Math" panose="02040503050406030204" pitchFamily="18" charset="0"/>
                            </a:rPr>
                          </m:ctrlPr>
                        </m:fPr>
                        <m:num>
                          <m:sSub>
                            <m:sSubPr>
                              <m:ctrlPr>
                                <a:rPr lang="en-GB" sz="2000" i="1" smtClean="0">
                                  <a:latin typeface="Cambria Math" panose="02040503050406030204" pitchFamily="18" charset="0"/>
                                </a:rPr>
                              </m:ctrlPr>
                            </m:sSubPr>
                            <m:e>
                              <m:r>
                                <m:rPr>
                                  <m:sty m:val="p"/>
                                </m:rPr>
                                <a:rPr lang="el-GR" sz="2000" i="1">
                                  <a:latin typeface="Cambria Math" panose="02040503050406030204" pitchFamily="18" charset="0"/>
                                </a:rPr>
                                <m:t>Δ</m:t>
                              </m:r>
                            </m:e>
                            <m:sub>
                              <m:r>
                                <a:rPr lang="it-IT" sz="2000" b="0" i="0" smtClean="0">
                                  <a:latin typeface="Cambria Math" panose="02040503050406030204" pitchFamily="18" charset="0"/>
                                </a:rPr>
                                <m:t>01</m:t>
                              </m:r>
                            </m:sub>
                          </m:sSub>
                        </m:num>
                        <m:den>
                          <m:r>
                            <a:rPr lang="it-IT" sz="2000" b="0" i="1" smtClean="0">
                              <a:latin typeface="Cambria Math" panose="02040503050406030204" pitchFamily="18" charset="0"/>
                            </a:rPr>
                            <m:t>2</m:t>
                          </m:r>
                          <m:r>
                            <m:rPr>
                              <m:sty m:val="p"/>
                            </m:rPr>
                            <a:rPr lang="el-GR" sz="2000" b="0" i="1" smtClean="0">
                              <a:latin typeface="Cambria Math" panose="02040503050406030204" pitchFamily="18" charset="0"/>
                            </a:rPr>
                            <m:t>π</m:t>
                          </m:r>
                        </m:den>
                      </m:f>
                      <m:r>
                        <a:rPr lang="it-IT" sz="2000" b="0" i="0" smtClean="0">
                          <a:latin typeface="Cambria Math" panose="02040503050406030204" pitchFamily="18" charset="0"/>
                        </a:rPr>
                        <m:t>=</m:t>
                      </m:r>
                      <m:sSub>
                        <m:sSubPr>
                          <m:ctrlPr>
                            <a:rPr lang="en-GB" sz="2000" i="1" smtClean="0">
                              <a:latin typeface="Cambria Math" panose="02040503050406030204" pitchFamily="18" charset="0"/>
                            </a:rPr>
                          </m:ctrlPr>
                        </m:sSubPr>
                        <m:e>
                          <m:r>
                            <m:rPr>
                              <m:sty m:val="p"/>
                            </m:rPr>
                            <a:rPr lang="el-GR" sz="2000" i="1" smtClean="0">
                              <a:latin typeface="Cambria Math" panose="02040503050406030204" pitchFamily="18" charset="0"/>
                            </a:rPr>
                            <m:t>ν</m:t>
                          </m:r>
                        </m:e>
                        <m:sub>
                          <m:r>
                            <a:rPr lang="it-IT" sz="2000" b="0" i="1" smtClean="0">
                              <a:latin typeface="Cambria Math" panose="02040503050406030204" pitchFamily="18" charset="0"/>
                            </a:rPr>
                            <m:t>𝑞</m:t>
                          </m:r>
                        </m:sub>
                      </m:sSub>
                      <m:r>
                        <a:rPr lang="it-IT" sz="2000" b="0" i="0" smtClean="0">
                          <a:latin typeface="Cambria Math" panose="02040503050406030204" pitchFamily="18" charset="0"/>
                        </a:rPr>
                        <m:t>−</m:t>
                      </m:r>
                      <m:sSub>
                        <m:sSubPr>
                          <m:ctrlPr>
                            <a:rPr lang="en-GB" sz="2000" i="1" smtClean="0">
                              <a:latin typeface="Cambria Math" panose="02040503050406030204" pitchFamily="18" charset="0"/>
                            </a:rPr>
                          </m:ctrlPr>
                        </m:sSubPr>
                        <m:e>
                          <m:r>
                            <m:rPr>
                              <m:sty m:val="p"/>
                            </m:rPr>
                            <a:rPr lang="el-GR" sz="2000" i="1" smtClean="0">
                              <a:latin typeface="Cambria Math" panose="02040503050406030204" pitchFamily="18" charset="0"/>
                            </a:rPr>
                            <m:t>ν</m:t>
                          </m:r>
                        </m:e>
                        <m:sub>
                          <m:r>
                            <a:rPr lang="it-IT" sz="2000" b="0" i="1" smtClean="0">
                              <a:latin typeface="Cambria Math" panose="02040503050406030204" pitchFamily="18" charset="0"/>
                            </a:rPr>
                            <m:t>𝑟</m:t>
                          </m:r>
                        </m:sub>
                      </m:sSub>
                      <m:r>
                        <a:rPr lang="it-IT" sz="2000" b="0" i="1" smtClean="0">
                          <a:latin typeface="Cambria Math" panose="02040503050406030204" pitchFamily="18" charset="0"/>
                        </a:rPr>
                        <m:t>=</m:t>
                      </m:r>
                      <m:r>
                        <a:rPr lang="it-IT" sz="2000" b="0" i="0" smtClean="0">
                          <a:latin typeface="Cambria Math" panose="02040503050406030204" pitchFamily="18" charset="0"/>
                        </a:rPr>
                        <m:t>−839 </m:t>
                      </m:r>
                      <m:r>
                        <m:rPr>
                          <m:sty m:val="p"/>
                        </m:rPr>
                        <a:rPr lang="it-IT" sz="2000" b="0" i="0" smtClean="0">
                          <a:latin typeface="Cambria Math" panose="02040503050406030204" pitchFamily="18" charset="0"/>
                        </a:rPr>
                        <m:t>MHz</m:t>
                      </m:r>
                    </m:oMath>
                  </m:oMathPara>
                </a14:m>
                <a:endParaRPr lang="en-GB" sz="2000" dirty="0"/>
              </a:p>
            </p:txBody>
          </p:sp>
        </mc:Choice>
        <mc:Fallback xmlns="">
          <p:sp>
            <p:nvSpPr>
              <p:cNvPr id="11" name="Rettangolo 10">
                <a:extLst>
                  <a:ext uri="{FF2B5EF4-FFF2-40B4-BE49-F238E27FC236}">
                    <a16:creationId xmlns:a16="http://schemas.microsoft.com/office/drawing/2014/main" id="{D764FFCB-8246-9AAC-5B15-08B2BEDB3B3E}"/>
                  </a:ext>
                </a:extLst>
              </p:cNvPr>
              <p:cNvSpPr>
                <a:spLocks noRot="1" noChangeAspect="1" noMove="1" noResize="1" noEditPoints="1" noAdjustHandles="1" noChangeArrowheads="1" noChangeShapeType="1" noTextEdit="1"/>
              </p:cNvSpPr>
              <p:nvPr/>
            </p:nvSpPr>
            <p:spPr>
              <a:xfrm>
                <a:off x="6460069" y="2487168"/>
                <a:ext cx="3268908" cy="670505"/>
              </a:xfrm>
              <a:prstGeom prst="rect">
                <a:avLst/>
              </a:prstGeom>
              <a:blipFill>
                <a:blip r:embed="rId8"/>
                <a:stretch>
                  <a:fillRect b="-740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 name="Rettangolo 11">
                <a:extLst>
                  <a:ext uri="{FF2B5EF4-FFF2-40B4-BE49-F238E27FC236}">
                    <a16:creationId xmlns:a16="http://schemas.microsoft.com/office/drawing/2014/main" id="{B8299DFA-BB91-0BB8-0E70-D738E87B6B7C}"/>
                  </a:ext>
                </a:extLst>
              </p:cNvPr>
              <p:cNvSpPr/>
              <p:nvPr/>
            </p:nvSpPr>
            <p:spPr>
              <a:xfrm>
                <a:off x="1272980" y="4260102"/>
                <a:ext cx="1612942" cy="4364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m:rPr>
                              <m:sty m:val="p"/>
                            </m:rPr>
                            <a:rPr lang="it-IT" sz="2000" b="0" i="0" smtClean="0">
                              <a:latin typeface="Cambria Math" panose="02040503050406030204" pitchFamily="18" charset="0"/>
                            </a:rPr>
                            <m:t>g</m:t>
                          </m:r>
                        </m:e>
                        <m:sub>
                          <m:r>
                            <a:rPr lang="it-IT" sz="2000" b="0" i="0" smtClean="0">
                              <a:latin typeface="Cambria Math" panose="02040503050406030204" pitchFamily="18" charset="0"/>
                            </a:rPr>
                            <m:t>12</m:t>
                          </m:r>
                        </m:sub>
                      </m:sSub>
                      <m:r>
                        <a:rPr lang="it-IT" sz="2000" b="0" i="0" smtClean="0">
                          <a:latin typeface="Cambria Math" panose="02040503050406030204" pitchFamily="18" charset="0"/>
                        </a:rPr>
                        <m:t>=</m:t>
                      </m:r>
                      <m:rad>
                        <m:radPr>
                          <m:degHide m:val="on"/>
                          <m:ctrlPr>
                            <a:rPr lang="it-IT" sz="2000" b="0" i="1" smtClean="0">
                              <a:latin typeface="Cambria Math" panose="02040503050406030204" pitchFamily="18" charset="0"/>
                            </a:rPr>
                          </m:ctrlPr>
                        </m:radPr>
                        <m:deg/>
                        <m:e>
                          <m:r>
                            <a:rPr lang="it-IT" sz="2000" b="0" i="1" smtClean="0">
                              <a:latin typeface="Cambria Math" panose="02040503050406030204" pitchFamily="18" charset="0"/>
                            </a:rPr>
                            <m:t>2</m:t>
                          </m:r>
                        </m:e>
                      </m:rad>
                      <m:sSub>
                        <m:sSubPr>
                          <m:ctrlPr>
                            <a:rPr lang="en-GB" sz="2000" i="1" smtClean="0">
                              <a:latin typeface="Cambria Math" panose="02040503050406030204" pitchFamily="18" charset="0"/>
                            </a:rPr>
                          </m:ctrlPr>
                        </m:sSubPr>
                        <m:e>
                          <m:r>
                            <m:rPr>
                              <m:sty m:val="p"/>
                            </m:rPr>
                            <a:rPr lang="it-IT" sz="2000">
                              <a:latin typeface="Cambria Math" panose="02040503050406030204" pitchFamily="18" charset="0"/>
                            </a:rPr>
                            <m:t>g</m:t>
                          </m:r>
                        </m:e>
                        <m:sub>
                          <m:r>
                            <a:rPr lang="it-IT" sz="2000" b="0" i="0" smtClean="0">
                              <a:latin typeface="Cambria Math" panose="02040503050406030204" pitchFamily="18" charset="0"/>
                            </a:rPr>
                            <m:t>01</m:t>
                          </m:r>
                        </m:sub>
                      </m:sSub>
                    </m:oMath>
                  </m:oMathPara>
                </a14:m>
                <a:endParaRPr lang="en-GB" sz="2000" dirty="0"/>
              </a:p>
            </p:txBody>
          </p:sp>
        </mc:Choice>
        <mc:Fallback xmlns="">
          <p:sp>
            <p:nvSpPr>
              <p:cNvPr id="12" name="Rettangolo 11">
                <a:extLst>
                  <a:ext uri="{FF2B5EF4-FFF2-40B4-BE49-F238E27FC236}">
                    <a16:creationId xmlns:a16="http://schemas.microsoft.com/office/drawing/2014/main" id="{B8299DFA-BB91-0BB8-0E70-D738E87B6B7C}"/>
                  </a:ext>
                </a:extLst>
              </p:cNvPr>
              <p:cNvSpPr>
                <a:spLocks noRot="1" noChangeAspect="1" noMove="1" noResize="1" noEditPoints="1" noAdjustHandles="1" noChangeArrowheads="1" noChangeShapeType="1" noTextEdit="1"/>
              </p:cNvSpPr>
              <p:nvPr/>
            </p:nvSpPr>
            <p:spPr>
              <a:xfrm>
                <a:off x="1272980" y="4260102"/>
                <a:ext cx="1612942" cy="436402"/>
              </a:xfrm>
              <a:prstGeom prst="rect">
                <a:avLst/>
              </a:prstGeom>
              <a:blipFill>
                <a:blip r:embed="rId9"/>
                <a:stretch>
                  <a:fillRect b="-857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F4CC76F5-3E5F-5994-FE8F-8514D54C666B}"/>
                  </a:ext>
                </a:extLst>
              </p:cNvPr>
              <p:cNvSpPr txBox="1"/>
              <p:nvPr/>
            </p:nvSpPr>
            <p:spPr>
              <a:xfrm>
                <a:off x="4444823" y="4129139"/>
                <a:ext cx="1115242" cy="6726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m:rPr>
                              <m:sty m:val="p"/>
                            </m:rPr>
                            <a:rPr lang="el-GR" sz="2000" i="1" smtClean="0">
                              <a:latin typeface="Cambria Math" panose="02040503050406030204" pitchFamily="18" charset="0"/>
                            </a:rPr>
                            <m:t>χ</m:t>
                          </m:r>
                        </m:e>
                        <m:sub>
                          <m:r>
                            <a:rPr lang="it-IT" sz="2000" b="0" i="1" smtClean="0">
                              <a:latin typeface="Cambria Math" panose="02040503050406030204" pitchFamily="18" charset="0"/>
                            </a:rPr>
                            <m:t>12</m:t>
                          </m:r>
                        </m:sub>
                      </m:sSub>
                      <m:r>
                        <a:rPr lang="it-IT" sz="2000" b="0" i="1" smtClean="0">
                          <a:latin typeface="Cambria Math" panose="02040503050406030204" pitchFamily="18" charset="0"/>
                        </a:rPr>
                        <m:t>=</m:t>
                      </m:r>
                      <m:f>
                        <m:fPr>
                          <m:ctrlPr>
                            <a:rPr lang="it-IT" sz="2000" b="0" i="1" smtClean="0">
                              <a:latin typeface="Cambria Math" panose="02040503050406030204" pitchFamily="18" charset="0"/>
                            </a:rPr>
                          </m:ctrlPr>
                        </m:fPr>
                        <m:num>
                          <m:sSubSup>
                            <m:sSubSupPr>
                              <m:ctrlPr>
                                <a:rPr lang="it-IT" sz="2000" b="0" i="1" smtClean="0">
                                  <a:latin typeface="Cambria Math" panose="02040503050406030204" pitchFamily="18" charset="0"/>
                                </a:rPr>
                              </m:ctrlPr>
                            </m:sSubSupPr>
                            <m:e>
                              <m:r>
                                <a:rPr lang="it-IT" sz="2000" b="0" i="1" smtClean="0">
                                  <a:latin typeface="Cambria Math" panose="02040503050406030204" pitchFamily="18" charset="0"/>
                                </a:rPr>
                                <m:t>𝑔</m:t>
                              </m:r>
                            </m:e>
                            <m:sub>
                              <m:r>
                                <a:rPr lang="it-IT" sz="2000" b="0" i="1" smtClean="0">
                                  <a:latin typeface="Cambria Math" panose="02040503050406030204" pitchFamily="18" charset="0"/>
                                </a:rPr>
                                <m:t>12</m:t>
                              </m:r>
                            </m:sub>
                            <m:sup>
                              <m:r>
                                <a:rPr lang="it-IT" sz="2000" b="0" i="1" smtClean="0">
                                  <a:latin typeface="Cambria Math" panose="02040503050406030204" pitchFamily="18" charset="0"/>
                                </a:rPr>
                                <m:t>2</m:t>
                              </m:r>
                            </m:sup>
                          </m:sSubSup>
                        </m:num>
                        <m:den>
                          <m:sSub>
                            <m:sSubPr>
                              <m:ctrlPr>
                                <a:rPr lang="it-IT" sz="2000" b="0" i="1" smtClean="0">
                                  <a:latin typeface="Cambria Math" panose="02040503050406030204" pitchFamily="18" charset="0"/>
                                </a:rPr>
                              </m:ctrlPr>
                            </m:sSubPr>
                            <m:e>
                              <m:r>
                                <m:rPr>
                                  <m:sty m:val="p"/>
                                </m:rPr>
                                <a:rPr lang="el-GR" sz="2000" b="0" i="1" smtClean="0">
                                  <a:latin typeface="Cambria Math" panose="02040503050406030204" pitchFamily="18" charset="0"/>
                                </a:rPr>
                                <m:t>Δ</m:t>
                              </m:r>
                            </m:e>
                            <m:sub>
                              <m:r>
                                <a:rPr lang="it-IT" sz="2000" b="0" i="1" smtClean="0">
                                  <a:latin typeface="Cambria Math" panose="02040503050406030204" pitchFamily="18" charset="0"/>
                                </a:rPr>
                                <m:t>12</m:t>
                              </m:r>
                            </m:sub>
                          </m:sSub>
                        </m:den>
                      </m:f>
                    </m:oMath>
                  </m:oMathPara>
                </a14:m>
                <a:endParaRPr lang="en-GB" sz="2000" dirty="0"/>
              </a:p>
            </p:txBody>
          </p:sp>
        </mc:Choice>
        <mc:Fallback xmlns="">
          <p:sp>
            <p:nvSpPr>
              <p:cNvPr id="13" name="CasellaDiTesto 12">
                <a:extLst>
                  <a:ext uri="{FF2B5EF4-FFF2-40B4-BE49-F238E27FC236}">
                    <a16:creationId xmlns:a16="http://schemas.microsoft.com/office/drawing/2014/main" id="{F4CC76F5-3E5F-5994-FE8F-8514D54C666B}"/>
                  </a:ext>
                </a:extLst>
              </p:cNvPr>
              <p:cNvSpPr txBox="1">
                <a:spLocks noRot="1" noChangeAspect="1" noMove="1" noResize="1" noEditPoints="1" noAdjustHandles="1" noChangeArrowheads="1" noChangeShapeType="1" noTextEdit="1"/>
              </p:cNvSpPr>
              <p:nvPr/>
            </p:nvSpPr>
            <p:spPr>
              <a:xfrm>
                <a:off x="4444823" y="4129139"/>
                <a:ext cx="1115242" cy="672685"/>
              </a:xfrm>
              <a:prstGeom prst="rect">
                <a:avLst/>
              </a:prstGeom>
              <a:blipFill>
                <a:blip r:embed="rId10"/>
                <a:stretch>
                  <a:fillRect l="-4494" r="-2247" b="-9091"/>
                </a:stretch>
              </a:blipFill>
            </p:spPr>
            <p:txBody>
              <a:bodyPr/>
              <a:lstStyle/>
              <a:p>
                <a:r>
                  <a:rPr lang="it-IT">
                    <a:noFill/>
                  </a:rPr>
                  <a:t> </a:t>
                </a:r>
              </a:p>
            </p:txBody>
          </p:sp>
        </mc:Fallback>
      </mc:AlternateContent>
      <p:cxnSp>
        <p:nvCxnSpPr>
          <p:cNvPr id="14" name="Connettore 2 13">
            <a:extLst>
              <a:ext uri="{FF2B5EF4-FFF2-40B4-BE49-F238E27FC236}">
                <a16:creationId xmlns:a16="http://schemas.microsoft.com/office/drawing/2014/main" id="{217D06F1-70D5-AA3E-FCCE-E974F36C991E}"/>
              </a:ext>
            </a:extLst>
          </p:cNvPr>
          <p:cNvCxnSpPr/>
          <p:nvPr/>
        </p:nvCxnSpPr>
        <p:spPr>
          <a:xfrm>
            <a:off x="3014749" y="4464759"/>
            <a:ext cx="78039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662C8A1D-4235-D78B-E9D0-59B623DB54D5}"/>
              </a:ext>
            </a:extLst>
          </p:cNvPr>
          <p:cNvCxnSpPr/>
          <p:nvPr/>
        </p:nvCxnSpPr>
        <p:spPr>
          <a:xfrm>
            <a:off x="6287438" y="4465897"/>
            <a:ext cx="78039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Rettangolo 15">
                <a:extLst>
                  <a:ext uri="{FF2B5EF4-FFF2-40B4-BE49-F238E27FC236}">
                    <a16:creationId xmlns:a16="http://schemas.microsoft.com/office/drawing/2014/main" id="{1F240A9A-506F-41F0-7E7D-1D0FDF0979EF}"/>
                  </a:ext>
                </a:extLst>
              </p:cNvPr>
              <p:cNvSpPr/>
              <p:nvPr/>
            </p:nvSpPr>
            <p:spPr>
              <a:xfrm>
                <a:off x="9205149" y="4170304"/>
                <a:ext cx="2436308"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it-IT" b="0" i="1" smtClean="0">
                              <a:latin typeface="Cambria Math" panose="02040503050406030204" pitchFamily="18" charset="0"/>
                            </a:rPr>
                          </m:ctrlPr>
                        </m:fPr>
                        <m:num>
                          <m:sSub>
                            <m:sSubPr>
                              <m:ctrlPr>
                                <a:rPr lang="en-GB" i="1" smtClean="0">
                                  <a:latin typeface="Cambria Math" panose="02040503050406030204" pitchFamily="18" charset="0"/>
                                </a:rPr>
                              </m:ctrlPr>
                            </m:sSubPr>
                            <m:e>
                              <m:r>
                                <m:rPr>
                                  <m:sty m:val="p"/>
                                </m:rPr>
                                <a:rPr lang="el-GR" i="1">
                                  <a:latin typeface="Cambria Math" panose="02040503050406030204" pitchFamily="18" charset="0"/>
                                </a:rPr>
                                <m:t>Δ</m:t>
                              </m:r>
                            </m:e>
                            <m:sub>
                              <m:r>
                                <a:rPr lang="it-IT" b="0" i="0" smtClean="0">
                                  <a:latin typeface="Cambria Math" panose="02040503050406030204" pitchFamily="18" charset="0"/>
                                </a:rPr>
                                <m:t>12</m:t>
                              </m:r>
                            </m:sub>
                          </m:sSub>
                        </m:num>
                        <m:den>
                          <m:r>
                            <a:rPr lang="it-IT" b="0" i="1" smtClean="0">
                              <a:latin typeface="Cambria Math" panose="02040503050406030204" pitchFamily="18" charset="0"/>
                            </a:rPr>
                            <m:t>2</m:t>
                          </m:r>
                          <m:r>
                            <m:rPr>
                              <m:sty m:val="p"/>
                            </m:rPr>
                            <a:rPr lang="el-GR" b="0" i="1" smtClean="0">
                              <a:latin typeface="Cambria Math" panose="02040503050406030204" pitchFamily="18" charset="0"/>
                            </a:rPr>
                            <m:t>π</m:t>
                          </m:r>
                        </m:den>
                      </m:f>
                      <m:r>
                        <a:rPr lang="it-IT">
                          <a:latin typeface="Cambria Math" panose="02040503050406030204" pitchFamily="18" charset="0"/>
                        </a:rPr>
                        <m:t>=</m:t>
                      </m:r>
                      <m:r>
                        <a:rPr lang="it-IT" b="0" i="0" smtClean="0">
                          <a:latin typeface="Cambria Math" panose="02040503050406030204" pitchFamily="18" charset="0"/>
                        </a:rPr>
                        <m:t>−1260</m:t>
                      </m:r>
                      <m:r>
                        <m:rPr>
                          <m:nor/>
                        </m:rPr>
                        <a:rPr lang="it-IT"/>
                        <m:t>±</m:t>
                      </m:r>
                      <m:r>
                        <a:rPr lang="it-IT" b="0" i="0" smtClean="0">
                          <a:latin typeface="Cambria Math" panose="02040503050406030204" pitchFamily="18" charset="0"/>
                        </a:rPr>
                        <m:t>40 </m:t>
                      </m:r>
                      <m:r>
                        <m:rPr>
                          <m:sty m:val="p"/>
                        </m:rPr>
                        <a:rPr lang="it-IT">
                          <a:latin typeface="Cambria Math" panose="02040503050406030204" pitchFamily="18" charset="0"/>
                        </a:rPr>
                        <m:t>MHz</m:t>
                      </m:r>
                    </m:oMath>
                  </m:oMathPara>
                </a14:m>
                <a:endParaRPr lang="en-GB" dirty="0"/>
              </a:p>
            </p:txBody>
          </p:sp>
        </mc:Choice>
        <mc:Fallback xmlns="">
          <p:sp>
            <p:nvSpPr>
              <p:cNvPr id="16" name="Rettangolo 15">
                <a:extLst>
                  <a:ext uri="{FF2B5EF4-FFF2-40B4-BE49-F238E27FC236}">
                    <a16:creationId xmlns:a16="http://schemas.microsoft.com/office/drawing/2014/main" id="{1F240A9A-506F-41F0-7E7D-1D0FDF0979EF}"/>
                  </a:ext>
                </a:extLst>
              </p:cNvPr>
              <p:cNvSpPr>
                <a:spLocks noRot="1" noChangeAspect="1" noMove="1" noResize="1" noEditPoints="1" noAdjustHandles="1" noChangeArrowheads="1" noChangeShapeType="1" noTextEdit="1"/>
              </p:cNvSpPr>
              <p:nvPr/>
            </p:nvSpPr>
            <p:spPr>
              <a:xfrm>
                <a:off x="9205149" y="4170304"/>
                <a:ext cx="2436308" cy="612796"/>
              </a:xfrm>
              <a:prstGeom prst="rect">
                <a:avLst/>
              </a:prstGeom>
              <a:blipFill>
                <a:blip r:embed="rId11"/>
                <a:stretch>
                  <a:fillRect b="-408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7" name="Rettangolo 16">
                <a:extLst>
                  <a:ext uri="{FF2B5EF4-FFF2-40B4-BE49-F238E27FC236}">
                    <a16:creationId xmlns:a16="http://schemas.microsoft.com/office/drawing/2014/main" id="{CA6B51D4-B2EF-285C-14B9-FDF3E1C9FAD0}"/>
                  </a:ext>
                </a:extLst>
              </p:cNvPr>
              <p:cNvSpPr/>
              <p:nvPr/>
            </p:nvSpPr>
            <p:spPr>
              <a:xfrm>
                <a:off x="7387727" y="4283931"/>
                <a:ext cx="1413592" cy="646331"/>
              </a:xfrm>
              <a:prstGeom prst="rect">
                <a:avLst/>
              </a:prstGeom>
            </p:spPr>
            <p:txBody>
              <a:bodyPr wrap="none">
                <a:spAutoFit/>
              </a:bodyPr>
              <a:lstStyle/>
              <a:p>
                <a14:m>
                  <m:oMath xmlns:m="http://schemas.openxmlformats.org/officeDocument/2006/math">
                    <m:sSub>
                      <m:sSubPr>
                        <m:ctrlPr>
                          <a:rPr lang="en-GB" i="1" smtClean="0">
                            <a:latin typeface="Cambria Math" panose="02040503050406030204" pitchFamily="18" charset="0"/>
                          </a:rPr>
                        </m:ctrlPr>
                      </m:sSubPr>
                      <m:e>
                        <m:r>
                          <m:rPr>
                            <m:sty m:val="p"/>
                          </m:rPr>
                          <a:rPr lang="el-GR" i="1">
                            <a:latin typeface="Cambria Math" panose="02040503050406030204" pitchFamily="18" charset="0"/>
                          </a:rPr>
                          <m:t>Δ</m:t>
                        </m:r>
                      </m:e>
                      <m:sub>
                        <m:r>
                          <a:rPr lang="it-IT" b="0" i="1" smtClean="0">
                            <a:latin typeface="Cambria Math" panose="02040503050406030204" pitchFamily="18" charset="0"/>
                          </a:rPr>
                          <m:t>12</m:t>
                        </m:r>
                      </m:sub>
                    </m:sSub>
                    <m:r>
                      <a:rPr lang="it-IT">
                        <a:latin typeface="Cambria Math" panose="02040503050406030204" pitchFamily="18" charset="0"/>
                      </a:rPr>
                      <m:t>=</m:t>
                    </m:r>
                  </m:oMath>
                </a14:m>
                <a:r>
                  <a:rPr lang="en-GB" dirty="0"/>
                  <a:t> </a:t>
                </a:r>
                <a:r>
                  <a:rPr lang="el-GR" dirty="0"/>
                  <a:t>ω</a:t>
                </a:r>
                <a:r>
                  <a:rPr lang="it-IT" baseline="-25000" dirty="0"/>
                  <a:t>12</a:t>
                </a:r>
                <a:r>
                  <a:rPr lang="it-IT" dirty="0"/>
                  <a:t>-</a:t>
                </a:r>
                <a:r>
                  <a:rPr lang="el-GR" dirty="0"/>
                  <a:t>ω</a:t>
                </a:r>
                <a:r>
                  <a:rPr lang="it-IT" baseline="-25000" dirty="0" err="1"/>
                  <a:t>r</a:t>
                </a:r>
                <a:endParaRPr lang="en-GB" baseline="-25000" dirty="0"/>
              </a:p>
              <a:p>
                <a:endParaRPr lang="en-GB" dirty="0"/>
              </a:p>
            </p:txBody>
          </p:sp>
        </mc:Choice>
        <mc:Fallback xmlns="">
          <p:sp>
            <p:nvSpPr>
              <p:cNvPr id="17" name="Rettangolo 16">
                <a:extLst>
                  <a:ext uri="{FF2B5EF4-FFF2-40B4-BE49-F238E27FC236}">
                    <a16:creationId xmlns:a16="http://schemas.microsoft.com/office/drawing/2014/main" id="{CA6B51D4-B2EF-285C-14B9-FDF3E1C9FAD0}"/>
                  </a:ext>
                </a:extLst>
              </p:cNvPr>
              <p:cNvSpPr>
                <a:spLocks noRot="1" noChangeAspect="1" noMove="1" noResize="1" noEditPoints="1" noAdjustHandles="1" noChangeArrowheads="1" noChangeShapeType="1" noTextEdit="1"/>
              </p:cNvSpPr>
              <p:nvPr/>
            </p:nvSpPr>
            <p:spPr>
              <a:xfrm>
                <a:off x="7387727" y="4283931"/>
                <a:ext cx="1413592" cy="646331"/>
              </a:xfrm>
              <a:prstGeom prst="rect">
                <a:avLst/>
              </a:prstGeom>
              <a:blipFill>
                <a:blip r:embed="rId12"/>
                <a:stretch>
                  <a:fillRect t="-384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8" name="Rettangolo 17">
                <a:extLst>
                  <a:ext uri="{FF2B5EF4-FFF2-40B4-BE49-F238E27FC236}">
                    <a16:creationId xmlns:a16="http://schemas.microsoft.com/office/drawing/2014/main" id="{7F5C2197-80F5-3E52-0165-F85D26BAF62D}"/>
                  </a:ext>
                </a:extLst>
              </p:cNvPr>
              <p:cNvSpPr/>
              <p:nvPr/>
            </p:nvSpPr>
            <p:spPr>
              <a:xfrm>
                <a:off x="2573187" y="5056650"/>
                <a:ext cx="7142789" cy="707886"/>
              </a:xfrm>
              <a:prstGeom prst="rect">
                <a:avLst/>
              </a:prstGeom>
            </p:spPr>
            <p:txBody>
              <a:bodyPr wrap="none">
                <a:spAutoFit/>
              </a:bodyPr>
              <a:lstStyle/>
              <a:p>
                <a14:m>
                  <m:oMath xmlns:m="http://schemas.openxmlformats.org/officeDocument/2006/math">
                    <m:sSub>
                      <m:sSubPr>
                        <m:ctrlPr>
                          <a:rPr lang="en-GB" sz="2000" i="1" smtClean="0">
                            <a:latin typeface="Cambria Math" panose="02040503050406030204" pitchFamily="18" charset="0"/>
                          </a:rPr>
                        </m:ctrlPr>
                      </m:sSubPr>
                      <m:e>
                        <m:r>
                          <m:rPr>
                            <m:sty m:val="p"/>
                          </m:rPr>
                          <a:rPr lang="el-GR" sz="2000" i="1">
                            <a:latin typeface="Cambria Math" panose="02040503050406030204" pitchFamily="18" charset="0"/>
                          </a:rPr>
                          <m:t>Δ</m:t>
                        </m:r>
                      </m:e>
                      <m:sub>
                        <m:r>
                          <a:rPr lang="it-IT" sz="2000" b="0" i="1" smtClean="0">
                            <a:latin typeface="Cambria Math" panose="02040503050406030204" pitchFamily="18" charset="0"/>
                          </a:rPr>
                          <m:t>01</m:t>
                        </m:r>
                      </m:sub>
                    </m:sSub>
                    <m:r>
                      <a:rPr lang="it-IT" sz="2000" b="0" i="1" smtClean="0">
                        <a:latin typeface="Cambria Math" panose="02040503050406030204" pitchFamily="18" charset="0"/>
                      </a:rPr>
                      <m:t>−</m:t>
                    </m:r>
                    <m:sSub>
                      <m:sSubPr>
                        <m:ctrlPr>
                          <a:rPr lang="en-GB" sz="2000" i="1">
                            <a:latin typeface="Cambria Math" panose="02040503050406030204" pitchFamily="18" charset="0"/>
                          </a:rPr>
                        </m:ctrlPr>
                      </m:sSubPr>
                      <m:e>
                        <m:r>
                          <m:rPr>
                            <m:sty m:val="p"/>
                          </m:rPr>
                          <a:rPr lang="el-GR" sz="2000" i="1">
                            <a:latin typeface="Cambria Math" panose="02040503050406030204" pitchFamily="18" charset="0"/>
                          </a:rPr>
                          <m:t>Δ</m:t>
                        </m:r>
                      </m:e>
                      <m:sub>
                        <m:r>
                          <a:rPr lang="it-IT" sz="2000" b="0" i="1" smtClean="0">
                            <a:latin typeface="Cambria Math" panose="02040503050406030204" pitchFamily="18" charset="0"/>
                          </a:rPr>
                          <m:t>12</m:t>
                        </m:r>
                      </m:sub>
                    </m:sSub>
                    <m:r>
                      <a:rPr lang="it-IT" sz="2000">
                        <a:latin typeface="Cambria Math" panose="02040503050406030204" pitchFamily="18" charset="0"/>
                      </a:rPr>
                      <m:t>=</m:t>
                    </m:r>
                    <m:sSub>
                      <m:sSubPr>
                        <m:ctrlPr>
                          <a:rPr lang="en-GB" sz="2000" i="1">
                            <a:latin typeface="Cambria Math" panose="02040503050406030204" pitchFamily="18" charset="0"/>
                          </a:rPr>
                        </m:ctrlPr>
                      </m:sSubPr>
                      <m:e>
                        <m:r>
                          <m:rPr>
                            <m:nor/>
                          </m:rPr>
                          <a:rPr lang="el-GR" sz="2000"/>
                          <m:t>ω</m:t>
                        </m:r>
                      </m:e>
                      <m:sub>
                        <m:r>
                          <a:rPr lang="it-IT" sz="2000" i="1">
                            <a:latin typeface="Cambria Math" panose="02040503050406030204" pitchFamily="18" charset="0"/>
                          </a:rPr>
                          <m:t>01</m:t>
                        </m:r>
                      </m:sub>
                    </m:sSub>
                    <m:r>
                      <a:rPr lang="it-IT" sz="2000" i="1">
                        <a:latin typeface="Cambria Math" panose="02040503050406030204" pitchFamily="18" charset="0"/>
                      </a:rPr>
                      <m:t>−</m:t>
                    </m:r>
                    <m:sSub>
                      <m:sSubPr>
                        <m:ctrlPr>
                          <a:rPr lang="en-GB" sz="2000" i="1">
                            <a:latin typeface="Cambria Math" panose="02040503050406030204" pitchFamily="18" charset="0"/>
                          </a:rPr>
                        </m:ctrlPr>
                      </m:sSubPr>
                      <m:e>
                        <m:r>
                          <m:rPr>
                            <m:nor/>
                          </m:rPr>
                          <a:rPr lang="el-GR" sz="2000"/>
                          <m:t>ω</m:t>
                        </m:r>
                      </m:e>
                      <m:sub>
                        <m:r>
                          <a:rPr lang="it-IT" sz="2000" i="1">
                            <a:latin typeface="Cambria Math" panose="02040503050406030204" pitchFamily="18" charset="0"/>
                          </a:rPr>
                          <m:t>12</m:t>
                        </m:r>
                      </m:sub>
                    </m:sSub>
                  </m:oMath>
                </a14:m>
                <a:r>
                  <a:rPr lang="it-IT" sz="2000" dirty="0"/>
                  <a:t> </a:t>
                </a:r>
                <a14:m>
                  <m:oMath xmlns:m="http://schemas.openxmlformats.org/officeDocument/2006/math">
                    <m:r>
                      <a:rPr lang="it-IT" sz="2000">
                        <a:latin typeface="Cambria Math" panose="02040503050406030204" pitchFamily="18" charset="0"/>
                      </a:rPr>
                      <m:t>=</m:t>
                    </m:r>
                    <m:r>
                      <a:rPr lang="it-IT" sz="2000" b="0" i="1" smtClean="0">
                        <a:latin typeface="Cambria Math" panose="02040503050406030204" pitchFamily="18" charset="0"/>
                      </a:rPr>
                      <m:t>2</m:t>
                    </m:r>
                    <m:r>
                      <m:rPr>
                        <m:sty m:val="p"/>
                      </m:rPr>
                      <a:rPr lang="el-GR" sz="2000" b="0" i="1" smtClean="0">
                        <a:latin typeface="Cambria Math" panose="02040503050406030204" pitchFamily="18" charset="0"/>
                      </a:rPr>
                      <m:t>π</m:t>
                    </m:r>
                  </m:oMath>
                </a14:m>
                <a:r>
                  <a:rPr lang="el-GR" sz="2000" dirty="0"/>
                  <a:t>α</a:t>
                </a:r>
                <a:r>
                  <a:rPr lang="it-IT" sz="2000" dirty="0"/>
                  <a:t> </a:t>
                </a:r>
                <a14:m>
                  <m:oMath xmlns:m="http://schemas.openxmlformats.org/officeDocument/2006/math">
                    <m:r>
                      <a:rPr lang="it-IT" sz="2000" i="1">
                        <a:latin typeface="Cambria Math" panose="02040503050406030204" pitchFamily="18" charset="0"/>
                      </a:rPr>
                      <m:t> </m:t>
                    </m:r>
                  </m:oMath>
                </a14:m>
                <a:r>
                  <a:rPr lang="it-IT" sz="2000" dirty="0"/>
                  <a:t>   </a:t>
                </a:r>
                <a:r>
                  <a:rPr lang="it-IT" sz="2000" i="1" dirty="0" err="1"/>
                  <a:t>Anharmonicity</a:t>
                </a:r>
                <a:r>
                  <a:rPr lang="it-IT" sz="2000" i="1" dirty="0"/>
                  <a:t>=</a:t>
                </a:r>
                <a:r>
                  <a:rPr lang="el-GR" sz="2000" i="1" dirty="0"/>
                  <a:t>α</a:t>
                </a:r>
                <a:r>
                  <a:rPr lang="it-IT" sz="2000" i="1" dirty="0"/>
                  <a:t> = </a:t>
                </a:r>
                <a14:m>
                  <m:oMath xmlns:m="http://schemas.openxmlformats.org/officeDocument/2006/math">
                    <m:r>
                      <a:rPr lang="it-IT" sz="2000" b="0" i="1" smtClean="0">
                        <a:latin typeface="Cambria Math" panose="02040503050406030204" pitchFamily="18" charset="0"/>
                      </a:rPr>
                      <m:t>421</m:t>
                    </m:r>
                    <m:r>
                      <m:rPr>
                        <m:nor/>
                      </m:rPr>
                      <a:rPr lang="it-IT" sz="2000" i="1"/>
                      <m:t>±</m:t>
                    </m:r>
                    <m:r>
                      <m:rPr>
                        <m:nor/>
                      </m:rPr>
                      <a:rPr lang="it-IT" sz="2000" b="0" i="1" smtClean="0"/>
                      <m:t>84</m:t>
                    </m:r>
                  </m:oMath>
                </a14:m>
                <a:r>
                  <a:rPr lang="it-IT" sz="2000" i="1" dirty="0"/>
                  <a:t> MHz</a:t>
                </a:r>
                <a:endParaRPr lang="en-GB" sz="2000" i="1" dirty="0"/>
              </a:p>
              <a:p>
                <a:endParaRPr lang="en-GB" sz="2000" dirty="0"/>
              </a:p>
            </p:txBody>
          </p:sp>
        </mc:Choice>
        <mc:Fallback xmlns="">
          <p:sp>
            <p:nvSpPr>
              <p:cNvPr id="18" name="Rettangolo 17">
                <a:extLst>
                  <a:ext uri="{FF2B5EF4-FFF2-40B4-BE49-F238E27FC236}">
                    <a16:creationId xmlns:a16="http://schemas.microsoft.com/office/drawing/2014/main" id="{7F5C2197-80F5-3E52-0165-F85D26BAF62D}"/>
                  </a:ext>
                </a:extLst>
              </p:cNvPr>
              <p:cNvSpPr>
                <a:spLocks noRot="1" noChangeAspect="1" noMove="1" noResize="1" noEditPoints="1" noAdjustHandles="1" noChangeArrowheads="1" noChangeShapeType="1" noTextEdit="1"/>
              </p:cNvSpPr>
              <p:nvPr/>
            </p:nvSpPr>
            <p:spPr>
              <a:xfrm>
                <a:off x="2573187" y="5056650"/>
                <a:ext cx="7142789" cy="707886"/>
              </a:xfrm>
              <a:prstGeom prst="rect">
                <a:avLst/>
              </a:prstGeom>
              <a:blipFill>
                <a:blip r:embed="rId13"/>
                <a:stretch>
                  <a:fillRect t="-526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9" name="CasellaDiTesto 18">
                <a:extLst>
                  <a:ext uri="{FF2B5EF4-FFF2-40B4-BE49-F238E27FC236}">
                    <a16:creationId xmlns:a16="http://schemas.microsoft.com/office/drawing/2014/main" id="{D60135D5-1321-959B-C74C-0C8965749E81}"/>
                  </a:ext>
                </a:extLst>
              </p:cNvPr>
              <p:cNvSpPr txBox="1"/>
              <p:nvPr/>
            </p:nvSpPr>
            <p:spPr>
              <a:xfrm>
                <a:off x="4616221" y="5668446"/>
                <a:ext cx="988925" cy="6176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000" i="1" smtClean="0">
                          <a:latin typeface="Cambria Math" panose="02040503050406030204" pitchFamily="18" charset="0"/>
                        </a:rPr>
                        <m:t>h</m:t>
                      </m:r>
                      <m:r>
                        <m:rPr>
                          <m:sty m:val="p"/>
                        </m:rPr>
                        <a:rPr lang="el-GR" sz="2000" i="1" smtClean="0">
                          <a:latin typeface="Cambria Math" panose="02040503050406030204" pitchFamily="18" charset="0"/>
                        </a:rPr>
                        <m:t>α</m:t>
                      </m:r>
                      <m:r>
                        <a:rPr lang="it-IT" sz="2000" b="0" i="1" smtClean="0">
                          <a:latin typeface="Cambria Math" panose="02040503050406030204" pitchFamily="18" charset="0"/>
                        </a:rPr>
                        <m:t>=</m:t>
                      </m:r>
                      <m:f>
                        <m:fPr>
                          <m:ctrlPr>
                            <a:rPr lang="it-IT" sz="2000" b="0" i="1" smtClean="0">
                              <a:latin typeface="Cambria Math" panose="02040503050406030204" pitchFamily="18" charset="0"/>
                            </a:rPr>
                          </m:ctrlPr>
                        </m:fPr>
                        <m:num>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𝑒</m:t>
                              </m:r>
                            </m:e>
                            <m:sup>
                              <m:r>
                                <a:rPr lang="it-IT" sz="2000" b="0" i="1" smtClean="0">
                                  <a:latin typeface="Cambria Math" panose="02040503050406030204" pitchFamily="18" charset="0"/>
                                </a:rPr>
                                <m:t>2</m:t>
                              </m:r>
                            </m:sup>
                          </m:sSup>
                        </m:num>
                        <m:den>
                          <m:r>
                            <a:rPr lang="it-IT" sz="2000" b="0" i="1" smtClean="0">
                              <a:latin typeface="Cambria Math" panose="02040503050406030204" pitchFamily="18" charset="0"/>
                            </a:rPr>
                            <m:t>2</m:t>
                          </m:r>
                          <m:r>
                            <a:rPr lang="it-IT" sz="2000" b="0" i="1" smtClean="0">
                              <a:latin typeface="Cambria Math" panose="02040503050406030204" pitchFamily="18" charset="0"/>
                            </a:rPr>
                            <m:t>𝐶</m:t>
                          </m:r>
                        </m:den>
                      </m:f>
                    </m:oMath>
                  </m:oMathPara>
                </a14:m>
                <a:endParaRPr lang="en-GB" sz="2000" dirty="0"/>
              </a:p>
            </p:txBody>
          </p:sp>
        </mc:Choice>
        <mc:Fallback xmlns="">
          <p:sp>
            <p:nvSpPr>
              <p:cNvPr id="19" name="CasellaDiTesto 18">
                <a:extLst>
                  <a:ext uri="{FF2B5EF4-FFF2-40B4-BE49-F238E27FC236}">
                    <a16:creationId xmlns:a16="http://schemas.microsoft.com/office/drawing/2014/main" id="{D60135D5-1321-959B-C74C-0C8965749E81}"/>
                  </a:ext>
                </a:extLst>
              </p:cNvPr>
              <p:cNvSpPr txBox="1">
                <a:spLocks noRot="1" noChangeAspect="1" noMove="1" noResize="1" noEditPoints="1" noAdjustHandles="1" noChangeArrowheads="1" noChangeShapeType="1" noTextEdit="1"/>
              </p:cNvSpPr>
              <p:nvPr/>
            </p:nvSpPr>
            <p:spPr>
              <a:xfrm>
                <a:off x="4616221" y="5668446"/>
                <a:ext cx="988925" cy="617605"/>
              </a:xfrm>
              <a:prstGeom prst="rect">
                <a:avLst/>
              </a:prstGeom>
              <a:blipFill>
                <a:blip r:embed="rId14"/>
                <a:stretch>
                  <a:fillRect l="-5063" r="-3797" b="-1632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30DAF7E4-241D-2A5E-38D0-1E5FED4173F2}"/>
                  </a:ext>
                </a:extLst>
              </p:cNvPr>
              <p:cNvSpPr txBox="1"/>
              <p:nvPr/>
            </p:nvSpPr>
            <p:spPr>
              <a:xfrm>
                <a:off x="6516730" y="5854968"/>
                <a:ext cx="142051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000" i="1" smtClean="0">
                          <a:latin typeface="Cambria Math" panose="02040503050406030204" pitchFamily="18" charset="0"/>
                        </a:rPr>
                        <m:t>𝐶</m:t>
                      </m:r>
                      <m:r>
                        <a:rPr lang="it-IT" sz="2000" b="0" i="1" smtClean="0">
                          <a:latin typeface="Cambria Math" panose="02040503050406030204" pitchFamily="18" charset="0"/>
                        </a:rPr>
                        <m:t>=46</m:t>
                      </m:r>
                      <m:r>
                        <m:rPr>
                          <m:nor/>
                        </m:rPr>
                        <a:rPr lang="it-IT" sz="2000"/>
                        <m:t>±</m:t>
                      </m:r>
                      <m:r>
                        <a:rPr lang="it-IT" sz="2000" b="0" i="1" smtClean="0">
                          <a:latin typeface="Cambria Math" panose="02040503050406030204" pitchFamily="18" charset="0"/>
                        </a:rPr>
                        <m:t>5</m:t>
                      </m:r>
                      <m:r>
                        <a:rPr lang="it-IT" sz="2000" b="0" i="1" smtClean="0">
                          <a:latin typeface="Cambria Math" panose="02040503050406030204" pitchFamily="18" charset="0"/>
                        </a:rPr>
                        <m:t>𝑓𝐹</m:t>
                      </m:r>
                    </m:oMath>
                  </m:oMathPara>
                </a14:m>
                <a:endParaRPr lang="en-GB" sz="2000" dirty="0"/>
              </a:p>
            </p:txBody>
          </p:sp>
        </mc:Choice>
        <mc:Fallback xmlns="">
          <p:sp>
            <p:nvSpPr>
              <p:cNvPr id="20" name="CasellaDiTesto 19">
                <a:extLst>
                  <a:ext uri="{FF2B5EF4-FFF2-40B4-BE49-F238E27FC236}">
                    <a16:creationId xmlns:a16="http://schemas.microsoft.com/office/drawing/2014/main" id="{30DAF7E4-241D-2A5E-38D0-1E5FED4173F2}"/>
                  </a:ext>
                </a:extLst>
              </p:cNvPr>
              <p:cNvSpPr txBox="1">
                <a:spLocks noRot="1" noChangeAspect="1" noMove="1" noResize="1" noEditPoints="1" noAdjustHandles="1" noChangeArrowheads="1" noChangeShapeType="1" noTextEdit="1"/>
              </p:cNvSpPr>
              <p:nvPr/>
            </p:nvSpPr>
            <p:spPr>
              <a:xfrm>
                <a:off x="6516730" y="5854968"/>
                <a:ext cx="1420517" cy="307777"/>
              </a:xfrm>
              <a:prstGeom prst="rect">
                <a:avLst/>
              </a:prstGeom>
              <a:blipFill>
                <a:blip r:embed="rId15"/>
                <a:stretch>
                  <a:fillRect l="-3571" r="-5357" b="-30769"/>
                </a:stretch>
              </a:blipFill>
            </p:spPr>
            <p:txBody>
              <a:bodyPr/>
              <a:lstStyle/>
              <a:p>
                <a:r>
                  <a:rPr lang="it-IT">
                    <a:noFill/>
                  </a:rPr>
                  <a:t> </a:t>
                </a:r>
              </a:p>
            </p:txBody>
          </p:sp>
        </mc:Fallback>
      </mc:AlternateContent>
      <p:cxnSp>
        <p:nvCxnSpPr>
          <p:cNvPr id="2" name="Connettore 2 1">
            <a:extLst>
              <a:ext uri="{FF2B5EF4-FFF2-40B4-BE49-F238E27FC236}">
                <a16:creationId xmlns:a16="http://schemas.microsoft.com/office/drawing/2014/main" id="{AB8E00EF-FF1B-C5B4-7B8E-C19938FD43A8}"/>
              </a:ext>
            </a:extLst>
          </p:cNvPr>
          <p:cNvCxnSpPr>
            <a:cxnSpLocks/>
            <a:stCxn id="20" idx="3"/>
            <a:endCxn id="3" idx="1"/>
          </p:cNvCxnSpPr>
          <p:nvPr/>
        </p:nvCxnSpPr>
        <p:spPr>
          <a:xfrm flipV="1">
            <a:off x="7937247" y="5995369"/>
            <a:ext cx="1046227" cy="1348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 name="CasellaDiTesto 2">
            <a:extLst>
              <a:ext uri="{FF2B5EF4-FFF2-40B4-BE49-F238E27FC236}">
                <a16:creationId xmlns:a16="http://schemas.microsoft.com/office/drawing/2014/main" id="{1417C9CB-415B-A461-A527-D410E3F2F02A}"/>
              </a:ext>
            </a:extLst>
          </p:cNvPr>
          <p:cNvSpPr txBox="1"/>
          <p:nvPr/>
        </p:nvSpPr>
        <p:spPr>
          <a:xfrm>
            <a:off x="8983474" y="5764536"/>
            <a:ext cx="2547749" cy="461665"/>
          </a:xfrm>
          <a:prstGeom prst="rect">
            <a:avLst/>
          </a:prstGeom>
          <a:noFill/>
        </p:spPr>
        <p:txBody>
          <a:bodyPr wrap="none" rtlCol="0">
            <a:spAutoFit/>
          </a:bodyPr>
          <a:lstStyle/>
          <a:p>
            <a:r>
              <a:rPr lang="en-GB" sz="2400" noProof="0" dirty="0"/>
              <a:t>Transmon Capacity</a:t>
            </a:r>
            <a:endParaRPr lang="en-GB" sz="3600" i="1" dirty="0"/>
          </a:p>
        </p:txBody>
      </p:sp>
    </p:spTree>
    <p:extLst>
      <p:ext uri="{BB962C8B-B14F-4D97-AF65-F5344CB8AC3E}">
        <p14:creationId xmlns:p14="http://schemas.microsoft.com/office/powerpoint/2010/main" val="354457551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398c2fc-ef96-41f5-a6be-4e19eee013d8" xsi:nil="true"/>
    <lcf76f155ced4ddcb4097134ff3c332f xmlns="33de9cbb-7065-497c-aaf6-21859a933a9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777A26F539967D4F98503910BA4FFFD8" ma:contentTypeVersion="15" ma:contentTypeDescription="Creare un nuovo documento." ma:contentTypeScope="" ma:versionID="63b9c261a55c251c9d1e50215d3749c4">
  <xsd:schema xmlns:xsd="http://www.w3.org/2001/XMLSchema" xmlns:xs="http://www.w3.org/2001/XMLSchema" xmlns:p="http://schemas.microsoft.com/office/2006/metadata/properties" xmlns:ns2="33de9cbb-7065-497c-aaf6-21859a933a93" xmlns:ns3="a398c2fc-ef96-41f5-a6be-4e19eee013d8" targetNamespace="http://schemas.microsoft.com/office/2006/metadata/properties" ma:root="true" ma:fieldsID="a66aada771cda6968eaf211002d80a89" ns2:_="" ns3:_="">
    <xsd:import namespace="33de9cbb-7065-497c-aaf6-21859a933a93"/>
    <xsd:import namespace="a398c2fc-ef96-41f5-a6be-4e19eee013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de9cbb-7065-497c-aaf6-21859a933a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Tag immagine" ma:readOnly="false" ma:fieldId="{5cf76f15-5ced-4ddc-b409-7134ff3c332f}" ma:taxonomyMulti="true" ma:sspId="6d165d17-9b79-46c3-82b9-c927e733c429"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98c2fc-ef96-41f5-a6be-4e19eee013d8" elementFormDefault="qualified">
    <xsd:import namespace="http://schemas.microsoft.com/office/2006/documentManagement/types"/>
    <xsd:import namespace="http://schemas.microsoft.com/office/infopath/2007/PartnerControls"/>
    <xsd:element name="SharedWithUsers" ma:index="16"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Condiviso con dettagli" ma:internalName="SharedWithDetails" ma:readOnly="true">
      <xsd:simpleType>
        <xsd:restriction base="dms:Note">
          <xsd:maxLength value="255"/>
        </xsd:restriction>
      </xsd:simpleType>
    </xsd:element>
    <xsd:element name="TaxCatchAll" ma:index="21" nillable="true" ma:displayName="Taxonomy Catch All Column" ma:hidden="true" ma:list="{71b5f323-8b4a-4b41-bb8e-fb1b53a1f540}" ma:internalName="TaxCatchAll" ma:showField="CatchAllData" ma:web="a398c2fc-ef96-41f5-a6be-4e19eee013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467FBC-AEAE-4EC2-BF36-9EF027E22BDD}">
  <ds:schemaRefs>
    <ds:schemaRef ds:uri="33de9cbb-7065-497c-aaf6-21859a933a93"/>
    <ds:schemaRef ds:uri="a398c2fc-ef96-41f5-a6be-4e19eee013d8"/>
    <ds:schemaRef ds:uri="d2b3df68-07b5-4773-aba1-bd9b51ecb5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0BE24F4-7EB1-434B-8205-B2D5D6584867}">
  <ds:schemaRefs>
    <ds:schemaRef ds:uri="http://schemas.microsoft.com/sharepoint/v3/contenttype/forms"/>
  </ds:schemaRefs>
</ds:datastoreItem>
</file>

<file path=customXml/itemProps3.xml><?xml version="1.0" encoding="utf-8"?>
<ds:datastoreItem xmlns:ds="http://schemas.openxmlformats.org/officeDocument/2006/customXml" ds:itemID="{FF8A19A0-51A2-4533-A590-3477DED3BD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de9cbb-7065-497c-aaf6-21859a933a93"/>
    <ds:schemaRef ds:uri="a398c2fc-ef96-41f5-a6be-4e19eee013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Template MUR_SoggAttuatori</Template>
  <TotalTime>2873</TotalTime>
  <Words>2309</Words>
  <Application>Microsoft Macintosh PowerPoint</Application>
  <PresentationFormat>Widescreen</PresentationFormat>
  <Paragraphs>196</Paragraphs>
  <Slides>19</Slides>
  <Notes>19</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19</vt:i4>
      </vt:variant>
    </vt:vector>
  </HeadingPairs>
  <TitlesOfParts>
    <vt:vector size="32" baseType="lpstr">
      <vt:lpstr>Arial</vt:lpstr>
      <vt:lpstr>Calibri</vt:lpstr>
      <vt:lpstr>Cambria Math</vt:lpstr>
      <vt:lpstr>Google Sans</vt:lpstr>
      <vt:lpstr>Helvetica</vt:lpstr>
      <vt:lpstr>Montserrat</vt:lpstr>
      <vt:lpstr>Roboto</vt:lpstr>
      <vt:lpstr>Segoe UI Web (West European)</vt:lpstr>
      <vt:lpstr>sohne</vt:lpstr>
      <vt:lpstr>Times New Roman</vt:lpstr>
      <vt:lpstr>Titillium</vt:lpstr>
      <vt:lpstr>Titillium Bd</vt:lpstr>
      <vt:lpstr>Tema di Office</vt:lpstr>
      <vt:lpstr>Missione 4  Istruzione e Ricerca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Manufacturing of 3D qubits with circular pads at IFN CNR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Simone Tocci</cp:lastModifiedBy>
  <cp:revision>83</cp:revision>
  <cp:lastPrinted>2024-01-15T10:05:52Z</cp:lastPrinted>
  <dcterms:created xsi:type="dcterms:W3CDTF">2022-10-26T09:11:02Z</dcterms:created>
  <dcterms:modified xsi:type="dcterms:W3CDTF">2024-01-15T10:22:59Z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0x010100777A26F539967D4F98503910BA4FFFD8</vt:lpwstr>
  </property>
</Properties>
</file>